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08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6" r:id="rId9"/>
    <p:sldId id="269" r:id="rId10"/>
    <p:sldId id="265" r:id="rId11"/>
    <p:sldId id="264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78" r:id="rId24"/>
    <p:sldId id="281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0" autoAdjust="0"/>
    <p:restoredTop sz="94684" autoAdjust="0"/>
  </p:normalViewPr>
  <p:slideViewPr>
    <p:cSldViewPr>
      <p:cViewPr>
        <p:scale>
          <a:sx n="50" d="100"/>
          <a:sy n="50" d="100"/>
        </p:scale>
        <p:origin x="-510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D416FC-9151-4574-A35F-24520C90E51C}" type="datetimeFigureOut">
              <a:rPr lang="en-US"/>
              <a:pPr>
                <a:defRPr/>
              </a:pPr>
              <a:t>1/4/2011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5AFB2A1-9CC0-4525-BF3A-F4C0103DB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443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0D7538-C10E-4DBD-8B2A-1A69CB43EC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Spring</a:t>
            </a:r>
            <a:r>
              <a:rPr lang="en-US" baseline="0" dirty="0" smtClean="0"/>
              <a:t> 2011: hopefully wider reach (WA), I-5 corridor for ease of travel.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AFB2A1-9CC0-4525-BF3A-F4C0103DB74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09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for 2011: new venue, poster</a:t>
            </a:r>
            <a:r>
              <a:rPr lang="en-US" baseline="0" dirty="0" smtClean="0"/>
              <a:t> session.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AFB2A1-9CC0-4525-BF3A-F4C0103DB74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55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Consider regional PME conference ($100)</a:t>
            </a:r>
            <a:br>
              <a:rPr lang="en-US" dirty="0" smtClean="0"/>
            </a:br>
            <a:r>
              <a:rPr lang="en-US" dirty="0" smtClean="0"/>
              <a:t>Already</a:t>
            </a:r>
            <a:r>
              <a:rPr lang="en-US" baseline="0" dirty="0" smtClean="0"/>
              <a:t> been mentioned: </a:t>
            </a:r>
            <a:r>
              <a:rPr lang="en-US" dirty="0" smtClean="0"/>
              <a:t>Exposure to areas of math/research options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AFB2A1-9CC0-4525-BF3A-F4C0103DB74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55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Allocate travel money per school</a:t>
            </a:r>
            <a:r>
              <a:rPr lang="en-US" baseline="0" dirty="0" smtClean="0"/>
              <a:t> and have faculty member coordinate vanpool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AFB2A1-9CC0-4525-BF3A-F4C0103DB74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55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Allocate travel money per school</a:t>
            </a:r>
            <a:r>
              <a:rPr lang="en-US" baseline="0" dirty="0" smtClean="0"/>
              <a:t> and have faculty member coordinate vanpool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AFB2A1-9CC0-4525-BF3A-F4C0103DB74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55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D99D3-804C-4D04-BF3F-862F7040F7A2}" type="datetime1">
              <a:rPr lang="en-US"/>
              <a:pPr>
                <a:defRPr/>
              </a:pPr>
              <a:t>1/4/2011</a:t>
            </a:fld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AB888-0F95-485F-A293-3313EC6B55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9C769-7EE2-468C-91D8-80767549EF55}" type="datetime1">
              <a:rPr lang="en-US"/>
              <a:pPr>
                <a:defRPr/>
              </a:pPr>
              <a:t>1/4/2011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14114-0A9C-4CC3-AB82-689BC3D375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D496B-A626-4D45-ABDF-D7723BAFBC9C}" type="datetime1">
              <a:rPr lang="en-US"/>
              <a:pPr>
                <a:defRPr/>
              </a:pPr>
              <a:t>1/4/2011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209E9-A942-44CD-86E8-8FCA9A4C9D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83023E24-F70D-4E90-9AF6-5361363AC476}" type="datetimeFigureOut">
              <a:rPr lang="en-US">
                <a:solidFill>
                  <a:srgbClr val="000000"/>
                </a:solidFill>
              </a:rPr>
              <a:pPr/>
              <a:t>1/4/2011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B97A2AB-0FDA-4513-921E-3EBF574F67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7047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43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F3BE95-3830-41C6-96EF-FB7D3D3EE439}" type="datetimeFigureOut">
              <a:rPr lang="en-US">
                <a:solidFill>
                  <a:srgbClr val="000000"/>
                </a:solidFill>
              </a:rPr>
              <a:pPr/>
              <a:t>1/4/2011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946E7-BE2F-4633-8909-27F26F69C0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30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D61C25-FC7A-4999-A008-F10ECE044024}" type="datetimeFigureOut">
              <a:rPr lang="en-US">
                <a:solidFill>
                  <a:srgbClr val="000000"/>
                </a:solidFill>
              </a:rPr>
              <a:pPr/>
              <a:t>1/4/2011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D29C5E-F29B-46A8-8DD2-F15CBC0C9F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04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B6E1D4-09A0-4355-9AD6-28D9D7CA38CB}" type="datetimeFigureOut">
              <a:rPr lang="en-US">
                <a:solidFill>
                  <a:srgbClr val="000000"/>
                </a:solidFill>
              </a:rPr>
              <a:pPr/>
              <a:t>1/4/2011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4665D-7514-4BB8-8422-159C1C2D21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830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BF132-A2DF-4AC9-8C52-DA094FF03EE3}" type="datetimeFigureOut">
              <a:rPr lang="en-US">
                <a:solidFill>
                  <a:srgbClr val="000000"/>
                </a:solidFill>
              </a:rPr>
              <a:pPr/>
              <a:t>1/4/2011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879AF-8F20-46E0-A05C-AFED5177339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03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A02630-0E78-44EF-986F-2C44E7C698BE}" type="datetimeFigureOut">
              <a:rPr lang="en-US">
                <a:solidFill>
                  <a:srgbClr val="000000"/>
                </a:solidFill>
              </a:rPr>
              <a:pPr/>
              <a:t>1/4/2011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B30F4-54BB-4144-A49F-576537DA5B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88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AE921C-393A-4CDF-97D8-FAE28DA14C19}" type="datetimeFigureOut">
              <a:rPr lang="en-US">
                <a:solidFill>
                  <a:srgbClr val="000000"/>
                </a:solidFill>
              </a:rPr>
              <a:pPr/>
              <a:t>1/4/2011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B3887-4AE3-4759-B122-19AAD4E4A5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05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9FD700-73B6-4F34-9E1A-F19133ACC245}" type="datetimeFigureOut">
              <a:rPr lang="en-US">
                <a:solidFill>
                  <a:srgbClr val="000000"/>
                </a:solidFill>
              </a:rPr>
              <a:pPr/>
              <a:t>1/4/2011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E66D5-D5A3-4F21-A86C-B80D68D622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30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B7740-CDD6-4F81-97BB-1951AFA594B5}" type="datetime1">
              <a:rPr lang="en-US"/>
              <a:pPr>
                <a:defRPr/>
              </a:pPr>
              <a:t>1/4/2011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9C58E-75D4-42CE-87E6-41AEFE5A21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4D1245-20FA-4396-8889-E679F1B7EC33}" type="datetimeFigureOut">
              <a:rPr lang="en-US">
                <a:solidFill>
                  <a:srgbClr val="000000"/>
                </a:solidFill>
              </a:rPr>
              <a:pPr/>
              <a:t>1/4/2011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CA8FF-441A-457F-9764-2042777DCF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71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D8D025-DFC7-4040-9378-675700F8B484}" type="datetimeFigureOut">
              <a:rPr lang="en-US">
                <a:solidFill>
                  <a:srgbClr val="000000"/>
                </a:solidFill>
              </a:rPr>
              <a:pPr/>
              <a:t>1/4/2011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4CD14-03B6-48EE-969B-2A4E07C649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83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64288F-E315-49F5-9614-6425574E0CC5}" type="datetimeFigureOut">
              <a:rPr lang="en-US">
                <a:solidFill>
                  <a:srgbClr val="000000"/>
                </a:solidFill>
              </a:rPr>
              <a:pPr/>
              <a:t>1/4/2011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A651FE-428E-4065-950D-3DAB6AEA1DD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600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9192D-6F49-4471-BC1E-ABE3BFAA5078}" type="datetime1">
              <a:rPr lang="en-US"/>
              <a:pPr>
                <a:defRPr/>
              </a:pPr>
              <a:t>1/4/2011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A889A-6A06-4CE2-9DB0-7BEB8BB25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2FEE5-6325-4B9F-B2B9-150111AB481D}" type="datetime1">
              <a:rPr lang="en-US"/>
              <a:pPr>
                <a:defRPr/>
              </a:pPr>
              <a:t>1/4/2011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45ACA-3868-4AFD-AA99-66C39C662E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2F97A-05F4-4468-BB97-89606A33A52B}" type="datetime1">
              <a:rPr lang="en-US"/>
              <a:pPr>
                <a:defRPr/>
              </a:pPr>
              <a:t>1/4/2011</a:t>
            </a:fld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4986C-FFA5-4E53-A0A3-05B2BD93D0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2398B-EDBA-4F32-9E58-A2D00B523573}" type="datetime1">
              <a:rPr lang="en-US"/>
              <a:pPr>
                <a:defRPr/>
              </a:pPr>
              <a:t>1/4/2011</a:t>
            </a:fld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94054-76C9-46D9-929F-39C7747662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AF9D2-5C44-4E3D-A9A1-85615DA9E0FE}" type="datetime1">
              <a:rPr lang="en-US"/>
              <a:pPr>
                <a:defRPr/>
              </a:pPr>
              <a:t>1/4/2011</a:t>
            </a:fld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538FA-637A-4805-B30A-32EF4B2A6E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2A157-4F08-4A14-AB97-3BC49D3B4241}" type="datetime1">
              <a:rPr lang="en-US"/>
              <a:pPr>
                <a:defRPr/>
              </a:pPr>
              <a:t>1/4/2011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D8B12-9D3B-4C46-A3B9-891318B1ED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05379-AF13-47B6-9A6A-AFB3B30070FC}" type="datetime1">
              <a:rPr lang="en-US"/>
              <a:pPr>
                <a:defRPr/>
              </a:pPr>
              <a:t>1/4/2011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2C2C1-04BC-4A85-AD9F-DE48C32AF2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>
              <a:defRPr/>
            </a:pPr>
            <a:fld id="{8AB9A3B0-9EC5-4663-9FB8-ADED16815DDE}" type="datetime1">
              <a:rPr lang="en-US"/>
              <a:pPr>
                <a:defRPr/>
              </a:pPr>
              <a:t>1/4/2011</a:t>
            </a:fld>
            <a:endParaRPr lang="en-US" alt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>
              <a:defRPr/>
            </a:pPr>
            <a:fld id="{F5552AC4-9C9F-4103-9403-CBE4E100AC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6023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6024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6" r:id="rId2"/>
    <p:sldLayoutId id="2147483705" r:id="rId3"/>
    <p:sldLayoutId id="2147483704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fld id="{A745584C-77BC-41F9-8908-E1EB64125BA7}" type="datetimeFigureOut">
              <a:rPr lang="en-US">
                <a:solidFill>
                  <a:srgbClr val="000000"/>
                </a:solidFill>
              </a:rPr>
              <a:pPr/>
              <a:t>1/4/2011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fld id="{107C709D-7D56-4F14-86DB-2C96F052BA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6023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6024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5D083CF5-CE83-4867-9D69-0159D9F7E36A}" type="slidenum">
              <a:rPr lang="en-US" altLang="en-US"/>
              <a:pPr>
                <a:defRPr/>
              </a:pPr>
              <a:t>1</a:t>
            </a:fld>
            <a:endParaRPr lang="en-US" altLang="en-US"/>
          </a:p>
        </p:txBody>
      </p:sp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457200" y="1219200"/>
            <a:ext cx="8077200" cy="1470025"/>
          </a:xfrm>
        </p:spPr>
        <p:txBody>
          <a:bodyPr anchor="ctr"/>
          <a:lstStyle/>
          <a:p>
            <a:pPr eaLnBrk="1" hangingPunct="1"/>
            <a:r>
              <a:rPr lang="en-US" i="1" smtClean="0"/>
              <a:t>The Benefits of Hosting a Regional Undergraduate Mathematics Conference</a:t>
            </a:r>
          </a:p>
        </p:txBody>
      </p:sp>
      <p:sp>
        <p:nvSpPr>
          <p:cNvPr id="14338" name="Subtitle 2"/>
          <p:cNvSpPr>
            <a:spLocks noGrp="1"/>
          </p:cNvSpPr>
          <p:nvPr>
            <p:ph type="subTitle" idx="4294967295"/>
          </p:nvPr>
        </p:nvSpPr>
        <p:spPr>
          <a:xfrm>
            <a:off x="993775" y="3735388"/>
            <a:ext cx="6931025" cy="1758950"/>
          </a:xfrm>
        </p:spPr>
        <p:txBody>
          <a:bodyPr/>
          <a:lstStyle/>
          <a:p>
            <a:pPr marL="1435100" indent="-14351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>
                <a:solidFill>
                  <a:srgbClr val="898989"/>
                </a:solidFill>
              </a:rPr>
              <a:t>Moderator: 	Doug Faires, Youngstown State University</a:t>
            </a:r>
          </a:p>
          <a:p>
            <a:pPr marL="1435100" indent="-14351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>
                <a:solidFill>
                  <a:srgbClr val="898989"/>
                </a:solidFill>
              </a:rPr>
              <a:t>Panelists: 	Alissa S. Crans, Loyola Marymount University</a:t>
            </a:r>
          </a:p>
          <a:p>
            <a:pPr marL="1435100" indent="-14351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>
                <a:solidFill>
                  <a:srgbClr val="898989"/>
                </a:solidFill>
              </a:rPr>
              <a:t>                   	Laura Taalman, James Madison University</a:t>
            </a:r>
          </a:p>
          <a:p>
            <a:pPr marL="1435100" indent="-14351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>
                <a:solidFill>
                  <a:srgbClr val="898989"/>
                </a:solidFill>
              </a:rPr>
              <a:t>                   	Nathan Gibson, Oregon State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4723ED46-E485-48C9-8F57-4D4D75D41EC5}" type="slidenum">
              <a:rPr lang="en-US" altLang="en-US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235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55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839200" cy="4454525"/>
          </a:xfrm>
        </p:spPr>
        <p:txBody>
          <a:bodyPr/>
          <a:lstStyle/>
          <a:p>
            <a:pPr eaLnBrk="1" hangingPunct="1"/>
            <a:r>
              <a:rPr lang="en-US" sz="2300" dirty="0" smtClean="0"/>
              <a:t>Keynote speakers:  </a:t>
            </a:r>
            <a:br>
              <a:rPr lang="en-US" sz="2300" dirty="0" smtClean="0"/>
            </a:br>
            <a:r>
              <a:rPr lang="en-US" sz="2300" dirty="0" smtClean="0"/>
              <a:t>Jennifer Quinn, Joe </a:t>
            </a:r>
            <a:r>
              <a:rPr lang="en-US" sz="2300" dirty="0" err="1" smtClean="0"/>
              <a:t>Gallian</a:t>
            </a:r>
            <a:r>
              <a:rPr lang="en-US" sz="2300" dirty="0" smtClean="0"/>
              <a:t>, </a:t>
            </a:r>
            <a:br>
              <a:rPr lang="en-US" sz="2300" dirty="0" smtClean="0"/>
            </a:br>
            <a:r>
              <a:rPr lang="en-US" sz="2300" dirty="0" err="1" smtClean="0"/>
              <a:t>Aparna</a:t>
            </a:r>
            <a:r>
              <a:rPr lang="en-US" sz="2300" dirty="0" smtClean="0"/>
              <a:t> Higgins, Tony </a:t>
            </a:r>
            <a:r>
              <a:rPr lang="en-US" sz="2300" dirty="0" err="1" smtClean="0"/>
              <a:t>DeRose</a:t>
            </a:r>
            <a:r>
              <a:rPr lang="en-US" sz="2300" dirty="0" smtClean="0"/>
              <a:t>, speakers from Electronic Arts &amp;</a:t>
            </a:r>
            <a:r>
              <a:rPr lang="en-US" sz="2300" dirty="0" err="1" smtClean="0"/>
              <a:t>Dreamworks</a:t>
            </a:r>
            <a:r>
              <a:rPr lang="en-US" sz="2300" dirty="0" smtClean="0"/>
              <a:t>, founder of TeachPi.org</a:t>
            </a:r>
            <a:br>
              <a:rPr lang="en-US" sz="2300" dirty="0" smtClean="0"/>
            </a:br>
            <a:endParaRPr lang="en-US" sz="2300" dirty="0" smtClean="0"/>
          </a:p>
          <a:p>
            <a:pPr eaLnBrk="1" hangingPunct="1"/>
            <a:r>
              <a:rPr lang="en-US" sz="2300" dirty="0" smtClean="0"/>
              <a:t>In 2010:  16 public schools &amp; 15 community colleges; </a:t>
            </a:r>
            <a:br>
              <a:rPr lang="en-US" sz="2300" dirty="0" smtClean="0"/>
            </a:br>
            <a:r>
              <a:rPr lang="en-US" sz="2300" dirty="0" smtClean="0"/>
              <a:t>33 student talks from these institutions</a:t>
            </a:r>
            <a:br>
              <a:rPr lang="en-US" sz="2300" dirty="0" smtClean="0"/>
            </a:br>
            <a:endParaRPr lang="en-US" sz="2300" dirty="0" smtClean="0"/>
          </a:p>
          <a:p>
            <a:pPr eaLnBrk="1" hangingPunct="1"/>
            <a:r>
              <a:rPr lang="en-US" sz="2300" dirty="0" smtClean="0"/>
              <a:t>Advertising through </a:t>
            </a:r>
            <a:r>
              <a:rPr lang="en-US" sz="2300" dirty="0" err="1" smtClean="0"/>
              <a:t>Facebook</a:t>
            </a:r>
            <a:r>
              <a:rPr lang="en-US" sz="2300" dirty="0" smtClean="0"/>
              <a:t> group, mailings, department websites, MAA Focus, MAA Section newsletters, e-mails to math clubs, conference website: </a:t>
            </a:r>
            <a:br>
              <a:rPr lang="en-US" sz="2300" dirty="0" smtClean="0"/>
            </a:br>
            <a:r>
              <a:rPr lang="en-US" dirty="0" err="1" smtClean="0">
                <a:solidFill>
                  <a:schemeClr val="tx2"/>
                </a:solidFill>
              </a:rPr>
              <a:t>www.pcumc-math.org</a:t>
            </a:r>
            <a:endParaRPr lang="en-US" dirty="0" smtClean="0">
              <a:solidFill>
                <a:schemeClr val="tx2"/>
              </a:solidFill>
            </a:endParaRPr>
          </a:p>
          <a:p>
            <a:pPr eaLnBrk="1" hangingPunct="1"/>
            <a:endParaRPr lang="en-US" dirty="0" smtClean="0"/>
          </a:p>
        </p:txBody>
      </p:sp>
      <p:pic>
        <p:nvPicPr>
          <p:cNvPr id="23555" name="Picture 4" descr="logo.jpg"/>
          <p:cNvPicPr>
            <a:picLocks noChangeAspect="1"/>
          </p:cNvPicPr>
          <p:nvPr/>
        </p:nvPicPr>
        <p:blipFill>
          <a:blip r:embed="rId2"/>
          <a:srcRect t="9944"/>
          <a:stretch>
            <a:fillRect/>
          </a:stretch>
        </p:blipFill>
        <p:spPr bwMode="auto">
          <a:xfrm>
            <a:off x="457200" y="304800"/>
            <a:ext cx="43434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SU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57200"/>
            <a:ext cx="4213555" cy="181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EBE2F305-1D0A-4447-BE31-83B931CB3DB4}" type="slidenum">
              <a:rPr lang="en-US" altLang="en-US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30725"/>
          </a:xfrm>
        </p:spPr>
        <p:txBody>
          <a:bodyPr/>
          <a:lstStyle/>
          <a:p>
            <a:pPr eaLnBrk="1" hangingPunct="1"/>
            <a:r>
              <a:rPr lang="en-US" sz="2300" dirty="0" smtClean="0"/>
              <a:t>2008 expansion to entire </a:t>
            </a:r>
            <a:br>
              <a:rPr lang="en-US" sz="2300" dirty="0" smtClean="0"/>
            </a:br>
            <a:r>
              <a:rPr lang="en-US" sz="2300" dirty="0" smtClean="0"/>
              <a:t>Pacific Coast (Northern CA, </a:t>
            </a:r>
            <a:br>
              <a:rPr lang="en-US" sz="2300" dirty="0" smtClean="0"/>
            </a:br>
            <a:r>
              <a:rPr lang="en-US" sz="2300" dirty="0" smtClean="0"/>
              <a:t>Oregon, Washington)</a:t>
            </a:r>
            <a:br>
              <a:rPr lang="en-US" sz="2300" dirty="0" smtClean="0"/>
            </a:br>
            <a:endParaRPr lang="en-US" sz="2300" dirty="0" smtClean="0"/>
          </a:p>
          <a:p>
            <a:pPr eaLnBrk="1" hangingPunct="1"/>
            <a:r>
              <a:rPr lang="en-US" sz="2300" dirty="0" smtClean="0"/>
              <a:t>2008 NSA grant provided funding for student travel/lodging; </a:t>
            </a:r>
            <a:br>
              <a:rPr lang="en-US" sz="2300" dirty="0" smtClean="0"/>
            </a:br>
            <a:r>
              <a:rPr lang="en-US" sz="2300" dirty="0" smtClean="0"/>
              <a:t>27 students funded from 14 schools outside Los Angeles </a:t>
            </a:r>
            <a:br>
              <a:rPr lang="en-US" sz="2300" dirty="0" smtClean="0"/>
            </a:br>
            <a:endParaRPr lang="en-US" sz="2300" dirty="0" smtClean="0"/>
          </a:p>
          <a:p>
            <a:pPr eaLnBrk="1" hangingPunct="1"/>
            <a:r>
              <a:rPr lang="en-US" sz="2300" dirty="0" smtClean="0"/>
              <a:t>Following year returned focus to greater Los Angeles area; 86% of 2009 participants from this region</a:t>
            </a:r>
            <a:br>
              <a:rPr lang="en-US" sz="2300" dirty="0" smtClean="0"/>
            </a:br>
            <a:endParaRPr lang="en-US" sz="2300" dirty="0" smtClean="0"/>
          </a:p>
          <a:p>
            <a:pPr eaLnBrk="1" hangingPunct="1"/>
            <a:r>
              <a:rPr lang="en-US" sz="2300" dirty="0" smtClean="0"/>
              <a:t>2009 NSA funding for gas mileage from San Diego/Santa Barbara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24579" name="Picture 4" descr="logo.jpg"/>
          <p:cNvPicPr>
            <a:picLocks noChangeAspect="1"/>
          </p:cNvPicPr>
          <p:nvPr/>
        </p:nvPicPr>
        <p:blipFill>
          <a:blip r:embed="rId2"/>
          <a:srcRect t="9944"/>
          <a:stretch>
            <a:fillRect/>
          </a:stretch>
        </p:blipFill>
        <p:spPr bwMode="auto">
          <a:xfrm>
            <a:off x="457200" y="304800"/>
            <a:ext cx="43434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galli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381000"/>
            <a:ext cx="3580587" cy="2702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Six years of SUMS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599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75657"/>
                <a:gridCol w="1175657"/>
                <a:gridCol w="1175657"/>
                <a:gridCol w="1175657"/>
                <a:gridCol w="1175657"/>
                <a:gridCol w="1175657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Talks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Posters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Schools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Attend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Budget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RUMC</a:t>
                      </a:r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2005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$5,850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$2,500</a:t>
                      </a:r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2006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$7,160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$3,000</a:t>
                      </a:r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2007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$6,960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$2,700</a:t>
                      </a:r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2008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$7,650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$2,700</a:t>
                      </a: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2009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$7,900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$2,700</a:t>
                      </a:r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2010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$8,600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$2,500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SUMS is many conferences at once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39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RUMC objectives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Additional JMU objectives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Regional students</a:t>
                      </a:r>
                      <a:r>
                        <a:rPr lang="en-US" baseline="0" dirty="0" smtClean="0"/>
                        <a:t> have an opportunity to present their work at a local conference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 JMU math majors’ interest in and exposure to research activity</a:t>
                      </a:r>
                      <a:r>
                        <a:rPr lang="en-US" baseline="0" dirty="0" smtClean="0"/>
                        <a:t> and mathematical culture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Regional students have an opportunity to see originalmathematical</a:t>
                      </a:r>
                      <a:r>
                        <a:rPr lang="en-US" baseline="0" dirty="0" smtClean="0"/>
                        <a:t> research done by their peers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Expose JMU students</a:t>
                      </a:r>
                      <a:r>
                        <a:rPr lang="en-US" baseline="0" dirty="0" smtClean="0"/>
                        <a:t> of all levels to exciting mathematics through talks by prominent, engaging invited speakers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Establish</a:t>
                      </a:r>
                      <a:r>
                        <a:rPr lang="en-US" baseline="0" dirty="0" smtClean="0"/>
                        <a:t> JMU as a leader in undergraduate research programs and activities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school outreach and recruiting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Diversity mission:  Encourage participation and representation from</a:t>
                      </a:r>
                      <a:r>
                        <a:rPr lang="en-US" baseline="0" dirty="0" smtClean="0"/>
                        <a:t> underrepresented groups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SUMS participants – last 3 years</a:t>
            </a:r>
            <a:endParaRPr lang="en-US" dirty="0"/>
          </a:p>
        </p:txBody>
      </p:sp>
      <p:pic>
        <p:nvPicPr>
          <p:cNvPr id="6" name="Content Placeholder 5" descr="SUMS2011_USmap.tiff"/>
          <p:cNvPicPr>
            <a:picLocks noGrp="1" noChangeAspect="1"/>
          </p:cNvPicPr>
          <p:nvPr>
            <p:ph idx="1"/>
          </p:nvPr>
        </p:nvPicPr>
        <p:blipFill>
          <a:blip r:embed="rId2"/>
          <a:srcRect t="-2069" b="-206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SUMS regional participants</a:t>
            </a:r>
            <a:endParaRPr lang="en-US" dirty="0"/>
          </a:p>
        </p:txBody>
      </p:sp>
      <p:pic>
        <p:nvPicPr>
          <p:cNvPr id="6" name="Content Placeholder 5" descr="SUMS2011_regionalmap.tiff"/>
          <p:cNvPicPr>
            <a:picLocks noGrp="1" noChangeAspect="1"/>
          </p:cNvPicPr>
          <p:nvPr>
            <p:ph idx="1"/>
          </p:nvPr>
        </p:nvPicPr>
        <p:blipFill>
          <a:blip r:embed="rId2"/>
          <a:srcRect t="-2116" b="-2116"/>
          <a:stretch>
            <a:fillRect/>
          </a:stretch>
        </p:blipFill>
        <p:spPr/>
      </p:pic>
      <p:sp>
        <p:nvSpPr>
          <p:cNvPr id="10" name="Freeform 9"/>
          <p:cNvSpPr/>
          <p:nvPr/>
        </p:nvSpPr>
        <p:spPr>
          <a:xfrm>
            <a:off x="1498600" y="2933700"/>
            <a:ext cx="4514121" cy="2253111"/>
          </a:xfrm>
          <a:custGeom>
            <a:avLst/>
            <a:gdLst>
              <a:gd name="connsiteX0" fmla="*/ 50800 w 4514121"/>
              <a:gd name="connsiteY0" fmla="*/ 2082800 h 2253111"/>
              <a:gd name="connsiteX1" fmla="*/ 107950 w 4514121"/>
              <a:gd name="connsiteY1" fmla="*/ 2032000 h 2253111"/>
              <a:gd name="connsiteX2" fmla="*/ 133350 w 4514121"/>
              <a:gd name="connsiteY2" fmla="*/ 2025650 h 2253111"/>
              <a:gd name="connsiteX3" fmla="*/ 171450 w 4514121"/>
              <a:gd name="connsiteY3" fmla="*/ 2012950 h 2253111"/>
              <a:gd name="connsiteX4" fmla="*/ 266700 w 4514121"/>
              <a:gd name="connsiteY4" fmla="*/ 2000250 h 2253111"/>
              <a:gd name="connsiteX5" fmla="*/ 311150 w 4514121"/>
              <a:gd name="connsiteY5" fmla="*/ 1987550 h 2253111"/>
              <a:gd name="connsiteX6" fmla="*/ 330200 w 4514121"/>
              <a:gd name="connsiteY6" fmla="*/ 1962150 h 2253111"/>
              <a:gd name="connsiteX7" fmla="*/ 368300 w 4514121"/>
              <a:gd name="connsiteY7" fmla="*/ 1930400 h 2253111"/>
              <a:gd name="connsiteX8" fmla="*/ 381000 w 4514121"/>
              <a:gd name="connsiteY8" fmla="*/ 1911350 h 2253111"/>
              <a:gd name="connsiteX9" fmla="*/ 450850 w 4514121"/>
              <a:gd name="connsiteY9" fmla="*/ 1885950 h 2253111"/>
              <a:gd name="connsiteX10" fmla="*/ 501650 w 4514121"/>
              <a:gd name="connsiteY10" fmla="*/ 1841500 h 2253111"/>
              <a:gd name="connsiteX11" fmla="*/ 514350 w 4514121"/>
              <a:gd name="connsiteY11" fmla="*/ 1797050 h 2253111"/>
              <a:gd name="connsiteX12" fmla="*/ 527050 w 4514121"/>
              <a:gd name="connsiteY12" fmla="*/ 1778000 h 2253111"/>
              <a:gd name="connsiteX13" fmla="*/ 546100 w 4514121"/>
              <a:gd name="connsiteY13" fmla="*/ 1771650 h 2253111"/>
              <a:gd name="connsiteX14" fmla="*/ 590550 w 4514121"/>
              <a:gd name="connsiteY14" fmla="*/ 1765300 h 2253111"/>
              <a:gd name="connsiteX15" fmla="*/ 603250 w 4514121"/>
              <a:gd name="connsiteY15" fmla="*/ 1727200 h 2253111"/>
              <a:gd name="connsiteX16" fmla="*/ 609600 w 4514121"/>
              <a:gd name="connsiteY16" fmla="*/ 1689100 h 2253111"/>
              <a:gd name="connsiteX17" fmla="*/ 666750 w 4514121"/>
              <a:gd name="connsiteY17" fmla="*/ 1657350 h 2253111"/>
              <a:gd name="connsiteX18" fmla="*/ 736600 w 4514121"/>
              <a:gd name="connsiteY18" fmla="*/ 1638300 h 2253111"/>
              <a:gd name="connsiteX19" fmla="*/ 768350 w 4514121"/>
              <a:gd name="connsiteY19" fmla="*/ 1631950 h 2253111"/>
              <a:gd name="connsiteX20" fmla="*/ 812800 w 4514121"/>
              <a:gd name="connsiteY20" fmla="*/ 1612900 h 2253111"/>
              <a:gd name="connsiteX21" fmla="*/ 850900 w 4514121"/>
              <a:gd name="connsiteY21" fmla="*/ 1600200 h 2253111"/>
              <a:gd name="connsiteX22" fmla="*/ 889000 w 4514121"/>
              <a:gd name="connsiteY22" fmla="*/ 1574800 h 2253111"/>
              <a:gd name="connsiteX23" fmla="*/ 939800 w 4514121"/>
              <a:gd name="connsiteY23" fmla="*/ 1498600 h 2253111"/>
              <a:gd name="connsiteX24" fmla="*/ 952500 w 4514121"/>
              <a:gd name="connsiteY24" fmla="*/ 1479550 h 2253111"/>
              <a:gd name="connsiteX25" fmla="*/ 958850 w 4514121"/>
              <a:gd name="connsiteY25" fmla="*/ 1460500 h 2253111"/>
              <a:gd name="connsiteX26" fmla="*/ 996950 w 4514121"/>
              <a:gd name="connsiteY26" fmla="*/ 1441450 h 2253111"/>
              <a:gd name="connsiteX27" fmla="*/ 1003300 w 4514121"/>
              <a:gd name="connsiteY27" fmla="*/ 1460500 h 2253111"/>
              <a:gd name="connsiteX28" fmla="*/ 1016000 w 4514121"/>
              <a:gd name="connsiteY28" fmla="*/ 1479550 h 2253111"/>
              <a:gd name="connsiteX29" fmla="*/ 1028700 w 4514121"/>
              <a:gd name="connsiteY29" fmla="*/ 1530350 h 2253111"/>
              <a:gd name="connsiteX30" fmla="*/ 1066800 w 4514121"/>
              <a:gd name="connsiteY30" fmla="*/ 1562100 h 2253111"/>
              <a:gd name="connsiteX31" fmla="*/ 1104900 w 4514121"/>
              <a:gd name="connsiteY31" fmla="*/ 1574800 h 2253111"/>
              <a:gd name="connsiteX32" fmla="*/ 1123950 w 4514121"/>
              <a:gd name="connsiteY32" fmla="*/ 1581150 h 2253111"/>
              <a:gd name="connsiteX33" fmla="*/ 1162050 w 4514121"/>
              <a:gd name="connsiteY33" fmla="*/ 1606550 h 2253111"/>
              <a:gd name="connsiteX34" fmla="*/ 1181100 w 4514121"/>
              <a:gd name="connsiteY34" fmla="*/ 1619250 h 2253111"/>
              <a:gd name="connsiteX35" fmla="*/ 1200150 w 4514121"/>
              <a:gd name="connsiteY35" fmla="*/ 1625600 h 2253111"/>
              <a:gd name="connsiteX36" fmla="*/ 1282700 w 4514121"/>
              <a:gd name="connsiteY36" fmla="*/ 1619250 h 2253111"/>
              <a:gd name="connsiteX37" fmla="*/ 1320800 w 4514121"/>
              <a:gd name="connsiteY37" fmla="*/ 1600200 h 2253111"/>
              <a:gd name="connsiteX38" fmla="*/ 1339850 w 4514121"/>
              <a:gd name="connsiteY38" fmla="*/ 1593850 h 2253111"/>
              <a:gd name="connsiteX39" fmla="*/ 1524000 w 4514121"/>
              <a:gd name="connsiteY39" fmla="*/ 1600200 h 2253111"/>
              <a:gd name="connsiteX40" fmla="*/ 1562100 w 4514121"/>
              <a:gd name="connsiteY40" fmla="*/ 1574800 h 2253111"/>
              <a:gd name="connsiteX41" fmla="*/ 1581150 w 4514121"/>
              <a:gd name="connsiteY41" fmla="*/ 1562100 h 2253111"/>
              <a:gd name="connsiteX42" fmla="*/ 1600200 w 4514121"/>
              <a:gd name="connsiteY42" fmla="*/ 1543050 h 2253111"/>
              <a:gd name="connsiteX43" fmla="*/ 1619250 w 4514121"/>
              <a:gd name="connsiteY43" fmla="*/ 1536700 h 2253111"/>
              <a:gd name="connsiteX44" fmla="*/ 1720850 w 4514121"/>
              <a:gd name="connsiteY44" fmla="*/ 1524000 h 2253111"/>
              <a:gd name="connsiteX45" fmla="*/ 1784350 w 4514121"/>
              <a:gd name="connsiteY45" fmla="*/ 1504950 h 2253111"/>
              <a:gd name="connsiteX46" fmla="*/ 1822450 w 4514121"/>
              <a:gd name="connsiteY46" fmla="*/ 1479550 h 2253111"/>
              <a:gd name="connsiteX47" fmla="*/ 1860550 w 4514121"/>
              <a:gd name="connsiteY47" fmla="*/ 1447800 h 2253111"/>
              <a:gd name="connsiteX48" fmla="*/ 1873250 w 4514121"/>
              <a:gd name="connsiteY48" fmla="*/ 1428750 h 2253111"/>
              <a:gd name="connsiteX49" fmla="*/ 1892300 w 4514121"/>
              <a:gd name="connsiteY49" fmla="*/ 1409700 h 2253111"/>
              <a:gd name="connsiteX50" fmla="*/ 1917700 w 4514121"/>
              <a:gd name="connsiteY50" fmla="*/ 1371600 h 2253111"/>
              <a:gd name="connsiteX51" fmla="*/ 1974850 w 4514121"/>
              <a:gd name="connsiteY51" fmla="*/ 1301750 h 2253111"/>
              <a:gd name="connsiteX52" fmla="*/ 1981200 w 4514121"/>
              <a:gd name="connsiteY52" fmla="*/ 1187450 h 2253111"/>
              <a:gd name="connsiteX53" fmla="*/ 2006600 w 4514121"/>
              <a:gd name="connsiteY53" fmla="*/ 1130300 h 2253111"/>
              <a:gd name="connsiteX54" fmla="*/ 2032000 w 4514121"/>
              <a:gd name="connsiteY54" fmla="*/ 1117600 h 2253111"/>
              <a:gd name="connsiteX55" fmla="*/ 2057400 w 4514121"/>
              <a:gd name="connsiteY55" fmla="*/ 1098550 h 2253111"/>
              <a:gd name="connsiteX56" fmla="*/ 2095500 w 4514121"/>
              <a:gd name="connsiteY56" fmla="*/ 1054100 h 2253111"/>
              <a:gd name="connsiteX57" fmla="*/ 2114550 w 4514121"/>
              <a:gd name="connsiteY57" fmla="*/ 1035050 h 2253111"/>
              <a:gd name="connsiteX58" fmla="*/ 2133600 w 4514121"/>
              <a:gd name="connsiteY58" fmla="*/ 984250 h 2253111"/>
              <a:gd name="connsiteX59" fmla="*/ 2139950 w 4514121"/>
              <a:gd name="connsiteY59" fmla="*/ 965200 h 2253111"/>
              <a:gd name="connsiteX60" fmla="*/ 2159000 w 4514121"/>
              <a:gd name="connsiteY60" fmla="*/ 952500 h 2253111"/>
              <a:gd name="connsiteX61" fmla="*/ 2171700 w 4514121"/>
              <a:gd name="connsiteY61" fmla="*/ 933450 h 2253111"/>
              <a:gd name="connsiteX62" fmla="*/ 2190750 w 4514121"/>
              <a:gd name="connsiteY62" fmla="*/ 914400 h 2253111"/>
              <a:gd name="connsiteX63" fmla="*/ 2197100 w 4514121"/>
              <a:gd name="connsiteY63" fmla="*/ 895350 h 2253111"/>
              <a:gd name="connsiteX64" fmla="*/ 2222500 w 4514121"/>
              <a:gd name="connsiteY64" fmla="*/ 838200 h 2253111"/>
              <a:gd name="connsiteX65" fmla="*/ 2235200 w 4514121"/>
              <a:gd name="connsiteY65" fmla="*/ 793750 h 2253111"/>
              <a:gd name="connsiteX66" fmla="*/ 2254250 w 4514121"/>
              <a:gd name="connsiteY66" fmla="*/ 755650 h 2253111"/>
              <a:gd name="connsiteX67" fmla="*/ 2260600 w 4514121"/>
              <a:gd name="connsiteY67" fmla="*/ 704850 h 2253111"/>
              <a:gd name="connsiteX68" fmla="*/ 2298700 w 4514121"/>
              <a:gd name="connsiteY68" fmla="*/ 679450 h 2253111"/>
              <a:gd name="connsiteX69" fmla="*/ 2355850 w 4514121"/>
              <a:gd name="connsiteY69" fmla="*/ 685800 h 2253111"/>
              <a:gd name="connsiteX70" fmla="*/ 2368550 w 4514121"/>
              <a:gd name="connsiteY70" fmla="*/ 711200 h 2253111"/>
              <a:gd name="connsiteX71" fmla="*/ 2381250 w 4514121"/>
              <a:gd name="connsiteY71" fmla="*/ 749300 h 2253111"/>
              <a:gd name="connsiteX72" fmla="*/ 2438400 w 4514121"/>
              <a:gd name="connsiteY72" fmla="*/ 781050 h 2253111"/>
              <a:gd name="connsiteX73" fmla="*/ 2463800 w 4514121"/>
              <a:gd name="connsiteY73" fmla="*/ 787400 h 2253111"/>
              <a:gd name="connsiteX74" fmla="*/ 2508250 w 4514121"/>
              <a:gd name="connsiteY74" fmla="*/ 781050 h 2253111"/>
              <a:gd name="connsiteX75" fmla="*/ 2520950 w 4514121"/>
              <a:gd name="connsiteY75" fmla="*/ 742950 h 2253111"/>
              <a:gd name="connsiteX76" fmla="*/ 2533650 w 4514121"/>
              <a:gd name="connsiteY76" fmla="*/ 723900 h 2253111"/>
              <a:gd name="connsiteX77" fmla="*/ 2571750 w 4514121"/>
              <a:gd name="connsiteY77" fmla="*/ 673100 h 2253111"/>
              <a:gd name="connsiteX78" fmla="*/ 2578100 w 4514121"/>
              <a:gd name="connsiteY78" fmla="*/ 654050 h 2253111"/>
              <a:gd name="connsiteX79" fmla="*/ 2603500 w 4514121"/>
              <a:gd name="connsiteY79" fmla="*/ 615950 h 2253111"/>
              <a:gd name="connsiteX80" fmla="*/ 2641600 w 4514121"/>
              <a:gd name="connsiteY80" fmla="*/ 539750 h 2253111"/>
              <a:gd name="connsiteX81" fmla="*/ 2660650 w 4514121"/>
              <a:gd name="connsiteY81" fmla="*/ 520700 h 2253111"/>
              <a:gd name="connsiteX82" fmla="*/ 2679700 w 4514121"/>
              <a:gd name="connsiteY82" fmla="*/ 514350 h 2253111"/>
              <a:gd name="connsiteX83" fmla="*/ 2717800 w 4514121"/>
              <a:gd name="connsiteY83" fmla="*/ 520700 h 2253111"/>
              <a:gd name="connsiteX84" fmla="*/ 2743200 w 4514121"/>
              <a:gd name="connsiteY84" fmla="*/ 533400 h 2253111"/>
              <a:gd name="connsiteX85" fmla="*/ 2762250 w 4514121"/>
              <a:gd name="connsiteY85" fmla="*/ 514350 h 2253111"/>
              <a:gd name="connsiteX86" fmla="*/ 2768600 w 4514121"/>
              <a:gd name="connsiteY86" fmla="*/ 495300 h 2253111"/>
              <a:gd name="connsiteX87" fmla="*/ 2794000 w 4514121"/>
              <a:gd name="connsiteY87" fmla="*/ 457200 h 2253111"/>
              <a:gd name="connsiteX88" fmla="*/ 2806700 w 4514121"/>
              <a:gd name="connsiteY88" fmla="*/ 438150 h 2253111"/>
              <a:gd name="connsiteX89" fmla="*/ 2844800 w 4514121"/>
              <a:gd name="connsiteY89" fmla="*/ 400050 h 2253111"/>
              <a:gd name="connsiteX90" fmla="*/ 2889250 w 4514121"/>
              <a:gd name="connsiteY90" fmla="*/ 374650 h 2253111"/>
              <a:gd name="connsiteX91" fmla="*/ 2921000 w 4514121"/>
              <a:gd name="connsiteY91" fmla="*/ 336550 h 2253111"/>
              <a:gd name="connsiteX92" fmla="*/ 2933700 w 4514121"/>
              <a:gd name="connsiteY92" fmla="*/ 317500 h 2253111"/>
              <a:gd name="connsiteX93" fmla="*/ 2971800 w 4514121"/>
              <a:gd name="connsiteY93" fmla="*/ 292100 h 2253111"/>
              <a:gd name="connsiteX94" fmla="*/ 2990850 w 4514121"/>
              <a:gd name="connsiteY94" fmla="*/ 279400 h 2253111"/>
              <a:gd name="connsiteX95" fmla="*/ 3009900 w 4514121"/>
              <a:gd name="connsiteY95" fmla="*/ 241300 h 2253111"/>
              <a:gd name="connsiteX96" fmla="*/ 3035300 w 4514121"/>
              <a:gd name="connsiteY96" fmla="*/ 69850 h 2253111"/>
              <a:gd name="connsiteX97" fmla="*/ 3136900 w 4514121"/>
              <a:gd name="connsiteY97" fmla="*/ 63500 h 2253111"/>
              <a:gd name="connsiteX98" fmla="*/ 3181350 w 4514121"/>
              <a:gd name="connsiteY98" fmla="*/ 57150 h 2253111"/>
              <a:gd name="connsiteX99" fmla="*/ 3219450 w 4514121"/>
              <a:gd name="connsiteY99" fmla="*/ 31750 h 2253111"/>
              <a:gd name="connsiteX100" fmla="*/ 3238500 w 4514121"/>
              <a:gd name="connsiteY100" fmla="*/ 19050 h 2253111"/>
              <a:gd name="connsiteX101" fmla="*/ 3257550 w 4514121"/>
              <a:gd name="connsiteY101" fmla="*/ 6350 h 2253111"/>
              <a:gd name="connsiteX102" fmla="*/ 3314700 w 4514121"/>
              <a:gd name="connsiteY102" fmla="*/ 0 h 2253111"/>
              <a:gd name="connsiteX103" fmla="*/ 3352800 w 4514121"/>
              <a:gd name="connsiteY103" fmla="*/ 6350 h 2253111"/>
              <a:gd name="connsiteX104" fmla="*/ 3346450 w 4514121"/>
              <a:gd name="connsiteY104" fmla="*/ 82550 h 2253111"/>
              <a:gd name="connsiteX105" fmla="*/ 3352800 w 4514121"/>
              <a:gd name="connsiteY105" fmla="*/ 152400 h 2253111"/>
              <a:gd name="connsiteX106" fmla="*/ 3371850 w 4514121"/>
              <a:gd name="connsiteY106" fmla="*/ 158750 h 2253111"/>
              <a:gd name="connsiteX107" fmla="*/ 3422650 w 4514121"/>
              <a:gd name="connsiteY107" fmla="*/ 171450 h 2253111"/>
              <a:gd name="connsiteX108" fmla="*/ 3441700 w 4514121"/>
              <a:gd name="connsiteY108" fmla="*/ 184150 h 2253111"/>
              <a:gd name="connsiteX109" fmla="*/ 3486150 w 4514121"/>
              <a:gd name="connsiteY109" fmla="*/ 228600 h 2253111"/>
              <a:gd name="connsiteX110" fmla="*/ 3606800 w 4514121"/>
              <a:gd name="connsiteY110" fmla="*/ 234950 h 2253111"/>
              <a:gd name="connsiteX111" fmla="*/ 3632200 w 4514121"/>
              <a:gd name="connsiteY111" fmla="*/ 241300 h 2253111"/>
              <a:gd name="connsiteX112" fmla="*/ 3727450 w 4514121"/>
              <a:gd name="connsiteY112" fmla="*/ 254000 h 2253111"/>
              <a:gd name="connsiteX113" fmla="*/ 3810000 w 4514121"/>
              <a:gd name="connsiteY113" fmla="*/ 266700 h 2253111"/>
              <a:gd name="connsiteX114" fmla="*/ 3867150 w 4514121"/>
              <a:gd name="connsiteY114" fmla="*/ 304800 h 2253111"/>
              <a:gd name="connsiteX115" fmla="*/ 3886200 w 4514121"/>
              <a:gd name="connsiteY115" fmla="*/ 317500 h 2253111"/>
              <a:gd name="connsiteX116" fmla="*/ 3911600 w 4514121"/>
              <a:gd name="connsiteY116" fmla="*/ 355600 h 2253111"/>
              <a:gd name="connsiteX117" fmla="*/ 3937000 w 4514121"/>
              <a:gd name="connsiteY117" fmla="*/ 419100 h 2253111"/>
              <a:gd name="connsiteX118" fmla="*/ 3943350 w 4514121"/>
              <a:gd name="connsiteY118" fmla="*/ 457200 h 2253111"/>
              <a:gd name="connsiteX119" fmla="*/ 3949700 w 4514121"/>
              <a:gd name="connsiteY119" fmla="*/ 514350 h 2253111"/>
              <a:gd name="connsiteX120" fmla="*/ 3962400 w 4514121"/>
              <a:gd name="connsiteY120" fmla="*/ 565150 h 2253111"/>
              <a:gd name="connsiteX121" fmla="*/ 3968750 w 4514121"/>
              <a:gd name="connsiteY121" fmla="*/ 590550 h 2253111"/>
              <a:gd name="connsiteX122" fmla="*/ 3981450 w 4514121"/>
              <a:gd name="connsiteY122" fmla="*/ 749300 h 2253111"/>
              <a:gd name="connsiteX123" fmla="*/ 3987800 w 4514121"/>
              <a:gd name="connsiteY123" fmla="*/ 958850 h 2253111"/>
              <a:gd name="connsiteX124" fmla="*/ 3994150 w 4514121"/>
              <a:gd name="connsiteY124" fmla="*/ 996950 h 2253111"/>
              <a:gd name="connsiteX125" fmla="*/ 4006850 w 4514121"/>
              <a:gd name="connsiteY125" fmla="*/ 1016000 h 2253111"/>
              <a:gd name="connsiteX126" fmla="*/ 4019550 w 4514121"/>
              <a:gd name="connsiteY126" fmla="*/ 1060450 h 2253111"/>
              <a:gd name="connsiteX127" fmla="*/ 4038600 w 4514121"/>
              <a:gd name="connsiteY127" fmla="*/ 1079500 h 2253111"/>
              <a:gd name="connsiteX128" fmla="*/ 4064000 w 4514121"/>
              <a:gd name="connsiteY128" fmla="*/ 1098550 h 2253111"/>
              <a:gd name="connsiteX129" fmla="*/ 4083050 w 4514121"/>
              <a:gd name="connsiteY129" fmla="*/ 1111250 h 2253111"/>
              <a:gd name="connsiteX130" fmla="*/ 4102100 w 4514121"/>
              <a:gd name="connsiteY130" fmla="*/ 1117600 h 2253111"/>
              <a:gd name="connsiteX131" fmla="*/ 4286250 w 4514121"/>
              <a:gd name="connsiteY131" fmla="*/ 1123950 h 2253111"/>
              <a:gd name="connsiteX132" fmla="*/ 4368800 w 4514121"/>
              <a:gd name="connsiteY132" fmla="*/ 1130300 h 2253111"/>
              <a:gd name="connsiteX133" fmla="*/ 4381500 w 4514121"/>
              <a:gd name="connsiteY133" fmla="*/ 1149350 h 2253111"/>
              <a:gd name="connsiteX134" fmla="*/ 4400550 w 4514121"/>
              <a:gd name="connsiteY134" fmla="*/ 1187450 h 2253111"/>
              <a:gd name="connsiteX135" fmla="*/ 4394200 w 4514121"/>
              <a:gd name="connsiteY135" fmla="*/ 1358900 h 2253111"/>
              <a:gd name="connsiteX136" fmla="*/ 4381500 w 4514121"/>
              <a:gd name="connsiteY136" fmla="*/ 1422400 h 2253111"/>
              <a:gd name="connsiteX137" fmla="*/ 4375150 w 4514121"/>
              <a:gd name="connsiteY137" fmla="*/ 2114550 h 2253111"/>
              <a:gd name="connsiteX138" fmla="*/ 3854450 w 4514121"/>
              <a:gd name="connsiteY138" fmla="*/ 2120900 h 2253111"/>
              <a:gd name="connsiteX139" fmla="*/ 3727450 w 4514121"/>
              <a:gd name="connsiteY139" fmla="*/ 2127250 h 2253111"/>
              <a:gd name="connsiteX140" fmla="*/ 3416300 w 4514121"/>
              <a:gd name="connsiteY140" fmla="*/ 2133600 h 2253111"/>
              <a:gd name="connsiteX141" fmla="*/ 2501900 w 4514121"/>
              <a:gd name="connsiteY141" fmla="*/ 2120900 h 2253111"/>
              <a:gd name="connsiteX142" fmla="*/ 1943100 w 4514121"/>
              <a:gd name="connsiteY142" fmla="*/ 2108200 h 2253111"/>
              <a:gd name="connsiteX143" fmla="*/ 546100 w 4514121"/>
              <a:gd name="connsiteY143" fmla="*/ 2101850 h 2253111"/>
              <a:gd name="connsiteX144" fmla="*/ 107950 w 4514121"/>
              <a:gd name="connsiteY144" fmla="*/ 2095500 h 2253111"/>
              <a:gd name="connsiteX145" fmla="*/ 19050 w 4514121"/>
              <a:gd name="connsiteY145" fmla="*/ 2082800 h 2253111"/>
              <a:gd name="connsiteX146" fmla="*/ 0 w 4514121"/>
              <a:gd name="connsiteY146" fmla="*/ 2082800 h 2253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4514121" h="2253111">
                <a:moveTo>
                  <a:pt x="50800" y="2082800"/>
                </a:moveTo>
                <a:cubicBezTo>
                  <a:pt x="60963" y="2072637"/>
                  <a:pt x="88120" y="2040499"/>
                  <a:pt x="107950" y="2032000"/>
                </a:cubicBezTo>
                <a:cubicBezTo>
                  <a:pt x="115972" y="2028562"/>
                  <a:pt x="124991" y="2028158"/>
                  <a:pt x="133350" y="2025650"/>
                </a:cubicBezTo>
                <a:cubicBezTo>
                  <a:pt x="146172" y="2021803"/>
                  <a:pt x="158245" y="2015151"/>
                  <a:pt x="171450" y="2012950"/>
                </a:cubicBezTo>
                <a:cubicBezTo>
                  <a:pt x="228456" y="2003449"/>
                  <a:pt x="196754" y="2008022"/>
                  <a:pt x="266700" y="2000250"/>
                </a:cubicBezTo>
                <a:cubicBezTo>
                  <a:pt x="268051" y="1999912"/>
                  <a:pt x="307246" y="1990803"/>
                  <a:pt x="311150" y="1987550"/>
                </a:cubicBezTo>
                <a:cubicBezTo>
                  <a:pt x="319280" y="1980775"/>
                  <a:pt x="323312" y="1970185"/>
                  <a:pt x="330200" y="1962150"/>
                </a:cubicBezTo>
                <a:cubicBezTo>
                  <a:pt x="346498" y="1943136"/>
                  <a:pt x="348703" y="1943465"/>
                  <a:pt x="368300" y="1930400"/>
                </a:cubicBezTo>
                <a:cubicBezTo>
                  <a:pt x="372533" y="1924050"/>
                  <a:pt x="375604" y="1916746"/>
                  <a:pt x="381000" y="1911350"/>
                </a:cubicBezTo>
                <a:cubicBezTo>
                  <a:pt x="399182" y="1893168"/>
                  <a:pt x="427354" y="1890649"/>
                  <a:pt x="450850" y="1885950"/>
                </a:cubicBezTo>
                <a:cubicBezTo>
                  <a:pt x="479425" y="1866900"/>
                  <a:pt x="488421" y="1867958"/>
                  <a:pt x="501650" y="1841500"/>
                </a:cubicBezTo>
                <a:cubicBezTo>
                  <a:pt x="514007" y="1816786"/>
                  <a:pt x="502143" y="1825534"/>
                  <a:pt x="514350" y="1797050"/>
                </a:cubicBezTo>
                <a:cubicBezTo>
                  <a:pt x="517356" y="1790035"/>
                  <a:pt x="521091" y="1782768"/>
                  <a:pt x="527050" y="1778000"/>
                </a:cubicBezTo>
                <a:cubicBezTo>
                  <a:pt x="532277" y="1773819"/>
                  <a:pt x="539536" y="1772963"/>
                  <a:pt x="546100" y="1771650"/>
                </a:cubicBezTo>
                <a:cubicBezTo>
                  <a:pt x="560776" y="1768715"/>
                  <a:pt x="575733" y="1767417"/>
                  <a:pt x="590550" y="1765300"/>
                </a:cubicBezTo>
                <a:cubicBezTo>
                  <a:pt x="594783" y="1752600"/>
                  <a:pt x="601049" y="1740405"/>
                  <a:pt x="603250" y="1727200"/>
                </a:cubicBezTo>
                <a:cubicBezTo>
                  <a:pt x="605367" y="1714500"/>
                  <a:pt x="604371" y="1700865"/>
                  <a:pt x="609600" y="1689100"/>
                </a:cubicBezTo>
                <a:cubicBezTo>
                  <a:pt x="619519" y="1666783"/>
                  <a:pt x="647854" y="1663649"/>
                  <a:pt x="666750" y="1657350"/>
                </a:cubicBezTo>
                <a:cubicBezTo>
                  <a:pt x="694120" y="1648227"/>
                  <a:pt x="700791" y="1645462"/>
                  <a:pt x="736600" y="1638300"/>
                </a:cubicBezTo>
                <a:cubicBezTo>
                  <a:pt x="747183" y="1636183"/>
                  <a:pt x="757879" y="1634568"/>
                  <a:pt x="768350" y="1631950"/>
                </a:cubicBezTo>
                <a:cubicBezTo>
                  <a:pt x="795604" y="1625137"/>
                  <a:pt x="782511" y="1625015"/>
                  <a:pt x="812800" y="1612900"/>
                </a:cubicBezTo>
                <a:cubicBezTo>
                  <a:pt x="825229" y="1607928"/>
                  <a:pt x="839761" y="1607626"/>
                  <a:pt x="850900" y="1600200"/>
                </a:cubicBezTo>
                <a:lnTo>
                  <a:pt x="889000" y="1574800"/>
                </a:lnTo>
                <a:lnTo>
                  <a:pt x="939800" y="1498600"/>
                </a:lnTo>
                <a:cubicBezTo>
                  <a:pt x="944033" y="1492250"/>
                  <a:pt x="950087" y="1486790"/>
                  <a:pt x="952500" y="1479550"/>
                </a:cubicBezTo>
                <a:cubicBezTo>
                  <a:pt x="954617" y="1473200"/>
                  <a:pt x="954669" y="1465727"/>
                  <a:pt x="958850" y="1460500"/>
                </a:cubicBezTo>
                <a:cubicBezTo>
                  <a:pt x="967802" y="1449309"/>
                  <a:pt x="984401" y="1445633"/>
                  <a:pt x="996950" y="1441450"/>
                </a:cubicBezTo>
                <a:cubicBezTo>
                  <a:pt x="999067" y="1447800"/>
                  <a:pt x="1000307" y="1454513"/>
                  <a:pt x="1003300" y="1460500"/>
                </a:cubicBezTo>
                <a:cubicBezTo>
                  <a:pt x="1006713" y="1467326"/>
                  <a:pt x="1013320" y="1472404"/>
                  <a:pt x="1016000" y="1479550"/>
                </a:cubicBezTo>
                <a:cubicBezTo>
                  <a:pt x="1018748" y="1486878"/>
                  <a:pt x="1021985" y="1520278"/>
                  <a:pt x="1028700" y="1530350"/>
                </a:cubicBezTo>
                <a:cubicBezTo>
                  <a:pt x="1034996" y="1539795"/>
                  <a:pt x="1055703" y="1557168"/>
                  <a:pt x="1066800" y="1562100"/>
                </a:cubicBezTo>
                <a:cubicBezTo>
                  <a:pt x="1079033" y="1567537"/>
                  <a:pt x="1092200" y="1570567"/>
                  <a:pt x="1104900" y="1574800"/>
                </a:cubicBezTo>
                <a:cubicBezTo>
                  <a:pt x="1111250" y="1576917"/>
                  <a:pt x="1118381" y="1577437"/>
                  <a:pt x="1123950" y="1581150"/>
                </a:cubicBezTo>
                <a:lnTo>
                  <a:pt x="1162050" y="1606550"/>
                </a:lnTo>
                <a:cubicBezTo>
                  <a:pt x="1168400" y="1610783"/>
                  <a:pt x="1173860" y="1616837"/>
                  <a:pt x="1181100" y="1619250"/>
                </a:cubicBezTo>
                <a:lnTo>
                  <a:pt x="1200150" y="1625600"/>
                </a:lnTo>
                <a:cubicBezTo>
                  <a:pt x="1227667" y="1623483"/>
                  <a:pt x="1255315" y="1622673"/>
                  <a:pt x="1282700" y="1619250"/>
                </a:cubicBezTo>
                <a:cubicBezTo>
                  <a:pt x="1303981" y="1616590"/>
                  <a:pt x="1301892" y="1609654"/>
                  <a:pt x="1320800" y="1600200"/>
                </a:cubicBezTo>
                <a:cubicBezTo>
                  <a:pt x="1326787" y="1597207"/>
                  <a:pt x="1333500" y="1595967"/>
                  <a:pt x="1339850" y="1593850"/>
                </a:cubicBezTo>
                <a:cubicBezTo>
                  <a:pt x="1401233" y="1595967"/>
                  <a:pt x="1462580" y="1600200"/>
                  <a:pt x="1524000" y="1600200"/>
                </a:cubicBezTo>
                <a:cubicBezTo>
                  <a:pt x="1544087" y="1600200"/>
                  <a:pt x="1548356" y="1586254"/>
                  <a:pt x="1562100" y="1574800"/>
                </a:cubicBezTo>
                <a:cubicBezTo>
                  <a:pt x="1567963" y="1569914"/>
                  <a:pt x="1575287" y="1566986"/>
                  <a:pt x="1581150" y="1562100"/>
                </a:cubicBezTo>
                <a:cubicBezTo>
                  <a:pt x="1588049" y="1556351"/>
                  <a:pt x="1592728" y="1548031"/>
                  <a:pt x="1600200" y="1543050"/>
                </a:cubicBezTo>
                <a:cubicBezTo>
                  <a:pt x="1605769" y="1539337"/>
                  <a:pt x="1612756" y="1538323"/>
                  <a:pt x="1619250" y="1536700"/>
                </a:cubicBezTo>
                <a:cubicBezTo>
                  <a:pt x="1656742" y="1527327"/>
                  <a:pt x="1677474" y="1527943"/>
                  <a:pt x="1720850" y="1524000"/>
                </a:cubicBezTo>
                <a:cubicBezTo>
                  <a:pt x="1735049" y="1520450"/>
                  <a:pt x="1775074" y="1511134"/>
                  <a:pt x="1784350" y="1504950"/>
                </a:cubicBezTo>
                <a:lnTo>
                  <a:pt x="1822450" y="1479550"/>
                </a:lnTo>
                <a:cubicBezTo>
                  <a:pt x="1841181" y="1467063"/>
                  <a:pt x="1845271" y="1466135"/>
                  <a:pt x="1860550" y="1447800"/>
                </a:cubicBezTo>
                <a:cubicBezTo>
                  <a:pt x="1865436" y="1441937"/>
                  <a:pt x="1868364" y="1434613"/>
                  <a:pt x="1873250" y="1428750"/>
                </a:cubicBezTo>
                <a:cubicBezTo>
                  <a:pt x="1878999" y="1421851"/>
                  <a:pt x="1886787" y="1416789"/>
                  <a:pt x="1892300" y="1409700"/>
                </a:cubicBezTo>
                <a:cubicBezTo>
                  <a:pt x="1901671" y="1397652"/>
                  <a:pt x="1906907" y="1382393"/>
                  <a:pt x="1917700" y="1371600"/>
                </a:cubicBezTo>
                <a:cubicBezTo>
                  <a:pt x="1968843" y="1320457"/>
                  <a:pt x="1952779" y="1345892"/>
                  <a:pt x="1974850" y="1301750"/>
                </a:cubicBezTo>
                <a:cubicBezTo>
                  <a:pt x="1976967" y="1263650"/>
                  <a:pt x="1976467" y="1225314"/>
                  <a:pt x="1981200" y="1187450"/>
                </a:cubicBezTo>
                <a:cubicBezTo>
                  <a:pt x="1982485" y="1177169"/>
                  <a:pt x="1994358" y="1140502"/>
                  <a:pt x="2006600" y="1130300"/>
                </a:cubicBezTo>
                <a:cubicBezTo>
                  <a:pt x="2013872" y="1124240"/>
                  <a:pt x="2023973" y="1122617"/>
                  <a:pt x="2032000" y="1117600"/>
                </a:cubicBezTo>
                <a:cubicBezTo>
                  <a:pt x="2040975" y="1111991"/>
                  <a:pt x="2049435" y="1105519"/>
                  <a:pt x="2057400" y="1098550"/>
                </a:cubicBezTo>
                <a:cubicBezTo>
                  <a:pt x="2104363" y="1057457"/>
                  <a:pt x="2065854" y="1089675"/>
                  <a:pt x="2095500" y="1054100"/>
                </a:cubicBezTo>
                <a:cubicBezTo>
                  <a:pt x="2101249" y="1047201"/>
                  <a:pt x="2108200" y="1041400"/>
                  <a:pt x="2114550" y="1035050"/>
                </a:cubicBezTo>
                <a:cubicBezTo>
                  <a:pt x="2126801" y="973794"/>
                  <a:pt x="2111799" y="1027853"/>
                  <a:pt x="2133600" y="984250"/>
                </a:cubicBezTo>
                <a:cubicBezTo>
                  <a:pt x="2136593" y="978263"/>
                  <a:pt x="2135769" y="970427"/>
                  <a:pt x="2139950" y="965200"/>
                </a:cubicBezTo>
                <a:cubicBezTo>
                  <a:pt x="2144718" y="959241"/>
                  <a:pt x="2152650" y="956733"/>
                  <a:pt x="2159000" y="952500"/>
                </a:cubicBezTo>
                <a:cubicBezTo>
                  <a:pt x="2163233" y="946150"/>
                  <a:pt x="2166814" y="939313"/>
                  <a:pt x="2171700" y="933450"/>
                </a:cubicBezTo>
                <a:cubicBezTo>
                  <a:pt x="2177449" y="926551"/>
                  <a:pt x="2185769" y="921872"/>
                  <a:pt x="2190750" y="914400"/>
                </a:cubicBezTo>
                <a:cubicBezTo>
                  <a:pt x="2194463" y="908831"/>
                  <a:pt x="2194107" y="901337"/>
                  <a:pt x="2197100" y="895350"/>
                </a:cubicBezTo>
                <a:cubicBezTo>
                  <a:pt x="2217949" y="853652"/>
                  <a:pt x="2206118" y="903730"/>
                  <a:pt x="2222500" y="838200"/>
                </a:cubicBezTo>
                <a:cubicBezTo>
                  <a:pt x="2224535" y="830062"/>
                  <a:pt x="2230645" y="802860"/>
                  <a:pt x="2235200" y="793750"/>
                </a:cubicBezTo>
                <a:cubicBezTo>
                  <a:pt x="2259819" y="744511"/>
                  <a:pt x="2238289" y="803533"/>
                  <a:pt x="2254250" y="755650"/>
                </a:cubicBezTo>
                <a:cubicBezTo>
                  <a:pt x="2256367" y="738717"/>
                  <a:pt x="2252001" y="719590"/>
                  <a:pt x="2260600" y="704850"/>
                </a:cubicBezTo>
                <a:cubicBezTo>
                  <a:pt x="2268291" y="691666"/>
                  <a:pt x="2298700" y="679450"/>
                  <a:pt x="2298700" y="679450"/>
                </a:cubicBezTo>
                <a:cubicBezTo>
                  <a:pt x="2317750" y="681567"/>
                  <a:pt x="2338401" y="677869"/>
                  <a:pt x="2355850" y="685800"/>
                </a:cubicBezTo>
                <a:cubicBezTo>
                  <a:pt x="2364468" y="689717"/>
                  <a:pt x="2365034" y="702411"/>
                  <a:pt x="2368550" y="711200"/>
                </a:cubicBezTo>
                <a:cubicBezTo>
                  <a:pt x="2373522" y="723629"/>
                  <a:pt x="2370111" y="741874"/>
                  <a:pt x="2381250" y="749300"/>
                </a:cubicBezTo>
                <a:cubicBezTo>
                  <a:pt x="2415362" y="772041"/>
                  <a:pt x="2409061" y="772667"/>
                  <a:pt x="2438400" y="781050"/>
                </a:cubicBezTo>
                <a:cubicBezTo>
                  <a:pt x="2446791" y="783448"/>
                  <a:pt x="2455333" y="785283"/>
                  <a:pt x="2463800" y="787400"/>
                </a:cubicBezTo>
                <a:cubicBezTo>
                  <a:pt x="2478617" y="785283"/>
                  <a:pt x="2496436" y="790239"/>
                  <a:pt x="2508250" y="781050"/>
                </a:cubicBezTo>
                <a:cubicBezTo>
                  <a:pt x="2518817" y="772831"/>
                  <a:pt x="2513524" y="754089"/>
                  <a:pt x="2520950" y="742950"/>
                </a:cubicBezTo>
                <a:cubicBezTo>
                  <a:pt x="2525183" y="736600"/>
                  <a:pt x="2529161" y="730072"/>
                  <a:pt x="2533650" y="723900"/>
                </a:cubicBezTo>
                <a:cubicBezTo>
                  <a:pt x="2546100" y="706782"/>
                  <a:pt x="2571750" y="673100"/>
                  <a:pt x="2571750" y="673100"/>
                </a:cubicBezTo>
                <a:cubicBezTo>
                  <a:pt x="2573867" y="666750"/>
                  <a:pt x="2574849" y="659901"/>
                  <a:pt x="2578100" y="654050"/>
                </a:cubicBezTo>
                <a:cubicBezTo>
                  <a:pt x="2585513" y="640707"/>
                  <a:pt x="2598673" y="630430"/>
                  <a:pt x="2603500" y="615950"/>
                </a:cubicBezTo>
                <a:cubicBezTo>
                  <a:pt x="2613829" y="584962"/>
                  <a:pt x="2616981" y="564369"/>
                  <a:pt x="2641600" y="539750"/>
                </a:cubicBezTo>
                <a:cubicBezTo>
                  <a:pt x="2647950" y="533400"/>
                  <a:pt x="2653178" y="525681"/>
                  <a:pt x="2660650" y="520700"/>
                </a:cubicBezTo>
                <a:cubicBezTo>
                  <a:pt x="2666219" y="516987"/>
                  <a:pt x="2673350" y="516467"/>
                  <a:pt x="2679700" y="514350"/>
                </a:cubicBezTo>
                <a:cubicBezTo>
                  <a:pt x="2692400" y="516467"/>
                  <a:pt x="2706621" y="514312"/>
                  <a:pt x="2717800" y="520700"/>
                </a:cubicBezTo>
                <a:cubicBezTo>
                  <a:pt x="2748993" y="538525"/>
                  <a:pt x="2695074" y="549442"/>
                  <a:pt x="2743200" y="533400"/>
                </a:cubicBezTo>
                <a:cubicBezTo>
                  <a:pt x="2749550" y="527050"/>
                  <a:pt x="2757269" y="521822"/>
                  <a:pt x="2762250" y="514350"/>
                </a:cubicBezTo>
                <a:cubicBezTo>
                  <a:pt x="2765963" y="508781"/>
                  <a:pt x="2765349" y="501151"/>
                  <a:pt x="2768600" y="495300"/>
                </a:cubicBezTo>
                <a:cubicBezTo>
                  <a:pt x="2776013" y="481957"/>
                  <a:pt x="2785533" y="469900"/>
                  <a:pt x="2794000" y="457200"/>
                </a:cubicBezTo>
                <a:cubicBezTo>
                  <a:pt x="2798233" y="450850"/>
                  <a:pt x="2801304" y="443546"/>
                  <a:pt x="2806700" y="438150"/>
                </a:cubicBezTo>
                <a:cubicBezTo>
                  <a:pt x="2819400" y="425450"/>
                  <a:pt x="2828736" y="408082"/>
                  <a:pt x="2844800" y="400050"/>
                </a:cubicBezTo>
                <a:cubicBezTo>
                  <a:pt x="2877026" y="383937"/>
                  <a:pt x="2862324" y="392601"/>
                  <a:pt x="2889250" y="374650"/>
                </a:cubicBezTo>
                <a:cubicBezTo>
                  <a:pt x="2920782" y="327352"/>
                  <a:pt x="2880256" y="385443"/>
                  <a:pt x="2921000" y="336550"/>
                </a:cubicBezTo>
                <a:cubicBezTo>
                  <a:pt x="2925886" y="330687"/>
                  <a:pt x="2927957" y="322526"/>
                  <a:pt x="2933700" y="317500"/>
                </a:cubicBezTo>
                <a:cubicBezTo>
                  <a:pt x="2945187" y="307449"/>
                  <a:pt x="2959100" y="300567"/>
                  <a:pt x="2971800" y="292100"/>
                </a:cubicBezTo>
                <a:lnTo>
                  <a:pt x="2990850" y="279400"/>
                </a:lnTo>
                <a:cubicBezTo>
                  <a:pt x="3000602" y="264772"/>
                  <a:pt x="3006979" y="258827"/>
                  <a:pt x="3009900" y="241300"/>
                </a:cubicBezTo>
                <a:cubicBezTo>
                  <a:pt x="3019398" y="184312"/>
                  <a:pt x="3001720" y="116862"/>
                  <a:pt x="3035300" y="69850"/>
                </a:cubicBezTo>
                <a:cubicBezTo>
                  <a:pt x="3055023" y="42238"/>
                  <a:pt x="3103033" y="65617"/>
                  <a:pt x="3136900" y="63500"/>
                </a:cubicBezTo>
                <a:cubicBezTo>
                  <a:pt x="3151717" y="61383"/>
                  <a:pt x="3167381" y="62523"/>
                  <a:pt x="3181350" y="57150"/>
                </a:cubicBezTo>
                <a:cubicBezTo>
                  <a:pt x="3195596" y="51671"/>
                  <a:pt x="3206750" y="40217"/>
                  <a:pt x="3219450" y="31750"/>
                </a:cubicBezTo>
                <a:lnTo>
                  <a:pt x="3238500" y="19050"/>
                </a:lnTo>
                <a:cubicBezTo>
                  <a:pt x="3244850" y="14817"/>
                  <a:pt x="3249965" y="7193"/>
                  <a:pt x="3257550" y="6350"/>
                </a:cubicBezTo>
                <a:lnTo>
                  <a:pt x="3314700" y="0"/>
                </a:lnTo>
                <a:lnTo>
                  <a:pt x="3352800" y="6350"/>
                </a:lnTo>
                <a:cubicBezTo>
                  <a:pt x="3361950" y="30139"/>
                  <a:pt x="3346450" y="57062"/>
                  <a:pt x="3346450" y="82550"/>
                </a:cubicBezTo>
                <a:cubicBezTo>
                  <a:pt x="3346450" y="105929"/>
                  <a:pt x="3345407" y="130220"/>
                  <a:pt x="3352800" y="152400"/>
                </a:cubicBezTo>
                <a:cubicBezTo>
                  <a:pt x="3354917" y="158750"/>
                  <a:pt x="3365392" y="156989"/>
                  <a:pt x="3371850" y="158750"/>
                </a:cubicBezTo>
                <a:cubicBezTo>
                  <a:pt x="3388689" y="163343"/>
                  <a:pt x="3422650" y="171450"/>
                  <a:pt x="3422650" y="171450"/>
                </a:cubicBezTo>
                <a:cubicBezTo>
                  <a:pt x="3429000" y="175683"/>
                  <a:pt x="3436674" y="178407"/>
                  <a:pt x="3441700" y="184150"/>
                </a:cubicBezTo>
                <a:cubicBezTo>
                  <a:pt x="3463076" y="208580"/>
                  <a:pt x="3456012" y="225860"/>
                  <a:pt x="3486150" y="228600"/>
                </a:cubicBezTo>
                <a:cubicBezTo>
                  <a:pt x="3526257" y="232246"/>
                  <a:pt x="3566583" y="232833"/>
                  <a:pt x="3606800" y="234950"/>
                </a:cubicBezTo>
                <a:cubicBezTo>
                  <a:pt x="3615267" y="237067"/>
                  <a:pt x="3623614" y="239739"/>
                  <a:pt x="3632200" y="241300"/>
                </a:cubicBezTo>
                <a:cubicBezTo>
                  <a:pt x="3654146" y="245290"/>
                  <a:pt x="3706718" y="251236"/>
                  <a:pt x="3727450" y="254000"/>
                </a:cubicBezTo>
                <a:cubicBezTo>
                  <a:pt x="3768304" y="259447"/>
                  <a:pt x="3771194" y="260232"/>
                  <a:pt x="3810000" y="266700"/>
                </a:cubicBezTo>
                <a:lnTo>
                  <a:pt x="3867150" y="304800"/>
                </a:lnTo>
                <a:lnTo>
                  <a:pt x="3886200" y="317500"/>
                </a:lnTo>
                <a:cubicBezTo>
                  <a:pt x="3894667" y="330200"/>
                  <a:pt x="3906773" y="341120"/>
                  <a:pt x="3911600" y="355600"/>
                </a:cubicBezTo>
                <a:cubicBezTo>
                  <a:pt x="3927293" y="402680"/>
                  <a:pt x="3918313" y="381726"/>
                  <a:pt x="3937000" y="419100"/>
                </a:cubicBezTo>
                <a:cubicBezTo>
                  <a:pt x="3939117" y="431800"/>
                  <a:pt x="3941648" y="444438"/>
                  <a:pt x="3943350" y="457200"/>
                </a:cubicBezTo>
                <a:cubicBezTo>
                  <a:pt x="3945883" y="476199"/>
                  <a:pt x="3946369" y="495474"/>
                  <a:pt x="3949700" y="514350"/>
                </a:cubicBezTo>
                <a:cubicBezTo>
                  <a:pt x="3952733" y="531539"/>
                  <a:pt x="3958167" y="548217"/>
                  <a:pt x="3962400" y="565150"/>
                </a:cubicBezTo>
                <a:lnTo>
                  <a:pt x="3968750" y="590550"/>
                </a:lnTo>
                <a:cubicBezTo>
                  <a:pt x="3976510" y="660389"/>
                  <a:pt x="3978042" y="665811"/>
                  <a:pt x="3981450" y="749300"/>
                </a:cubicBezTo>
                <a:cubicBezTo>
                  <a:pt x="3984300" y="819124"/>
                  <a:pt x="3984221" y="889060"/>
                  <a:pt x="3987800" y="958850"/>
                </a:cubicBezTo>
                <a:cubicBezTo>
                  <a:pt x="3988459" y="971708"/>
                  <a:pt x="3990079" y="984736"/>
                  <a:pt x="3994150" y="996950"/>
                </a:cubicBezTo>
                <a:cubicBezTo>
                  <a:pt x="3996563" y="1004190"/>
                  <a:pt x="4002617" y="1009650"/>
                  <a:pt x="4006850" y="1016000"/>
                </a:cubicBezTo>
                <a:cubicBezTo>
                  <a:pt x="4007697" y="1019387"/>
                  <a:pt x="4015906" y="1054984"/>
                  <a:pt x="4019550" y="1060450"/>
                </a:cubicBezTo>
                <a:cubicBezTo>
                  <a:pt x="4024531" y="1067922"/>
                  <a:pt x="4031782" y="1073656"/>
                  <a:pt x="4038600" y="1079500"/>
                </a:cubicBezTo>
                <a:cubicBezTo>
                  <a:pt x="4046635" y="1086388"/>
                  <a:pt x="4055388" y="1092399"/>
                  <a:pt x="4064000" y="1098550"/>
                </a:cubicBezTo>
                <a:cubicBezTo>
                  <a:pt x="4070210" y="1102986"/>
                  <a:pt x="4076224" y="1107837"/>
                  <a:pt x="4083050" y="1111250"/>
                </a:cubicBezTo>
                <a:cubicBezTo>
                  <a:pt x="4089037" y="1114243"/>
                  <a:pt x="4095420" y="1117182"/>
                  <a:pt x="4102100" y="1117600"/>
                </a:cubicBezTo>
                <a:cubicBezTo>
                  <a:pt x="4163400" y="1121431"/>
                  <a:pt x="4224867" y="1121833"/>
                  <a:pt x="4286250" y="1123950"/>
                </a:cubicBezTo>
                <a:cubicBezTo>
                  <a:pt x="4313767" y="1126067"/>
                  <a:pt x="4342134" y="1123189"/>
                  <a:pt x="4368800" y="1130300"/>
                </a:cubicBezTo>
                <a:cubicBezTo>
                  <a:pt x="4376174" y="1132266"/>
                  <a:pt x="4378087" y="1142524"/>
                  <a:pt x="4381500" y="1149350"/>
                </a:cubicBezTo>
                <a:cubicBezTo>
                  <a:pt x="4407790" y="1201930"/>
                  <a:pt x="4364154" y="1132855"/>
                  <a:pt x="4400550" y="1187450"/>
                </a:cubicBezTo>
                <a:cubicBezTo>
                  <a:pt x="4398433" y="1244600"/>
                  <a:pt x="4398822" y="1301898"/>
                  <a:pt x="4394200" y="1358900"/>
                </a:cubicBezTo>
                <a:cubicBezTo>
                  <a:pt x="4392456" y="1380415"/>
                  <a:pt x="4381500" y="1422400"/>
                  <a:pt x="4381500" y="1422400"/>
                </a:cubicBezTo>
                <a:cubicBezTo>
                  <a:pt x="4379383" y="1653117"/>
                  <a:pt x="4514121" y="1930372"/>
                  <a:pt x="4375150" y="2114550"/>
                </a:cubicBezTo>
                <a:cubicBezTo>
                  <a:pt x="4270600" y="2253111"/>
                  <a:pt x="4027996" y="2117497"/>
                  <a:pt x="3854450" y="2120900"/>
                </a:cubicBezTo>
                <a:cubicBezTo>
                  <a:pt x="3812072" y="2121731"/>
                  <a:pt x="3769818" y="2126022"/>
                  <a:pt x="3727450" y="2127250"/>
                </a:cubicBezTo>
                <a:lnTo>
                  <a:pt x="3416300" y="2133600"/>
                </a:lnTo>
                <a:cubicBezTo>
                  <a:pt x="3029322" y="2110837"/>
                  <a:pt x="3423949" y="2132213"/>
                  <a:pt x="2501900" y="2120900"/>
                </a:cubicBezTo>
                <a:cubicBezTo>
                  <a:pt x="1775015" y="2111981"/>
                  <a:pt x="2910194" y="2115311"/>
                  <a:pt x="1943100" y="2108200"/>
                </a:cubicBezTo>
                <a:lnTo>
                  <a:pt x="546100" y="2101850"/>
                </a:lnTo>
                <a:cubicBezTo>
                  <a:pt x="400050" y="2099733"/>
                  <a:pt x="253920" y="2100776"/>
                  <a:pt x="107950" y="2095500"/>
                </a:cubicBezTo>
                <a:cubicBezTo>
                  <a:pt x="78035" y="2094419"/>
                  <a:pt x="48984" y="2082800"/>
                  <a:pt x="19050" y="2082800"/>
                </a:cubicBezTo>
                <a:lnTo>
                  <a:pt x="0" y="208280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4114800" y="35814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Northwest Undergraduate Mathematics Symposium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71" y="1828800"/>
            <a:ext cx="3715658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7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/>
          <a:p>
            <a:r>
              <a:rPr lang="en-US" dirty="0" smtClean="0"/>
              <a:t>About: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05800" cy="5140325"/>
          </a:xfrm>
        </p:spPr>
        <p:txBody>
          <a:bodyPr/>
          <a:lstStyle/>
          <a:p>
            <a:r>
              <a:rPr lang="en-US" dirty="0"/>
              <a:t>Spring 2009, </a:t>
            </a:r>
            <a:r>
              <a:rPr lang="en-US" dirty="0" smtClean="0"/>
              <a:t>2010:</a:t>
            </a:r>
            <a:endParaRPr lang="en-US" dirty="0"/>
          </a:p>
          <a:p>
            <a:pPr lvl="1"/>
            <a:r>
              <a:rPr lang="en-US" dirty="0" smtClean="0"/>
              <a:t>Held at Oregon State University, Corvallis, OR.</a:t>
            </a:r>
          </a:p>
          <a:p>
            <a:pPr lvl="1"/>
            <a:r>
              <a:rPr lang="en-US" dirty="0" smtClean="0"/>
              <a:t>Organized by Nathan Gibson and many students.</a:t>
            </a:r>
          </a:p>
          <a:p>
            <a:pPr lvl="1"/>
            <a:r>
              <a:rPr lang="en-US" dirty="0" smtClean="0"/>
              <a:t>2009: 33 attendees (17 speakers) representing EOU, OSU, Pacific, Willamette and WOU</a:t>
            </a:r>
          </a:p>
          <a:p>
            <a:pPr lvl="1"/>
            <a:r>
              <a:rPr lang="en-US" dirty="0" smtClean="0"/>
              <a:t>2010: 45 attendees (17 speakers) representing Humboldt State (CA), Lewis and Clark, OSU, Pacific, PSU, Reed, UO, Willamette and WOU</a:t>
            </a:r>
          </a:p>
          <a:p>
            <a:r>
              <a:rPr lang="en-US" dirty="0" smtClean="0"/>
              <a:t>Spring 2011:</a:t>
            </a:r>
          </a:p>
          <a:p>
            <a:pPr lvl="1"/>
            <a:r>
              <a:rPr lang="en-US" dirty="0" smtClean="0"/>
              <a:t>To be held at Reed College, Portland, OR.</a:t>
            </a:r>
          </a:p>
          <a:p>
            <a:pPr lvl="1"/>
            <a:r>
              <a:rPr lang="en-US" dirty="0" smtClean="0"/>
              <a:t>Organized by David </a:t>
            </a:r>
            <a:r>
              <a:rPr lang="en-US" dirty="0" err="1" smtClean="0"/>
              <a:t>Perkinson</a:t>
            </a:r>
            <a:r>
              <a:rPr lang="en-US" dirty="0"/>
              <a:t> </a:t>
            </a:r>
            <a:r>
              <a:rPr lang="en-US" dirty="0" smtClean="0"/>
              <a:t>and Nathan Gibson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910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/>
          <a:p>
            <a:r>
              <a:rPr lang="en-US" dirty="0" smtClean="0"/>
              <a:t>Format: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305800" cy="5486400"/>
          </a:xfrm>
        </p:spPr>
        <p:txBody>
          <a:bodyPr/>
          <a:lstStyle/>
          <a:p>
            <a:r>
              <a:rPr lang="en-US" dirty="0"/>
              <a:t>Spring </a:t>
            </a:r>
            <a:r>
              <a:rPr lang="en-US" dirty="0" smtClean="0"/>
              <a:t>2009:</a:t>
            </a:r>
            <a:endParaRPr lang="en-US" dirty="0"/>
          </a:p>
          <a:p>
            <a:pPr lvl="1"/>
            <a:r>
              <a:rPr lang="en-US" dirty="0" smtClean="0"/>
              <a:t>Free registration and lunch</a:t>
            </a:r>
          </a:p>
          <a:p>
            <a:pPr lvl="2"/>
            <a:r>
              <a:rPr lang="en-US" dirty="0" smtClean="0"/>
              <a:t>Lunch break featuring Math Jeopardy and </a:t>
            </a:r>
            <a:r>
              <a:rPr lang="en-US" dirty="0" err="1" smtClean="0"/>
              <a:t>Mathacrostics</a:t>
            </a:r>
            <a:endParaRPr lang="en-US" dirty="0" smtClean="0"/>
          </a:p>
          <a:p>
            <a:pPr lvl="1"/>
            <a:r>
              <a:rPr lang="en-US" dirty="0" smtClean="0"/>
              <a:t>Short (may be expository) and long talks</a:t>
            </a:r>
          </a:p>
          <a:p>
            <a:pPr lvl="1"/>
            <a:r>
              <a:rPr lang="en-US" dirty="0" smtClean="0"/>
              <a:t>Mostly internally funded (student fees) plus PME</a:t>
            </a:r>
          </a:p>
          <a:p>
            <a:r>
              <a:rPr lang="en-US" dirty="0" smtClean="0"/>
              <a:t>Spring 2010:</a:t>
            </a:r>
          </a:p>
          <a:p>
            <a:pPr lvl="1"/>
            <a:r>
              <a:rPr lang="en-US" dirty="0" smtClean="0"/>
              <a:t>MAA-RUMC/internal (student fees and colloquium)</a:t>
            </a:r>
          </a:p>
          <a:p>
            <a:pPr lvl="1"/>
            <a:r>
              <a:rPr lang="en-US" dirty="0" smtClean="0"/>
              <a:t>Student speaker travel</a:t>
            </a:r>
          </a:p>
          <a:p>
            <a:pPr lvl="1"/>
            <a:r>
              <a:rPr lang="en-US" dirty="0" smtClean="0"/>
              <a:t>Keynote address by David </a:t>
            </a:r>
            <a:r>
              <a:rPr lang="en-US" dirty="0" err="1" smtClean="0"/>
              <a:t>Perkinson</a:t>
            </a:r>
            <a:endParaRPr lang="en-US" dirty="0" smtClean="0"/>
          </a:p>
          <a:p>
            <a:pPr lvl="1"/>
            <a:r>
              <a:rPr lang="en-US" dirty="0" smtClean="0"/>
              <a:t>Panel discussion on graduate school</a:t>
            </a:r>
          </a:p>
          <a:p>
            <a:pPr lvl="1"/>
            <a:r>
              <a:rPr lang="en-US" dirty="0" smtClean="0"/>
              <a:t>T-shirts for speakers (others $14)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09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/>
          <a:p>
            <a:r>
              <a:rPr lang="en-US" dirty="0" smtClean="0"/>
              <a:t>Rationale for Founding: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05800" cy="54864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Personal: Hudson River, NES/MAA, </a:t>
            </a:r>
            <a:r>
              <a:rPr lang="en-US" dirty="0" err="1" smtClean="0"/>
              <a:t>MathFest</a:t>
            </a:r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dirty="0" err="1" smtClean="0"/>
              <a:t>MathFest</a:t>
            </a:r>
            <a:r>
              <a:rPr lang="en-US" dirty="0" smtClean="0"/>
              <a:t> 2009: Portland, OR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National spotlight to state and region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Local students need practice to compete nationally (2 of 6 2009 PME Prize winners attended NUMS)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 smtClean="0"/>
              <a:t>New PME chapters bring total to 6-OR, 6-WA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Large pool of prospective participants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Advisors are “active” in supporting undergraduates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Students’ Need: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Interaction with students from other schools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Strengthening bonds amongst each other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288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6E06C854-8253-4C2B-A6CC-B6A9B22C8C28}" type="slidenum">
              <a:rPr lang="en-US" altLang="en-US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History of the NSF-MAA Program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3810000"/>
          </a:xfrm>
        </p:spPr>
        <p:txBody>
          <a:bodyPr/>
          <a:lstStyle/>
          <a:p>
            <a:pPr eaLnBrk="1" hangingPunct="1"/>
            <a:r>
              <a:rPr lang="en-US" sz="2400" smtClean="0"/>
              <a:t>Philosophy of the program</a:t>
            </a:r>
          </a:p>
          <a:p>
            <a:pPr eaLnBrk="1" hangingPunct="1">
              <a:buFont typeface="Wingdings" pitchFamily="2" charset="2"/>
              <a:buNone/>
            </a:pPr>
            <a:endParaRPr lang="en-US" sz="2400" smtClean="0"/>
          </a:p>
          <a:p>
            <a:pPr eaLnBrk="1" hangingPunct="1"/>
            <a:r>
              <a:rPr lang="en-US" sz="2400" smtClean="0"/>
              <a:t>First year 2003-2004 </a:t>
            </a:r>
          </a:p>
          <a:p>
            <a:pPr lvl="1" eaLnBrk="1" hangingPunct="1"/>
            <a:r>
              <a:rPr lang="en-US" sz="2000" smtClean="0"/>
              <a:t>15 Conferences, 433 speakers, 1193 students</a:t>
            </a:r>
          </a:p>
          <a:p>
            <a:pPr lvl="1" eaLnBrk="1" hangingPunct="1">
              <a:buFont typeface="Wingdings" pitchFamily="2" charset="2"/>
              <a:buNone/>
            </a:pPr>
            <a:endParaRPr lang="en-US" sz="2000" smtClean="0"/>
          </a:p>
          <a:p>
            <a:pPr eaLnBrk="1" hangingPunct="1"/>
            <a:r>
              <a:rPr lang="en-US" sz="2400" smtClean="0"/>
              <a:t>Recent year 2008-2009 </a:t>
            </a:r>
          </a:p>
          <a:p>
            <a:pPr lvl="1" eaLnBrk="1" hangingPunct="1"/>
            <a:r>
              <a:rPr lang="en-US" sz="2000" smtClean="0"/>
              <a:t>37 Conferences, 907 speakers, 3179 students</a:t>
            </a:r>
          </a:p>
          <a:p>
            <a:pPr lvl="1" eaLnBrk="1" hangingPunct="1">
              <a:buFont typeface="Wingdings" pitchFamily="2" charset="2"/>
              <a:buNone/>
            </a:pPr>
            <a:endParaRPr lang="en-US" sz="2000" smtClean="0"/>
          </a:p>
          <a:p>
            <a:pPr eaLnBrk="1" hangingPunct="1"/>
            <a:r>
              <a:rPr lang="en-US" sz="2400" smtClean="0"/>
              <a:t>Average 2003-2008 </a:t>
            </a:r>
          </a:p>
          <a:p>
            <a:pPr lvl="1" eaLnBrk="1" hangingPunct="1"/>
            <a:r>
              <a:rPr lang="en-US" sz="2000" smtClean="0"/>
              <a:t>$27.31 ($82.96) per student attendee (speaker)</a:t>
            </a:r>
          </a:p>
          <a:p>
            <a:pPr lvl="1" eaLnBrk="1" hangingPunct="1">
              <a:buFont typeface="Wingdings" pitchFamily="2" charset="2"/>
              <a:buNone/>
            </a:pPr>
            <a:endParaRPr lang="en-US" sz="2000" smtClean="0"/>
          </a:p>
          <a:p>
            <a:pPr eaLnBrk="1" hangingPunct="1"/>
            <a:endParaRPr lang="en-US" sz="2400" smtClean="0"/>
          </a:p>
          <a:p>
            <a:pPr eaLnBrk="1" hangingPunct="1">
              <a:buFont typeface="Wingdings" pitchFamily="2" charset="2"/>
              <a:buNone/>
            </a:pPr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/>
          <a:p>
            <a:r>
              <a:rPr lang="en-US" dirty="0"/>
              <a:t>Master Key to Success: Delegate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305800" cy="5486400"/>
          </a:xfrm>
        </p:spPr>
        <p:txBody>
          <a:bodyPr/>
          <a:lstStyle/>
          <a:p>
            <a:r>
              <a:rPr lang="en-US" dirty="0" smtClean="0"/>
              <a:t>Student helpers:</a:t>
            </a:r>
            <a:endParaRPr lang="en-US" dirty="0"/>
          </a:p>
          <a:p>
            <a:pPr lvl="1"/>
            <a:r>
              <a:rPr lang="en-US" dirty="0" smtClean="0"/>
              <a:t>Website, logo, flyer, program, fundraising</a:t>
            </a:r>
          </a:p>
          <a:p>
            <a:pPr lvl="1"/>
            <a:r>
              <a:rPr lang="en-US" dirty="0" smtClean="0"/>
              <a:t>Day of: registration desk, session chairs</a:t>
            </a:r>
          </a:p>
          <a:p>
            <a:pPr lvl="1"/>
            <a:r>
              <a:rPr lang="en-US" dirty="0" smtClean="0"/>
              <a:t>Can claim “organizing committee”, “session chair”</a:t>
            </a:r>
          </a:p>
          <a:p>
            <a:r>
              <a:rPr lang="en-US" dirty="0" smtClean="0"/>
              <a:t>Contacts at regional schools:</a:t>
            </a:r>
          </a:p>
          <a:p>
            <a:pPr lvl="1"/>
            <a:r>
              <a:rPr lang="en-US" dirty="0" smtClean="0"/>
              <a:t>Chair/undergrad advisor, PME/</a:t>
            </a:r>
            <a:r>
              <a:rPr lang="en-US" dirty="0" err="1" smtClean="0"/>
              <a:t>Mathclub</a:t>
            </a:r>
            <a:r>
              <a:rPr lang="en-US" dirty="0" smtClean="0"/>
              <a:t> advisor</a:t>
            </a:r>
          </a:p>
          <a:p>
            <a:pPr lvl="1"/>
            <a:r>
              <a:rPr lang="en-US" dirty="0" smtClean="0"/>
              <a:t>Feedback on dates, encourage students, post flyers (email </a:t>
            </a:r>
            <a:r>
              <a:rPr lang="en-US" dirty="0" err="1" smtClean="0"/>
              <a:t>pdf</a:t>
            </a:r>
            <a:r>
              <a:rPr lang="en-US" dirty="0" smtClean="0"/>
              <a:t>), organize vanpool, suggest keynote speakers, possibly host in the future</a:t>
            </a:r>
          </a:p>
          <a:p>
            <a:pPr lvl="1"/>
            <a:r>
              <a:rPr lang="en-US" dirty="0" smtClean="0"/>
              <a:t>Judges for prizes (feedback on back of form scanned and emailed to students afterward)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311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/>
          <a:p>
            <a:r>
              <a:rPr lang="en-US" dirty="0" smtClean="0"/>
              <a:t>Funding: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305800" cy="5486400"/>
          </a:xfrm>
        </p:spPr>
        <p:txBody>
          <a:bodyPr/>
          <a:lstStyle/>
          <a:p>
            <a:r>
              <a:rPr lang="en-US" dirty="0" smtClean="0"/>
              <a:t>MAA-RUMC is great!!</a:t>
            </a:r>
            <a:endParaRPr lang="en-US" dirty="0"/>
          </a:p>
          <a:p>
            <a:pPr lvl="1"/>
            <a:r>
              <a:rPr lang="en-US" dirty="0" smtClean="0"/>
              <a:t>..but limited/no money for food, keynote, prizes</a:t>
            </a:r>
          </a:p>
          <a:p>
            <a:r>
              <a:rPr lang="en-US" dirty="0" smtClean="0"/>
              <a:t>Food: local pizza parlors/coffee houses may “sponsor” conference</a:t>
            </a:r>
          </a:p>
          <a:p>
            <a:r>
              <a:rPr lang="en-US" dirty="0" smtClean="0"/>
              <a:t>Guest speaker: colloquium</a:t>
            </a:r>
          </a:p>
          <a:p>
            <a:r>
              <a:rPr lang="en-US" dirty="0" smtClean="0"/>
              <a:t>Prizes: student clubs can do fundraising</a:t>
            </a:r>
          </a:p>
          <a:p>
            <a:pPr lvl="1"/>
            <a:r>
              <a:rPr lang="en-US" dirty="0" smtClean="0"/>
              <a:t>Selling pies on Pi day, or t-shirts/coffee mugs</a:t>
            </a:r>
          </a:p>
          <a:p>
            <a:pPr lvl="1"/>
            <a:r>
              <a:rPr lang="en-US" dirty="0" smtClean="0"/>
              <a:t>Local businesses generally give gift certificates</a:t>
            </a:r>
          </a:p>
          <a:p>
            <a:pPr lvl="1"/>
            <a:r>
              <a:rPr lang="en-US" dirty="0" smtClean="0"/>
              <a:t>OSU SIAM, AWM, PME raised $20 each for “specialty prizes”.  </a:t>
            </a:r>
            <a:r>
              <a:rPr lang="en-US" dirty="0" err="1" smtClean="0"/>
              <a:t>Mathclub</a:t>
            </a:r>
            <a:r>
              <a:rPr lang="en-US" dirty="0" smtClean="0"/>
              <a:t> raised $50.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125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Encountered: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Indirect Costs</a:t>
            </a:r>
          </a:p>
          <a:p>
            <a:pPr lvl="1"/>
            <a:r>
              <a:rPr lang="en-US" dirty="0" smtClean="0"/>
              <a:t>Preferred: let MAA handle reimbursements</a:t>
            </a:r>
          </a:p>
          <a:p>
            <a:pPr lvl="1"/>
            <a:r>
              <a:rPr lang="en-US" dirty="0" smtClean="0"/>
              <a:t>Meet with grants office in person with paperwork</a:t>
            </a:r>
          </a:p>
          <a:p>
            <a:r>
              <a:rPr lang="en-US" dirty="0" smtClean="0"/>
              <a:t>Student Fees Office works only with students</a:t>
            </a:r>
          </a:p>
          <a:p>
            <a:pPr lvl="1"/>
            <a:r>
              <a:rPr lang="en-US" dirty="0" smtClean="0"/>
              <a:t>At least one student closely involved with details</a:t>
            </a:r>
          </a:p>
          <a:p>
            <a:r>
              <a:rPr lang="en-US" dirty="0" smtClean="0"/>
              <a:t>Last minute cancellations</a:t>
            </a:r>
          </a:p>
          <a:p>
            <a:pPr lvl="1"/>
            <a:r>
              <a:rPr lang="en-US" dirty="0" smtClean="0"/>
              <a:t>At least one graduate student standing by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337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“If you build it, they will come.”</a:t>
            </a:r>
          </a:p>
          <a:p>
            <a:r>
              <a:rPr lang="en-US" dirty="0" smtClean="0"/>
              <a:t>MAA-RUMC can help.</a:t>
            </a:r>
          </a:p>
          <a:p>
            <a:r>
              <a:rPr lang="en-US" dirty="0" smtClean="0"/>
              <a:t>It is worth it.</a:t>
            </a:r>
          </a:p>
          <a:p>
            <a:pPr lvl="1"/>
            <a:r>
              <a:rPr lang="en-US" dirty="0" smtClean="0"/>
              <a:t>“Great idea! I hope this will expand in the future.”</a:t>
            </a:r>
          </a:p>
          <a:p>
            <a:pPr lvl="1"/>
            <a:r>
              <a:rPr lang="en-US" dirty="0" smtClean="0"/>
              <a:t>“It’s a very good opportunity for networking and understanding the kinds of work your fellow students are doing.”</a:t>
            </a:r>
          </a:p>
          <a:p>
            <a:pPr lvl="1"/>
            <a:r>
              <a:rPr lang="en-US" dirty="0" smtClean="0"/>
              <a:t>“I enjoyed my first academic conference.”</a:t>
            </a:r>
          </a:p>
          <a:p>
            <a:pPr lvl="1"/>
            <a:r>
              <a:rPr lang="en-US" dirty="0" smtClean="0"/>
              <a:t>“Great! Let’s do it again.”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81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90EA4FE4-F9B0-4E6A-8616-2D9DEE5BDD3B}" type="slidenum">
              <a:rPr lang="en-US" altLang="en-US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17409" name="Picture Placeholder 4" descr="usa_blank-2011-2.eps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287" r="6287"/>
          <a:stretch>
            <a:fillRect/>
          </a:stretch>
        </p:blipFill>
        <p:spPr>
          <a:xfrm>
            <a:off x="1111250" y="1370013"/>
            <a:ext cx="6983413" cy="4572000"/>
          </a:xfrm>
        </p:spPr>
      </p:pic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Distribution of Grants for 2010-2011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7DD5A3C9-7B9F-4AC7-8236-091939AF6F13}" type="slidenum">
              <a:rPr lang="en-US" altLang="en-US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 anchor="b"/>
          <a:lstStyle/>
          <a:p>
            <a:pPr eaLnBrk="1" hangingPunct="1"/>
            <a:r>
              <a:rPr lang="en-US" sz="3600" smtClean="0"/>
              <a:t>Regions With NSF-MAA Conferences</a:t>
            </a:r>
          </a:p>
        </p:txBody>
      </p:sp>
      <p:pic>
        <p:nvPicPr>
          <p:cNvPr id="18434" name="Picture Placeholder 4" descr="usa_blank-2011-3.eps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6287" r="6287"/>
          <a:stretch>
            <a:fillRect/>
          </a:stretch>
        </p:blipFill>
        <p:spPr>
          <a:xfrm>
            <a:off x="1111250" y="1370013"/>
            <a:ext cx="6983413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06CA48A7-4C05-4456-8A71-2C181C38EDA8}" type="slidenum">
              <a:rPr lang="en-US" altLang="en-US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 anchor="b"/>
          <a:lstStyle/>
          <a:p>
            <a:pPr eaLnBrk="1" hangingPunct="1"/>
            <a:r>
              <a:rPr lang="en-US" sz="3600" smtClean="0"/>
              <a:t>Regions Without NSF-MAA Conferences </a:t>
            </a:r>
          </a:p>
        </p:txBody>
      </p:sp>
      <p:pic>
        <p:nvPicPr>
          <p:cNvPr id="19458" name="Picture Placeholder 10" descr="usa_blank-2011-6-A.eps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0" r="200"/>
          <a:stretch>
            <a:fillRect/>
          </a:stretch>
        </p:blipFill>
        <p:spPr>
          <a:xfrm>
            <a:off x="1111250" y="1370013"/>
            <a:ext cx="6983413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A68D049A-2643-4231-B483-363FFC650D07}" type="slidenum">
              <a:rPr lang="en-US" altLang="en-US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600" smtClean="0"/>
              <a:t>“Subway’’  Conferences</a:t>
            </a:r>
          </a:p>
        </p:txBody>
      </p:sp>
      <p:pic>
        <p:nvPicPr>
          <p:cNvPr id="20482" name="Picture Placeholder 12" descr="usa_blank-2011-6-A.eps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99" r="899"/>
          <a:stretch>
            <a:fillRect/>
          </a:stretch>
        </p:blipFill>
        <p:spPr>
          <a:xfrm>
            <a:off x="1114425" y="1370013"/>
            <a:ext cx="6973888" cy="4572000"/>
          </a:xfrm>
        </p:spPr>
      </p:pic>
      <p:pic>
        <p:nvPicPr>
          <p:cNvPr id="20484" name="Picture 4" descr="usa_blank-2011-6-B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4425" y="1370013"/>
            <a:ext cx="6973888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3" descr="usa_blank-2011-6-C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4425" y="1370013"/>
            <a:ext cx="69738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3" descr="usa_blank-2011-6-D.eps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4425" y="1370013"/>
            <a:ext cx="6973888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3" descr="usa_blank-2011-6-E.eps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4425" y="1370013"/>
            <a:ext cx="69738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3" descr="usa_blank-2011-6-All.eps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14425" y="1435100"/>
            <a:ext cx="6973888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CBFEA96D-50EF-4C18-B310-E2CFF0B86D5B}" type="slidenum">
              <a:rPr lang="en-US" altLang="en-US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2150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153400" cy="103187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50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86800" cy="437832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Co-sponsored by Lewis &amp; Clark </a:t>
            </a:r>
            <a:br>
              <a:rPr lang="en-US" sz="2400" dirty="0" smtClean="0"/>
            </a:br>
            <a:r>
              <a:rPr lang="en-US" sz="2400" dirty="0" smtClean="0"/>
              <a:t>College, Loyola Marymount </a:t>
            </a:r>
            <a:br>
              <a:rPr lang="en-US" sz="2400" dirty="0" smtClean="0"/>
            </a:br>
            <a:r>
              <a:rPr lang="en-US" sz="2400" dirty="0" smtClean="0"/>
              <a:t>University, </a:t>
            </a:r>
            <a:r>
              <a:rPr lang="en-US" sz="2400" smtClean="0"/>
              <a:t>Pepperdine University</a:t>
            </a:r>
            <a:br>
              <a:rPr lang="en-US" sz="2400" smtClean="0"/>
            </a:br>
            <a:endParaRPr lang="en-US" sz="2400" smtClean="0"/>
          </a:p>
          <a:p>
            <a:pPr eaLnBrk="1" hangingPunct="1"/>
            <a:r>
              <a:rPr lang="en-US" sz="2400" dirty="0" smtClean="0"/>
              <a:t>Co-organized by </a:t>
            </a:r>
            <a:r>
              <a:rPr lang="en-US" sz="2400" dirty="0" err="1" smtClean="0"/>
              <a:t>Naiomi</a:t>
            </a:r>
            <a:r>
              <a:rPr lang="en-US" sz="2400" dirty="0" smtClean="0"/>
              <a:t> Cameron, </a:t>
            </a:r>
            <a:br>
              <a:rPr lang="en-US" sz="2400" dirty="0" smtClean="0"/>
            </a:br>
            <a:r>
              <a:rPr lang="en-US" sz="2400" dirty="0" smtClean="0"/>
              <a:t>Alissa S. Crans &amp; Kendra </a:t>
            </a:r>
            <a:r>
              <a:rPr lang="en-US" sz="2400" dirty="0" err="1" smtClean="0"/>
              <a:t>Killpatrick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eaLnBrk="1" hangingPunct="1"/>
            <a:r>
              <a:rPr lang="en-US" sz="2400" dirty="0" smtClean="0"/>
              <a:t>Held at rotating institutions in </a:t>
            </a:r>
            <a:br>
              <a:rPr lang="en-US" sz="2400" dirty="0" smtClean="0"/>
            </a:br>
            <a:r>
              <a:rPr lang="en-US" sz="2400" dirty="0" smtClean="0"/>
              <a:t>greater Los Angeles area since 2006</a:t>
            </a:r>
            <a:br>
              <a:rPr lang="en-US" sz="2400" dirty="0" smtClean="0"/>
            </a:br>
            <a:endParaRPr lang="en-US" sz="2400" dirty="0" smtClean="0"/>
          </a:p>
          <a:p>
            <a:pPr eaLnBrk="1" hangingPunct="1">
              <a:spcBef>
                <a:spcPct val="0"/>
              </a:spcBef>
            </a:pPr>
            <a:r>
              <a:rPr lang="en-US" sz="2400" dirty="0" smtClean="0"/>
              <a:t>Funded by MAA-RUMC grants, NSA Conference/Workshop grants, and Raytheon Company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21507" name="Picture 3" descr="logo.jpg"/>
          <p:cNvPicPr>
            <a:picLocks noChangeAspect="1"/>
          </p:cNvPicPr>
          <p:nvPr/>
        </p:nvPicPr>
        <p:blipFill>
          <a:blip r:embed="rId2"/>
          <a:srcRect t="9944"/>
          <a:stretch>
            <a:fillRect/>
          </a:stretch>
        </p:blipFill>
        <p:spPr bwMode="auto">
          <a:xfrm>
            <a:off x="457200" y="304800"/>
            <a:ext cx="43434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lm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371600"/>
            <a:ext cx="3146552" cy="2963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295400" y="2819400"/>
          <a:ext cx="6629400" cy="3200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8200"/>
                <a:gridCol w="762000"/>
                <a:gridCol w="1219200"/>
                <a:gridCol w="1447800"/>
                <a:gridCol w="1066800"/>
                <a:gridCol w="12954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Talks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Schools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Attendance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Women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Minorities</a:t>
                      </a:r>
                      <a:endParaRPr lang="en-US" dirty="0"/>
                    </a:p>
                  </a:txBody>
                  <a:tcPr anchor="ctr" anchorCtr="1"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2006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86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41%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8%</a:t>
                      </a:r>
                      <a:endParaRPr lang="en-US" dirty="0"/>
                    </a:p>
                  </a:txBody>
                  <a:tcPr anchor="ctr" anchorCtr="1"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2007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170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48%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29%</a:t>
                      </a:r>
                      <a:endParaRPr lang="en-US" dirty="0"/>
                    </a:p>
                  </a:txBody>
                  <a:tcPr anchor="ctr" anchorCtr="1"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2008*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57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188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38%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33%</a:t>
                      </a:r>
                      <a:endParaRPr lang="en-US" dirty="0"/>
                    </a:p>
                  </a:txBody>
                  <a:tcPr anchor="ctr" anchorCtr="1"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2009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274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46%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41%</a:t>
                      </a:r>
                      <a:endParaRPr lang="en-US" dirty="0"/>
                    </a:p>
                  </a:txBody>
                  <a:tcPr anchor="ctr" anchorCtr="1"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335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47%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39%</a:t>
                      </a:r>
                      <a:endParaRPr lang="en-US" dirty="0"/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59C58E-75D4-42CE-87E6-41AEFE5A2166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2"/>
          <a:srcRect t="9944"/>
          <a:stretch>
            <a:fillRect/>
          </a:stretch>
        </p:blipFill>
        <p:spPr bwMode="auto">
          <a:xfrm>
            <a:off x="457200" y="304800"/>
            <a:ext cx="43434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399" y="457200"/>
            <a:ext cx="4357116" cy="2194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BC18682E-2CB4-460C-B94E-62C76001284E}" type="slidenum">
              <a:rPr lang="en-US" altLang="en-US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225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53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610600" cy="4648200"/>
          </a:xfrm>
        </p:spPr>
        <p:txBody>
          <a:bodyPr/>
          <a:lstStyle/>
          <a:p>
            <a:pPr eaLnBrk="1" hangingPunct="1"/>
            <a:r>
              <a:rPr lang="en-US" sz="2200" dirty="0" smtClean="0"/>
              <a:t>Free registration and lunch</a:t>
            </a:r>
            <a:br>
              <a:rPr lang="en-US" sz="2200" dirty="0" smtClean="0"/>
            </a:br>
            <a:endParaRPr lang="en-US" sz="2200" dirty="0" smtClean="0"/>
          </a:p>
          <a:p>
            <a:pPr eaLnBrk="1" hangingPunct="1"/>
            <a:r>
              <a:rPr lang="en-US" sz="2200" dirty="0" smtClean="0"/>
              <a:t>Two student talk sessions, </a:t>
            </a:r>
            <a:br>
              <a:rPr lang="en-US" sz="2200" dirty="0" smtClean="0"/>
            </a:br>
            <a:r>
              <a:rPr lang="en-US" sz="2200" dirty="0" smtClean="0"/>
              <a:t>including Pi Mu Epsilon </a:t>
            </a:r>
            <a:br>
              <a:rPr lang="en-US" sz="2200" dirty="0" smtClean="0"/>
            </a:br>
            <a:r>
              <a:rPr lang="en-US" sz="2200" dirty="0" smtClean="0"/>
              <a:t>session with prizes &amp;</a:t>
            </a:r>
            <a:br>
              <a:rPr lang="en-US" sz="2200" dirty="0" smtClean="0"/>
            </a:br>
            <a:r>
              <a:rPr lang="en-US" sz="2200" dirty="0" smtClean="0"/>
              <a:t>freshman/sophomore </a:t>
            </a:r>
            <a:r>
              <a:rPr lang="en-US" sz="2200" dirty="0" err="1" smtClean="0"/>
              <a:t>session(s</a:t>
            </a:r>
            <a:r>
              <a:rPr lang="en-US" sz="2200" dirty="0" smtClean="0"/>
              <a:t>)</a:t>
            </a:r>
            <a:br>
              <a:rPr lang="en-US" sz="2200" dirty="0" smtClean="0"/>
            </a:br>
            <a:endParaRPr lang="en-US" sz="2200" dirty="0" smtClean="0"/>
          </a:p>
          <a:p>
            <a:pPr eaLnBrk="1" hangingPunct="1"/>
            <a:r>
              <a:rPr lang="en-US" sz="2200" dirty="0" smtClean="0"/>
              <a:t>Panel discussions on career options, graduate school, summer opportunities</a:t>
            </a:r>
            <a:br>
              <a:rPr lang="en-US" sz="2200" dirty="0" smtClean="0"/>
            </a:br>
            <a:endParaRPr lang="en-US" sz="2200" dirty="0" smtClean="0"/>
          </a:p>
          <a:p>
            <a:pPr eaLnBrk="1" hangingPunct="1"/>
            <a:r>
              <a:rPr lang="en-US" sz="2200" dirty="0" smtClean="0"/>
              <a:t>Panelists: Google, </a:t>
            </a:r>
            <a:r>
              <a:rPr lang="en-US" sz="2200" dirty="0" err="1" smtClean="0"/>
              <a:t>Dreamworks</a:t>
            </a:r>
            <a:r>
              <a:rPr lang="en-US" sz="2200" dirty="0" smtClean="0"/>
              <a:t>, Raytheon, NSA, JPL, </a:t>
            </a:r>
            <a:r>
              <a:rPr lang="en-US" sz="2200" dirty="0" err="1" smtClean="0"/>
              <a:t>Northrup</a:t>
            </a:r>
            <a:r>
              <a:rPr lang="en-US" sz="2200" dirty="0" smtClean="0"/>
              <a:t> Grumman, the Aerospace Corporation, Lawrence Livermore Labs, RAND, secondary education, actuarial science, </a:t>
            </a:r>
            <a:r>
              <a:rPr lang="en-US" sz="2200" dirty="0" err="1" smtClean="0"/>
              <a:t>biostats</a:t>
            </a: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22531" name="Picture 5" descr="logo.jpg"/>
          <p:cNvPicPr>
            <a:picLocks noChangeAspect="1"/>
          </p:cNvPicPr>
          <p:nvPr/>
        </p:nvPicPr>
        <p:blipFill>
          <a:blip r:embed="rId2"/>
          <a:srcRect t="9944"/>
          <a:stretch>
            <a:fillRect/>
          </a:stretch>
        </p:blipFill>
        <p:spPr bwMode="auto">
          <a:xfrm>
            <a:off x="457200" y="304800"/>
            <a:ext cx="43434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tanislau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457200"/>
            <a:ext cx="3863340" cy="2897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uiExpand="1" build="p"/>
    </p:bldLst>
  </p:timing>
</p:sld>
</file>

<file path=ppt/theme/theme1.xml><?xml version="1.0" encoding="utf-8"?>
<a:theme xmlns:a="http://schemas.openxmlformats.org/drawingml/2006/main" name="Edge">
  <a:themeElements>
    <a:clrScheme name="Edge 9">
      <a:dk1>
        <a:srgbClr val="000000"/>
      </a:dk1>
      <a:lt1>
        <a:srgbClr val="FFFFFF"/>
      </a:lt1>
      <a:dk2>
        <a:srgbClr val="003399"/>
      </a:dk2>
      <a:lt2>
        <a:srgbClr val="666699"/>
      </a:lt2>
      <a:accent1>
        <a:srgbClr val="009999"/>
      </a:accent1>
      <a:accent2>
        <a:srgbClr val="4C6D4E"/>
      </a:accent2>
      <a:accent3>
        <a:srgbClr val="FFFFFF"/>
      </a:accent3>
      <a:accent4>
        <a:srgbClr val="000000"/>
      </a:accent4>
      <a:accent5>
        <a:srgbClr val="AACACA"/>
      </a:accent5>
      <a:accent6>
        <a:srgbClr val="446246"/>
      </a:accent6>
      <a:hlink>
        <a:srgbClr val="4C6D80"/>
      </a:hlink>
      <a:folHlink>
        <a:srgbClr val="B2B2B2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9">
      <a:dk1>
        <a:srgbClr val="000000"/>
      </a:dk1>
      <a:lt1>
        <a:srgbClr val="FFFFFF"/>
      </a:lt1>
      <a:dk2>
        <a:srgbClr val="003399"/>
      </a:dk2>
      <a:lt2>
        <a:srgbClr val="666699"/>
      </a:lt2>
      <a:accent1>
        <a:srgbClr val="009999"/>
      </a:accent1>
      <a:accent2>
        <a:srgbClr val="4C6D4E"/>
      </a:accent2>
      <a:accent3>
        <a:srgbClr val="FFFFFF"/>
      </a:accent3>
      <a:accent4>
        <a:srgbClr val="000000"/>
      </a:accent4>
      <a:accent5>
        <a:srgbClr val="AACACA"/>
      </a:accent5>
      <a:accent6>
        <a:srgbClr val="446246"/>
      </a:accent6>
      <a:hlink>
        <a:srgbClr val="4C6D80"/>
      </a:hlink>
      <a:folHlink>
        <a:srgbClr val="B2B2B2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473</TotalTime>
  <Words>894</Words>
  <Application>Microsoft Office PowerPoint</Application>
  <PresentationFormat>On-screen Show (4:3)</PresentationFormat>
  <Paragraphs>224</Paragraphs>
  <Slides>23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Edge</vt:lpstr>
      <vt:lpstr>1_Edge</vt:lpstr>
      <vt:lpstr>The Benefits of Hosting a Regional Undergraduate Mathematics Conference</vt:lpstr>
      <vt:lpstr>History of the NSF-MAA Program</vt:lpstr>
      <vt:lpstr>Distribution of Grants for 2010-2011</vt:lpstr>
      <vt:lpstr>Regions With NSF-MAA Conferences</vt:lpstr>
      <vt:lpstr>Regions Without NSF-MAA Conferences </vt:lpstr>
      <vt:lpstr>“Subway’’  Conferences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Six years of SUMS</vt:lpstr>
      <vt:lpstr>SUMS is many conferences at once</vt:lpstr>
      <vt:lpstr>SUMS participants – last 3 years</vt:lpstr>
      <vt:lpstr>SUMS regional participants</vt:lpstr>
      <vt:lpstr>Northwest Undergraduate Mathematics Symposium</vt:lpstr>
      <vt:lpstr>About:</vt:lpstr>
      <vt:lpstr>Format:</vt:lpstr>
      <vt:lpstr>Rationale for Founding:</vt:lpstr>
      <vt:lpstr>Master Key to Success: Delegate:</vt:lpstr>
      <vt:lpstr>Funding:</vt:lpstr>
      <vt:lpstr>Issues Encountered:</vt:lpstr>
      <vt:lpstr>Summary: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Benefits of Hosting a Regional Undergraduate Mathematics Conference</dc:title>
  <dc:creator>Doug</dc:creator>
  <cp:lastModifiedBy>Gibson, Nathan L</cp:lastModifiedBy>
  <cp:revision>43</cp:revision>
  <dcterms:created xsi:type="dcterms:W3CDTF">2011-01-03T05:35:08Z</dcterms:created>
  <dcterms:modified xsi:type="dcterms:W3CDTF">2011-01-04T21:59:16Z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B_TRACKING_NAME">
    <vt:lpwstr>C:\Documents and Settings\faireser\Desktop\The Benefits of Hosting a Regional Undergraduate Mathematics-ELF-JDF-ASC.pptx - faireser - 12/30/2010 4:43:17 PM</vt:lpwstr>
  </property>
</Properties>
</file>