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281" r:id="rId2"/>
    <p:sldId id="282" r:id="rId3"/>
    <p:sldId id="283" r:id="rId4"/>
    <p:sldId id="299" r:id="rId5"/>
    <p:sldId id="284" r:id="rId6"/>
    <p:sldId id="301" r:id="rId7"/>
    <p:sldId id="312" r:id="rId8"/>
    <p:sldId id="313" r:id="rId9"/>
    <p:sldId id="303" r:id="rId10"/>
    <p:sldId id="302" r:id="rId11"/>
    <p:sldId id="304" r:id="rId12"/>
    <p:sldId id="305" r:id="rId13"/>
    <p:sldId id="306" r:id="rId14"/>
    <p:sldId id="307" r:id="rId15"/>
    <p:sldId id="308" r:id="rId16"/>
    <p:sldId id="338" r:id="rId17"/>
    <p:sldId id="339" r:id="rId18"/>
    <p:sldId id="340" r:id="rId19"/>
    <p:sldId id="309" r:id="rId20"/>
    <p:sldId id="310" r:id="rId21"/>
    <p:sldId id="311" r:id="rId22"/>
    <p:sldId id="300"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8" r:id="rId37"/>
    <p:sldId id="327" r:id="rId38"/>
    <p:sldId id="329" r:id="rId39"/>
    <p:sldId id="330" r:id="rId40"/>
    <p:sldId id="331" r:id="rId41"/>
    <p:sldId id="332" r:id="rId42"/>
    <p:sldId id="333" r:id="rId43"/>
    <p:sldId id="334" r:id="rId44"/>
    <p:sldId id="335" r:id="rId45"/>
    <p:sldId id="336" r:id="rId46"/>
    <p:sldId id="337"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Haggerty" initials="JH"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7149"/>
    <a:srgbClr val="3A2BFF"/>
    <a:srgbClr val="F0EA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03" autoAdjust="0"/>
    <p:restoredTop sz="84310" autoAdjust="0"/>
  </p:normalViewPr>
  <p:slideViewPr>
    <p:cSldViewPr snapToGrid="0" snapToObjects="1">
      <p:cViewPr varScale="1">
        <p:scale>
          <a:sx n="42" d="100"/>
          <a:sy n="42" d="100"/>
        </p:scale>
        <p:origin x="1341" y="4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0AC143-21B4-4A03-AAD1-2DD2FCAD1051}"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4E256BD3-A314-495A-BB19-93C249B2CEC8}">
      <dgm:prSet phldrT="[Text]"/>
      <dgm:spPr/>
      <dgm:t>
        <a:bodyPr/>
        <a:lstStyle/>
        <a:p>
          <a:r>
            <a:rPr lang="en-US" dirty="0"/>
            <a:t>Obtain T &amp; R Data</a:t>
          </a:r>
        </a:p>
      </dgm:t>
    </dgm:pt>
    <dgm:pt modelId="{29B3D4C4-7823-4040-95A3-028E480E1364}" type="parTrans" cxnId="{42CE1656-EABC-4920-980C-C9203FC4D3D1}">
      <dgm:prSet/>
      <dgm:spPr/>
      <dgm:t>
        <a:bodyPr/>
        <a:lstStyle/>
        <a:p>
          <a:endParaRPr lang="en-US"/>
        </a:p>
      </dgm:t>
    </dgm:pt>
    <dgm:pt modelId="{FC1481EA-42FE-46D4-94D7-628DD12AA4E7}" type="sibTrans" cxnId="{42CE1656-EABC-4920-980C-C9203FC4D3D1}">
      <dgm:prSet/>
      <dgm:spPr/>
      <dgm:t>
        <a:bodyPr/>
        <a:lstStyle/>
        <a:p>
          <a:endParaRPr lang="en-US"/>
        </a:p>
      </dgm:t>
    </dgm:pt>
    <dgm:pt modelId="{CAD46B33-B594-41DF-8E93-DF47C160F959}" type="asst">
      <dgm:prSet phldrT="[Text]"/>
      <dgm:spPr/>
      <dgm:t>
        <a:bodyPr/>
        <a:lstStyle/>
        <a:p>
          <a:r>
            <a:rPr lang="en-US" dirty="0"/>
            <a:t>Which Spectrometer (OO or GS)?</a:t>
          </a:r>
        </a:p>
      </dgm:t>
    </dgm:pt>
    <dgm:pt modelId="{161FBE19-8509-4E8F-B599-C245D22373C7}" type="parTrans" cxnId="{CE3BE8C1-C202-404B-800F-F23BD291F3E1}">
      <dgm:prSet/>
      <dgm:spPr/>
      <dgm:t>
        <a:bodyPr/>
        <a:lstStyle/>
        <a:p>
          <a:endParaRPr lang="en-US"/>
        </a:p>
      </dgm:t>
    </dgm:pt>
    <dgm:pt modelId="{CD4BFC71-B082-4756-97F0-00281A3D6503}" type="sibTrans" cxnId="{CE3BE8C1-C202-404B-800F-F23BD291F3E1}">
      <dgm:prSet/>
      <dgm:spPr/>
      <dgm:t>
        <a:bodyPr/>
        <a:lstStyle/>
        <a:p>
          <a:endParaRPr lang="en-US"/>
        </a:p>
      </dgm:t>
    </dgm:pt>
    <dgm:pt modelId="{F470CE32-7A05-451F-87BB-B03689472A86}">
      <dgm:prSet phldrT="[Text]"/>
      <dgm:spPr/>
      <dgm:t>
        <a:bodyPr/>
        <a:lstStyle/>
        <a:p>
          <a:r>
            <a:rPr lang="en-US" dirty="0"/>
            <a:t>Ocean Optics: Single Detector</a:t>
          </a:r>
        </a:p>
      </dgm:t>
    </dgm:pt>
    <dgm:pt modelId="{E9C58C52-006B-4563-955F-8D14502EB284}" type="parTrans" cxnId="{B3C8B9D7-E3E1-4C6E-8FC3-F3C05FB62CFC}">
      <dgm:prSet/>
      <dgm:spPr/>
      <dgm:t>
        <a:bodyPr/>
        <a:lstStyle/>
        <a:p>
          <a:endParaRPr lang="en-US"/>
        </a:p>
      </dgm:t>
    </dgm:pt>
    <dgm:pt modelId="{645C2D52-899C-48F2-A642-2FF68F769DEB}" type="sibTrans" cxnId="{B3C8B9D7-E3E1-4C6E-8FC3-F3C05FB62CFC}">
      <dgm:prSet/>
      <dgm:spPr/>
      <dgm:t>
        <a:bodyPr/>
        <a:lstStyle/>
        <a:p>
          <a:endParaRPr lang="en-US"/>
        </a:p>
      </dgm:t>
    </dgm:pt>
    <dgm:pt modelId="{130BF9C3-2705-4BC0-8BDF-DB820F44D112}">
      <dgm:prSet phldrT="[Text]"/>
      <dgm:spPr/>
      <dgm:t>
        <a:bodyPr/>
        <a:lstStyle/>
        <a:p>
          <a:r>
            <a:rPr lang="en-US" dirty="0"/>
            <a:t>Ocean Optics: Both Detectors</a:t>
          </a:r>
        </a:p>
      </dgm:t>
    </dgm:pt>
    <dgm:pt modelId="{A1251520-1A8A-434D-B3AC-847DF9E5DBF1}" type="parTrans" cxnId="{E7F3563A-8666-4085-BA04-CBFFB0A7DE79}">
      <dgm:prSet/>
      <dgm:spPr/>
      <dgm:t>
        <a:bodyPr/>
        <a:lstStyle/>
        <a:p>
          <a:endParaRPr lang="en-US"/>
        </a:p>
      </dgm:t>
    </dgm:pt>
    <dgm:pt modelId="{D934AAF5-B4F2-40EF-85C4-8FB104E0C653}" type="sibTrans" cxnId="{E7F3563A-8666-4085-BA04-CBFFB0A7DE79}">
      <dgm:prSet/>
      <dgm:spPr/>
      <dgm:t>
        <a:bodyPr/>
        <a:lstStyle/>
        <a:p>
          <a:endParaRPr lang="en-US"/>
        </a:p>
      </dgm:t>
    </dgm:pt>
    <dgm:pt modelId="{C4F83CBC-5204-4BC3-AB3B-219B2B350B83}">
      <dgm:prSet phldrT="[Text]"/>
      <dgm:spPr/>
      <dgm:t>
        <a:bodyPr/>
        <a:lstStyle/>
        <a:p>
          <a:r>
            <a:rPr lang="en-US" dirty="0"/>
            <a:t>Grating Spectrometer: Both Detectors</a:t>
          </a:r>
        </a:p>
      </dgm:t>
    </dgm:pt>
    <dgm:pt modelId="{7CDDBAA8-5EF2-4DE7-BF6D-19C1BE2DC0F9}" type="parTrans" cxnId="{A72B09F2-D72F-4260-BD27-07DDEB069072}">
      <dgm:prSet/>
      <dgm:spPr/>
      <dgm:t>
        <a:bodyPr/>
        <a:lstStyle/>
        <a:p>
          <a:endParaRPr lang="en-US"/>
        </a:p>
      </dgm:t>
    </dgm:pt>
    <dgm:pt modelId="{5896C16D-425A-4235-94E2-C6313BBAC73A}" type="sibTrans" cxnId="{A72B09F2-D72F-4260-BD27-07DDEB069072}">
      <dgm:prSet/>
      <dgm:spPr/>
      <dgm:t>
        <a:bodyPr/>
        <a:lstStyle/>
        <a:p>
          <a:endParaRPr lang="en-US"/>
        </a:p>
      </dgm:t>
    </dgm:pt>
    <dgm:pt modelId="{C0009538-BF28-4D79-9EB9-630DCBF0F332}" type="asst">
      <dgm:prSet/>
      <dgm:spPr/>
      <dgm:t>
        <a:bodyPr/>
        <a:lstStyle/>
        <a:p>
          <a:r>
            <a:rPr lang="en-US" dirty="0"/>
            <a:t>Which Detector (Si or InGaAs)?</a:t>
          </a:r>
        </a:p>
      </dgm:t>
    </dgm:pt>
    <dgm:pt modelId="{0F1F21A4-2783-497C-A356-73F334F8FFD8}" type="parTrans" cxnId="{D53871D5-0BA7-470D-AE99-D2A9C8592766}">
      <dgm:prSet/>
      <dgm:spPr/>
      <dgm:t>
        <a:bodyPr/>
        <a:lstStyle/>
        <a:p>
          <a:endParaRPr lang="en-US"/>
        </a:p>
      </dgm:t>
    </dgm:pt>
    <dgm:pt modelId="{00034A90-55DF-4285-86D8-ACED6942BC6E}" type="sibTrans" cxnId="{D53871D5-0BA7-470D-AE99-D2A9C8592766}">
      <dgm:prSet/>
      <dgm:spPr/>
      <dgm:t>
        <a:bodyPr/>
        <a:lstStyle/>
        <a:p>
          <a:endParaRPr lang="en-US"/>
        </a:p>
      </dgm:t>
    </dgm:pt>
    <dgm:pt modelId="{6097CE98-D129-4A4D-B1EE-479DE4AFD55E}">
      <dgm:prSet/>
      <dgm:spPr/>
      <dgm:t>
        <a:bodyPr/>
        <a:lstStyle/>
        <a:p>
          <a:r>
            <a:rPr lang="en-US" dirty="0"/>
            <a:t>Grating Spectrometer: Single Detector</a:t>
          </a:r>
        </a:p>
      </dgm:t>
    </dgm:pt>
    <dgm:pt modelId="{74C7F984-6526-4F25-A88F-6875A417570F}" type="parTrans" cxnId="{E22ABCC9-98BF-4E54-B779-CE2473F55118}">
      <dgm:prSet/>
      <dgm:spPr/>
      <dgm:t>
        <a:bodyPr/>
        <a:lstStyle/>
        <a:p>
          <a:endParaRPr lang="en-US"/>
        </a:p>
      </dgm:t>
    </dgm:pt>
    <dgm:pt modelId="{C4FE8CE3-D605-4162-8C50-A30DDC614773}" type="sibTrans" cxnId="{E22ABCC9-98BF-4E54-B779-CE2473F55118}">
      <dgm:prSet/>
      <dgm:spPr/>
      <dgm:t>
        <a:bodyPr/>
        <a:lstStyle/>
        <a:p>
          <a:endParaRPr lang="en-US"/>
        </a:p>
      </dgm:t>
    </dgm:pt>
    <dgm:pt modelId="{4FC84943-ACC8-446B-B186-4169D00629E9}">
      <dgm:prSet/>
      <dgm:spPr/>
      <dgm:t>
        <a:bodyPr/>
        <a:lstStyle/>
        <a:p>
          <a:r>
            <a:rPr lang="en-US" dirty="0"/>
            <a:t>Use Single Range Processing Flow</a:t>
          </a:r>
        </a:p>
      </dgm:t>
    </dgm:pt>
    <dgm:pt modelId="{70481835-1BD2-415F-A6B9-030A98D64312}" type="parTrans" cxnId="{11C82B33-A994-42D2-8003-1ACA7705A008}">
      <dgm:prSet/>
      <dgm:spPr/>
      <dgm:t>
        <a:bodyPr/>
        <a:lstStyle/>
        <a:p>
          <a:endParaRPr lang="en-US"/>
        </a:p>
      </dgm:t>
    </dgm:pt>
    <dgm:pt modelId="{D7A574EC-8C77-4B1A-9BCE-D464510036B7}" type="sibTrans" cxnId="{11C82B33-A994-42D2-8003-1ACA7705A008}">
      <dgm:prSet/>
      <dgm:spPr/>
      <dgm:t>
        <a:bodyPr/>
        <a:lstStyle/>
        <a:p>
          <a:endParaRPr lang="en-US"/>
        </a:p>
      </dgm:t>
    </dgm:pt>
    <dgm:pt modelId="{7CBE9A9B-C94A-469A-B537-63EF3EB9B56E}">
      <dgm:prSet/>
      <dgm:spPr/>
      <dgm:t>
        <a:bodyPr/>
        <a:lstStyle/>
        <a:p>
          <a:endParaRPr lang="en-US" dirty="0"/>
        </a:p>
      </dgm:t>
    </dgm:pt>
    <dgm:pt modelId="{4CEEA62C-B8CF-423C-922C-63DC8BEA7D9A}" type="parTrans" cxnId="{13D5701B-0783-4D80-9E7C-17BDB5A0B892}">
      <dgm:prSet/>
      <dgm:spPr/>
      <dgm:t>
        <a:bodyPr/>
        <a:lstStyle/>
        <a:p>
          <a:endParaRPr lang="en-US"/>
        </a:p>
      </dgm:t>
    </dgm:pt>
    <dgm:pt modelId="{FE6CCEA0-2BC3-4A7B-A783-5728DA2BE96D}" type="sibTrans" cxnId="{13D5701B-0783-4D80-9E7C-17BDB5A0B892}">
      <dgm:prSet/>
      <dgm:spPr/>
      <dgm:t>
        <a:bodyPr/>
        <a:lstStyle/>
        <a:p>
          <a:endParaRPr lang="en-US"/>
        </a:p>
      </dgm:t>
    </dgm:pt>
    <dgm:pt modelId="{24FA5FE0-C38F-4FA7-A316-E0F546187227}">
      <dgm:prSet/>
      <dgm:spPr/>
      <dgm:t>
        <a:bodyPr/>
        <a:lstStyle/>
        <a:p>
          <a:r>
            <a:rPr lang="en-US" dirty="0"/>
            <a:t>Use Multi-Range Processing Flow</a:t>
          </a:r>
        </a:p>
      </dgm:t>
    </dgm:pt>
    <dgm:pt modelId="{805DC83A-2318-4423-B6AD-2913B9EEC5E9}" type="parTrans" cxnId="{72CA8058-97A2-47F7-B9C4-8F0454C7DF97}">
      <dgm:prSet/>
      <dgm:spPr/>
      <dgm:t>
        <a:bodyPr/>
        <a:lstStyle/>
        <a:p>
          <a:endParaRPr lang="en-US"/>
        </a:p>
      </dgm:t>
    </dgm:pt>
    <dgm:pt modelId="{9F9F8E4D-D28C-4C0B-8124-C3EA194C2164}" type="sibTrans" cxnId="{72CA8058-97A2-47F7-B9C4-8F0454C7DF97}">
      <dgm:prSet/>
      <dgm:spPr/>
      <dgm:t>
        <a:bodyPr/>
        <a:lstStyle/>
        <a:p>
          <a:endParaRPr lang="en-US"/>
        </a:p>
      </dgm:t>
    </dgm:pt>
    <dgm:pt modelId="{15BF4542-4B00-4AFE-A6FA-36420407DBC3}">
      <dgm:prSet/>
      <dgm:spPr/>
      <dgm:t>
        <a:bodyPr/>
        <a:lstStyle/>
        <a:p>
          <a:endParaRPr lang="en-US" dirty="0"/>
        </a:p>
      </dgm:t>
    </dgm:pt>
    <dgm:pt modelId="{97C44687-5DB6-4660-950D-7570B5FE9FDF}" type="parTrans" cxnId="{943CBEC5-0514-4042-89E4-293214C7B283}">
      <dgm:prSet/>
      <dgm:spPr/>
      <dgm:t>
        <a:bodyPr/>
        <a:lstStyle/>
        <a:p>
          <a:endParaRPr lang="en-US"/>
        </a:p>
      </dgm:t>
    </dgm:pt>
    <dgm:pt modelId="{20750AA5-7739-4ABC-A6F4-BABC8038D501}" type="sibTrans" cxnId="{943CBEC5-0514-4042-89E4-293214C7B283}">
      <dgm:prSet/>
      <dgm:spPr/>
      <dgm:t>
        <a:bodyPr/>
        <a:lstStyle/>
        <a:p>
          <a:endParaRPr lang="en-US"/>
        </a:p>
      </dgm:t>
    </dgm:pt>
    <dgm:pt modelId="{9CE505A3-F7EC-4DE8-9C8B-CEEBABF2D4E8}" type="pres">
      <dgm:prSet presAssocID="{280AC143-21B4-4A03-AAD1-2DD2FCAD1051}" presName="Name0" presStyleCnt="0">
        <dgm:presLayoutVars>
          <dgm:orgChart val="1"/>
          <dgm:chPref val="1"/>
          <dgm:dir/>
          <dgm:animOne val="branch"/>
          <dgm:animLvl val="lvl"/>
          <dgm:resizeHandles/>
        </dgm:presLayoutVars>
      </dgm:prSet>
      <dgm:spPr/>
    </dgm:pt>
    <dgm:pt modelId="{97EDF86C-559C-4952-B487-28A1698970F2}" type="pres">
      <dgm:prSet presAssocID="{4E256BD3-A314-495A-BB19-93C249B2CEC8}" presName="hierRoot1" presStyleCnt="0">
        <dgm:presLayoutVars>
          <dgm:hierBranch val="init"/>
        </dgm:presLayoutVars>
      </dgm:prSet>
      <dgm:spPr/>
    </dgm:pt>
    <dgm:pt modelId="{E6401FDC-86EA-4FBC-945C-CDA83B0904AA}" type="pres">
      <dgm:prSet presAssocID="{4E256BD3-A314-495A-BB19-93C249B2CEC8}" presName="rootComposite1" presStyleCnt="0"/>
      <dgm:spPr/>
    </dgm:pt>
    <dgm:pt modelId="{F0B809AC-16A7-45EF-942F-8ED9BCCE5D0F}" type="pres">
      <dgm:prSet presAssocID="{4E256BD3-A314-495A-BB19-93C249B2CEC8}" presName="rootText1" presStyleLbl="alignAcc1" presStyleIdx="0" presStyleCnt="0">
        <dgm:presLayoutVars>
          <dgm:chPref val="3"/>
        </dgm:presLayoutVars>
      </dgm:prSet>
      <dgm:spPr/>
    </dgm:pt>
    <dgm:pt modelId="{EEC8D667-C48E-48BF-BAEF-657012B2B5C9}" type="pres">
      <dgm:prSet presAssocID="{4E256BD3-A314-495A-BB19-93C249B2CEC8}" presName="topArc1" presStyleLbl="parChTrans1D1" presStyleIdx="0" presStyleCnt="22"/>
      <dgm:spPr/>
    </dgm:pt>
    <dgm:pt modelId="{F24C7D3C-9CDC-436B-AB9E-BDF7AE6C22C6}" type="pres">
      <dgm:prSet presAssocID="{4E256BD3-A314-495A-BB19-93C249B2CEC8}" presName="bottomArc1" presStyleLbl="parChTrans1D1" presStyleIdx="1" presStyleCnt="22"/>
      <dgm:spPr/>
    </dgm:pt>
    <dgm:pt modelId="{1C545CB2-6010-41CE-847C-406EA338CA1B}" type="pres">
      <dgm:prSet presAssocID="{4E256BD3-A314-495A-BB19-93C249B2CEC8}" presName="topConnNode1" presStyleLbl="node1" presStyleIdx="0" presStyleCnt="0"/>
      <dgm:spPr/>
    </dgm:pt>
    <dgm:pt modelId="{951F85FF-1EE7-49E9-8EC5-94479DDDD1F0}" type="pres">
      <dgm:prSet presAssocID="{4E256BD3-A314-495A-BB19-93C249B2CEC8}" presName="hierChild2" presStyleCnt="0"/>
      <dgm:spPr/>
    </dgm:pt>
    <dgm:pt modelId="{A6E09CBE-B0DB-4589-BCA8-06C4872BE906}" type="pres">
      <dgm:prSet presAssocID="{E9C58C52-006B-4563-955F-8D14502EB284}" presName="Name28" presStyleLbl="parChTrans1D2" presStyleIdx="0" presStyleCnt="6"/>
      <dgm:spPr/>
    </dgm:pt>
    <dgm:pt modelId="{55619812-B864-4E2D-A559-F1A7DA68AB8F}" type="pres">
      <dgm:prSet presAssocID="{F470CE32-7A05-451F-87BB-B03689472A86}" presName="hierRoot2" presStyleCnt="0">
        <dgm:presLayoutVars>
          <dgm:hierBranch val="init"/>
        </dgm:presLayoutVars>
      </dgm:prSet>
      <dgm:spPr/>
    </dgm:pt>
    <dgm:pt modelId="{AB84518A-6ADE-4CA2-B069-97C8D2323F4B}" type="pres">
      <dgm:prSet presAssocID="{F470CE32-7A05-451F-87BB-B03689472A86}" presName="rootComposite2" presStyleCnt="0"/>
      <dgm:spPr/>
    </dgm:pt>
    <dgm:pt modelId="{F29BEA5C-1905-427E-8FCF-3C6DDC9E9480}" type="pres">
      <dgm:prSet presAssocID="{F470CE32-7A05-451F-87BB-B03689472A86}" presName="rootText2" presStyleLbl="alignAcc1" presStyleIdx="0" presStyleCnt="0">
        <dgm:presLayoutVars>
          <dgm:chPref val="3"/>
        </dgm:presLayoutVars>
      </dgm:prSet>
      <dgm:spPr/>
    </dgm:pt>
    <dgm:pt modelId="{2D9C46AA-BA81-4B3D-A10C-98B2B9105AD2}" type="pres">
      <dgm:prSet presAssocID="{F470CE32-7A05-451F-87BB-B03689472A86}" presName="topArc2" presStyleLbl="parChTrans1D1" presStyleIdx="2" presStyleCnt="22"/>
      <dgm:spPr/>
    </dgm:pt>
    <dgm:pt modelId="{777F83CE-E2DA-41CB-AE83-1B8329AAA83B}" type="pres">
      <dgm:prSet presAssocID="{F470CE32-7A05-451F-87BB-B03689472A86}" presName="bottomArc2" presStyleLbl="parChTrans1D1" presStyleIdx="3" presStyleCnt="22"/>
      <dgm:spPr/>
    </dgm:pt>
    <dgm:pt modelId="{E8B6CCD5-2D12-4D25-93CA-201ED76A9F1D}" type="pres">
      <dgm:prSet presAssocID="{F470CE32-7A05-451F-87BB-B03689472A86}" presName="topConnNode2" presStyleLbl="node2" presStyleIdx="0" presStyleCnt="0"/>
      <dgm:spPr/>
    </dgm:pt>
    <dgm:pt modelId="{AC01D3AE-11CA-4E20-A99D-784CC92F6B10}" type="pres">
      <dgm:prSet presAssocID="{F470CE32-7A05-451F-87BB-B03689472A86}" presName="hierChild4" presStyleCnt="0"/>
      <dgm:spPr/>
    </dgm:pt>
    <dgm:pt modelId="{6001AB77-EED8-4717-9AAE-0DC4B9491585}" type="pres">
      <dgm:prSet presAssocID="{4CEEA62C-B8CF-423C-922C-63DC8BEA7D9A}" presName="Name28" presStyleLbl="parChTrans1D3" presStyleIdx="0" presStyleCnt="4"/>
      <dgm:spPr/>
    </dgm:pt>
    <dgm:pt modelId="{1FBEE5CE-1454-4D18-93B9-8F1054FFA164}" type="pres">
      <dgm:prSet presAssocID="{7CBE9A9B-C94A-469A-B537-63EF3EB9B56E}" presName="hierRoot2" presStyleCnt="0">
        <dgm:presLayoutVars>
          <dgm:hierBranch val="init"/>
        </dgm:presLayoutVars>
      </dgm:prSet>
      <dgm:spPr/>
    </dgm:pt>
    <dgm:pt modelId="{18CB2A17-5C8C-4014-9463-849DD457F764}" type="pres">
      <dgm:prSet presAssocID="{7CBE9A9B-C94A-469A-B537-63EF3EB9B56E}" presName="rootComposite2" presStyleCnt="0"/>
      <dgm:spPr/>
    </dgm:pt>
    <dgm:pt modelId="{706661BE-DB74-4ADA-8730-C10B535C7D99}" type="pres">
      <dgm:prSet presAssocID="{7CBE9A9B-C94A-469A-B537-63EF3EB9B56E}" presName="rootText2" presStyleLbl="alignAcc1" presStyleIdx="0" presStyleCnt="0">
        <dgm:presLayoutVars>
          <dgm:chPref val="3"/>
        </dgm:presLayoutVars>
      </dgm:prSet>
      <dgm:spPr/>
    </dgm:pt>
    <dgm:pt modelId="{0665B69F-4A02-426B-8933-D90E855019E2}" type="pres">
      <dgm:prSet presAssocID="{7CBE9A9B-C94A-469A-B537-63EF3EB9B56E}" presName="topArc2" presStyleLbl="parChTrans1D1" presStyleIdx="4" presStyleCnt="22"/>
      <dgm:spPr/>
    </dgm:pt>
    <dgm:pt modelId="{2DCFA88B-E420-4F27-8269-63A5C5B4F0D7}" type="pres">
      <dgm:prSet presAssocID="{7CBE9A9B-C94A-469A-B537-63EF3EB9B56E}" presName="bottomArc2" presStyleLbl="parChTrans1D1" presStyleIdx="5" presStyleCnt="22"/>
      <dgm:spPr/>
    </dgm:pt>
    <dgm:pt modelId="{EA820B90-AA0A-43B7-93D0-5F7BD67B6DF5}" type="pres">
      <dgm:prSet presAssocID="{7CBE9A9B-C94A-469A-B537-63EF3EB9B56E}" presName="topConnNode2" presStyleLbl="node3" presStyleIdx="0" presStyleCnt="0"/>
      <dgm:spPr/>
    </dgm:pt>
    <dgm:pt modelId="{AEA13733-9A60-42A4-AB2E-A9EDA6FA4F54}" type="pres">
      <dgm:prSet presAssocID="{7CBE9A9B-C94A-469A-B537-63EF3EB9B56E}" presName="hierChild4" presStyleCnt="0"/>
      <dgm:spPr/>
    </dgm:pt>
    <dgm:pt modelId="{D90014B7-C00F-4970-931A-D6813D5635AD}" type="pres">
      <dgm:prSet presAssocID="{7CBE9A9B-C94A-469A-B537-63EF3EB9B56E}" presName="hierChild5" presStyleCnt="0"/>
      <dgm:spPr/>
    </dgm:pt>
    <dgm:pt modelId="{788E79D8-71C0-441A-AEE6-B45F5586A396}" type="pres">
      <dgm:prSet presAssocID="{F470CE32-7A05-451F-87BB-B03689472A86}" presName="hierChild5" presStyleCnt="0"/>
      <dgm:spPr/>
    </dgm:pt>
    <dgm:pt modelId="{3E1F5FB0-533F-4F66-BA50-6FF0F7D80474}" type="pres">
      <dgm:prSet presAssocID="{74C7F984-6526-4F25-A88F-6875A417570F}" presName="Name28" presStyleLbl="parChTrans1D2" presStyleIdx="1" presStyleCnt="6"/>
      <dgm:spPr/>
    </dgm:pt>
    <dgm:pt modelId="{4E890844-CF27-4B80-9594-B7EC139CE49A}" type="pres">
      <dgm:prSet presAssocID="{6097CE98-D129-4A4D-B1EE-479DE4AFD55E}" presName="hierRoot2" presStyleCnt="0">
        <dgm:presLayoutVars>
          <dgm:hierBranch val="init"/>
        </dgm:presLayoutVars>
      </dgm:prSet>
      <dgm:spPr/>
    </dgm:pt>
    <dgm:pt modelId="{59F398E2-58EF-4A20-AC40-2D879C94D99C}" type="pres">
      <dgm:prSet presAssocID="{6097CE98-D129-4A4D-B1EE-479DE4AFD55E}" presName="rootComposite2" presStyleCnt="0"/>
      <dgm:spPr/>
    </dgm:pt>
    <dgm:pt modelId="{64C13FBB-B679-447A-8A92-374A348F721F}" type="pres">
      <dgm:prSet presAssocID="{6097CE98-D129-4A4D-B1EE-479DE4AFD55E}" presName="rootText2" presStyleLbl="alignAcc1" presStyleIdx="0" presStyleCnt="0">
        <dgm:presLayoutVars>
          <dgm:chPref val="3"/>
        </dgm:presLayoutVars>
      </dgm:prSet>
      <dgm:spPr/>
    </dgm:pt>
    <dgm:pt modelId="{06803E64-E7B2-4C2C-9246-C92269616A65}" type="pres">
      <dgm:prSet presAssocID="{6097CE98-D129-4A4D-B1EE-479DE4AFD55E}" presName="topArc2" presStyleLbl="parChTrans1D1" presStyleIdx="6" presStyleCnt="22"/>
      <dgm:spPr/>
    </dgm:pt>
    <dgm:pt modelId="{094BC984-9CFE-4C86-8804-E3603E132C83}" type="pres">
      <dgm:prSet presAssocID="{6097CE98-D129-4A4D-B1EE-479DE4AFD55E}" presName="bottomArc2" presStyleLbl="parChTrans1D1" presStyleIdx="7" presStyleCnt="22"/>
      <dgm:spPr/>
    </dgm:pt>
    <dgm:pt modelId="{B1915E8E-2F35-47D0-AC75-68C40181D4D5}" type="pres">
      <dgm:prSet presAssocID="{6097CE98-D129-4A4D-B1EE-479DE4AFD55E}" presName="topConnNode2" presStyleLbl="node2" presStyleIdx="0" presStyleCnt="0"/>
      <dgm:spPr/>
    </dgm:pt>
    <dgm:pt modelId="{A527D5FE-9779-4F55-A2D1-FA9415B47267}" type="pres">
      <dgm:prSet presAssocID="{6097CE98-D129-4A4D-B1EE-479DE4AFD55E}" presName="hierChild4" presStyleCnt="0"/>
      <dgm:spPr/>
    </dgm:pt>
    <dgm:pt modelId="{07BB1489-29F6-44AB-AA72-B09A39806FDA}" type="pres">
      <dgm:prSet presAssocID="{70481835-1BD2-415F-A6B9-030A98D64312}" presName="Name28" presStyleLbl="parChTrans1D3" presStyleIdx="1" presStyleCnt="4"/>
      <dgm:spPr/>
    </dgm:pt>
    <dgm:pt modelId="{CEC03547-E43F-4A1D-AB0F-1A4CB84F22C3}" type="pres">
      <dgm:prSet presAssocID="{4FC84943-ACC8-446B-B186-4169D00629E9}" presName="hierRoot2" presStyleCnt="0">
        <dgm:presLayoutVars>
          <dgm:hierBranch val="init"/>
        </dgm:presLayoutVars>
      </dgm:prSet>
      <dgm:spPr/>
    </dgm:pt>
    <dgm:pt modelId="{0D070B30-CA5B-4E31-A331-6E76C07D71D5}" type="pres">
      <dgm:prSet presAssocID="{4FC84943-ACC8-446B-B186-4169D00629E9}" presName="rootComposite2" presStyleCnt="0"/>
      <dgm:spPr/>
    </dgm:pt>
    <dgm:pt modelId="{D15C3DEF-99EA-4686-850B-163C6DD4FEB8}" type="pres">
      <dgm:prSet presAssocID="{4FC84943-ACC8-446B-B186-4169D00629E9}" presName="rootText2" presStyleLbl="alignAcc1" presStyleIdx="0" presStyleCnt="0" custLinFactX="-20709" custLinFactNeighborX="-100000" custLinFactNeighborY="129">
        <dgm:presLayoutVars>
          <dgm:chPref val="3"/>
        </dgm:presLayoutVars>
      </dgm:prSet>
      <dgm:spPr/>
    </dgm:pt>
    <dgm:pt modelId="{239FA1A6-603E-49FD-BDF2-691DA4FBB85B}" type="pres">
      <dgm:prSet presAssocID="{4FC84943-ACC8-446B-B186-4169D00629E9}" presName="topArc2" presStyleLbl="parChTrans1D1" presStyleIdx="8" presStyleCnt="22"/>
      <dgm:spPr/>
    </dgm:pt>
    <dgm:pt modelId="{1872813D-6C22-421E-90F4-DEBECEBBD15D}" type="pres">
      <dgm:prSet presAssocID="{4FC84943-ACC8-446B-B186-4169D00629E9}" presName="bottomArc2" presStyleLbl="parChTrans1D1" presStyleIdx="9" presStyleCnt="22"/>
      <dgm:spPr/>
    </dgm:pt>
    <dgm:pt modelId="{E6DBD54B-5424-4860-9E7E-C19322C20F2F}" type="pres">
      <dgm:prSet presAssocID="{4FC84943-ACC8-446B-B186-4169D00629E9}" presName="topConnNode2" presStyleLbl="node3" presStyleIdx="0" presStyleCnt="0"/>
      <dgm:spPr/>
    </dgm:pt>
    <dgm:pt modelId="{C8856678-D823-41FE-ABEA-92D0B82D2CD0}" type="pres">
      <dgm:prSet presAssocID="{4FC84943-ACC8-446B-B186-4169D00629E9}" presName="hierChild4" presStyleCnt="0"/>
      <dgm:spPr/>
    </dgm:pt>
    <dgm:pt modelId="{1B5CF66D-6F49-446D-9B43-8CB8550C5217}" type="pres">
      <dgm:prSet presAssocID="{4FC84943-ACC8-446B-B186-4169D00629E9}" presName="hierChild5" presStyleCnt="0"/>
      <dgm:spPr/>
    </dgm:pt>
    <dgm:pt modelId="{E6FB9A14-93DA-4F7F-94E6-292AF85FEC75}" type="pres">
      <dgm:prSet presAssocID="{6097CE98-D129-4A4D-B1EE-479DE4AFD55E}" presName="hierChild5" presStyleCnt="0"/>
      <dgm:spPr/>
    </dgm:pt>
    <dgm:pt modelId="{E8693D76-ED29-4611-9C9A-04197AB1A168}" type="pres">
      <dgm:prSet presAssocID="{A1251520-1A8A-434D-B3AC-847DF9E5DBF1}" presName="Name28" presStyleLbl="parChTrans1D2" presStyleIdx="2" presStyleCnt="6"/>
      <dgm:spPr/>
    </dgm:pt>
    <dgm:pt modelId="{69AED73F-9D4C-425B-895D-98DE7D9F3C48}" type="pres">
      <dgm:prSet presAssocID="{130BF9C3-2705-4BC0-8BDF-DB820F44D112}" presName="hierRoot2" presStyleCnt="0">
        <dgm:presLayoutVars>
          <dgm:hierBranch val="init"/>
        </dgm:presLayoutVars>
      </dgm:prSet>
      <dgm:spPr/>
    </dgm:pt>
    <dgm:pt modelId="{887437D4-D1B3-4653-9432-2599B86077CF}" type="pres">
      <dgm:prSet presAssocID="{130BF9C3-2705-4BC0-8BDF-DB820F44D112}" presName="rootComposite2" presStyleCnt="0"/>
      <dgm:spPr/>
    </dgm:pt>
    <dgm:pt modelId="{C16DC2AC-58DA-4296-9E70-79BCBDBE9573}" type="pres">
      <dgm:prSet presAssocID="{130BF9C3-2705-4BC0-8BDF-DB820F44D112}" presName="rootText2" presStyleLbl="alignAcc1" presStyleIdx="0" presStyleCnt="0">
        <dgm:presLayoutVars>
          <dgm:chPref val="3"/>
        </dgm:presLayoutVars>
      </dgm:prSet>
      <dgm:spPr/>
    </dgm:pt>
    <dgm:pt modelId="{C38BF838-A2E9-46DC-A5C2-62CC4033A915}" type="pres">
      <dgm:prSet presAssocID="{130BF9C3-2705-4BC0-8BDF-DB820F44D112}" presName="topArc2" presStyleLbl="parChTrans1D1" presStyleIdx="10" presStyleCnt="22"/>
      <dgm:spPr/>
    </dgm:pt>
    <dgm:pt modelId="{01455D88-8F78-44D1-BE6E-F8F698377F44}" type="pres">
      <dgm:prSet presAssocID="{130BF9C3-2705-4BC0-8BDF-DB820F44D112}" presName="bottomArc2" presStyleLbl="parChTrans1D1" presStyleIdx="11" presStyleCnt="22"/>
      <dgm:spPr/>
    </dgm:pt>
    <dgm:pt modelId="{B21CF435-127D-4758-AAC2-AC9AB4D4157B}" type="pres">
      <dgm:prSet presAssocID="{130BF9C3-2705-4BC0-8BDF-DB820F44D112}" presName="topConnNode2" presStyleLbl="node2" presStyleIdx="0" presStyleCnt="0"/>
      <dgm:spPr/>
    </dgm:pt>
    <dgm:pt modelId="{1B831BA5-6597-44DC-B22D-9C077DC9EBF9}" type="pres">
      <dgm:prSet presAssocID="{130BF9C3-2705-4BC0-8BDF-DB820F44D112}" presName="hierChild4" presStyleCnt="0"/>
      <dgm:spPr/>
    </dgm:pt>
    <dgm:pt modelId="{D93C4F03-5EDD-44C5-A78A-3CD90001DFA7}" type="pres">
      <dgm:prSet presAssocID="{97C44687-5DB6-4660-950D-7570B5FE9FDF}" presName="Name28" presStyleLbl="parChTrans1D3" presStyleIdx="2" presStyleCnt="4"/>
      <dgm:spPr/>
    </dgm:pt>
    <dgm:pt modelId="{E68584FF-E0FE-4FBF-AB00-00642F8B9A96}" type="pres">
      <dgm:prSet presAssocID="{15BF4542-4B00-4AFE-A6FA-36420407DBC3}" presName="hierRoot2" presStyleCnt="0">
        <dgm:presLayoutVars>
          <dgm:hierBranch val="init"/>
        </dgm:presLayoutVars>
      </dgm:prSet>
      <dgm:spPr/>
    </dgm:pt>
    <dgm:pt modelId="{C6BC48A6-8B11-4920-8298-DFFEE4CBA69E}" type="pres">
      <dgm:prSet presAssocID="{15BF4542-4B00-4AFE-A6FA-36420407DBC3}" presName="rootComposite2" presStyleCnt="0"/>
      <dgm:spPr/>
    </dgm:pt>
    <dgm:pt modelId="{4ACDDA6E-7C63-46C3-BB6A-5F862AD459FA}" type="pres">
      <dgm:prSet presAssocID="{15BF4542-4B00-4AFE-A6FA-36420407DBC3}" presName="rootText2" presStyleLbl="alignAcc1" presStyleIdx="0" presStyleCnt="0">
        <dgm:presLayoutVars>
          <dgm:chPref val="3"/>
        </dgm:presLayoutVars>
      </dgm:prSet>
      <dgm:spPr/>
    </dgm:pt>
    <dgm:pt modelId="{7BA505AD-61E6-46A4-8FCC-66C12597F2C6}" type="pres">
      <dgm:prSet presAssocID="{15BF4542-4B00-4AFE-A6FA-36420407DBC3}" presName="topArc2" presStyleLbl="parChTrans1D1" presStyleIdx="12" presStyleCnt="22"/>
      <dgm:spPr/>
    </dgm:pt>
    <dgm:pt modelId="{5B8448DB-59D1-49ED-ABF2-3F9267AEC22C}" type="pres">
      <dgm:prSet presAssocID="{15BF4542-4B00-4AFE-A6FA-36420407DBC3}" presName="bottomArc2" presStyleLbl="parChTrans1D1" presStyleIdx="13" presStyleCnt="22"/>
      <dgm:spPr/>
    </dgm:pt>
    <dgm:pt modelId="{FF402634-19E7-48D1-B97E-769CF10B11B4}" type="pres">
      <dgm:prSet presAssocID="{15BF4542-4B00-4AFE-A6FA-36420407DBC3}" presName="topConnNode2" presStyleLbl="node3" presStyleIdx="0" presStyleCnt="0"/>
      <dgm:spPr/>
    </dgm:pt>
    <dgm:pt modelId="{7842FE7E-E963-4CA0-A6AA-56119918606F}" type="pres">
      <dgm:prSet presAssocID="{15BF4542-4B00-4AFE-A6FA-36420407DBC3}" presName="hierChild4" presStyleCnt="0"/>
      <dgm:spPr/>
    </dgm:pt>
    <dgm:pt modelId="{171711A9-15E0-423B-A0C4-EA2782063B13}" type="pres">
      <dgm:prSet presAssocID="{15BF4542-4B00-4AFE-A6FA-36420407DBC3}" presName="hierChild5" presStyleCnt="0"/>
      <dgm:spPr/>
    </dgm:pt>
    <dgm:pt modelId="{A09CE05B-7508-4782-8A73-C35172CA2251}" type="pres">
      <dgm:prSet presAssocID="{130BF9C3-2705-4BC0-8BDF-DB820F44D112}" presName="hierChild5" presStyleCnt="0"/>
      <dgm:spPr/>
    </dgm:pt>
    <dgm:pt modelId="{8370735C-A921-40DF-932F-44A72DF3CEC0}" type="pres">
      <dgm:prSet presAssocID="{7CDDBAA8-5EF2-4DE7-BF6D-19C1BE2DC0F9}" presName="Name28" presStyleLbl="parChTrans1D2" presStyleIdx="3" presStyleCnt="6"/>
      <dgm:spPr/>
    </dgm:pt>
    <dgm:pt modelId="{A4EEB99B-849F-4630-B8CF-9547529ED32C}" type="pres">
      <dgm:prSet presAssocID="{C4F83CBC-5204-4BC3-AB3B-219B2B350B83}" presName="hierRoot2" presStyleCnt="0">
        <dgm:presLayoutVars>
          <dgm:hierBranch val="init"/>
        </dgm:presLayoutVars>
      </dgm:prSet>
      <dgm:spPr/>
    </dgm:pt>
    <dgm:pt modelId="{819F7F0D-D84A-4B46-98E5-FAF559C891BF}" type="pres">
      <dgm:prSet presAssocID="{C4F83CBC-5204-4BC3-AB3B-219B2B350B83}" presName="rootComposite2" presStyleCnt="0"/>
      <dgm:spPr/>
    </dgm:pt>
    <dgm:pt modelId="{E4AA4AF1-387B-4897-BA06-205B9FD02F94}" type="pres">
      <dgm:prSet presAssocID="{C4F83CBC-5204-4BC3-AB3B-219B2B350B83}" presName="rootText2" presStyleLbl="alignAcc1" presStyleIdx="0" presStyleCnt="0">
        <dgm:presLayoutVars>
          <dgm:chPref val="3"/>
        </dgm:presLayoutVars>
      </dgm:prSet>
      <dgm:spPr/>
    </dgm:pt>
    <dgm:pt modelId="{3177268E-E586-41F3-B4AA-5CACDCDCA8BA}" type="pres">
      <dgm:prSet presAssocID="{C4F83CBC-5204-4BC3-AB3B-219B2B350B83}" presName="topArc2" presStyleLbl="parChTrans1D1" presStyleIdx="14" presStyleCnt="22"/>
      <dgm:spPr/>
    </dgm:pt>
    <dgm:pt modelId="{F2170694-7122-47A4-8823-4EA39A5FAE47}" type="pres">
      <dgm:prSet presAssocID="{C4F83CBC-5204-4BC3-AB3B-219B2B350B83}" presName="bottomArc2" presStyleLbl="parChTrans1D1" presStyleIdx="15" presStyleCnt="22"/>
      <dgm:spPr/>
    </dgm:pt>
    <dgm:pt modelId="{91DD8751-FFF5-4FD8-8248-D4EB877CA2F8}" type="pres">
      <dgm:prSet presAssocID="{C4F83CBC-5204-4BC3-AB3B-219B2B350B83}" presName="topConnNode2" presStyleLbl="node2" presStyleIdx="0" presStyleCnt="0"/>
      <dgm:spPr/>
    </dgm:pt>
    <dgm:pt modelId="{89F02922-2814-4BC2-AB0D-D4607446F9E2}" type="pres">
      <dgm:prSet presAssocID="{C4F83CBC-5204-4BC3-AB3B-219B2B350B83}" presName="hierChild4" presStyleCnt="0"/>
      <dgm:spPr/>
    </dgm:pt>
    <dgm:pt modelId="{60CF0FFC-771C-4E4D-9B17-8FB17A951C82}" type="pres">
      <dgm:prSet presAssocID="{805DC83A-2318-4423-B6AD-2913B9EEC5E9}" presName="Name28" presStyleLbl="parChTrans1D3" presStyleIdx="3" presStyleCnt="4"/>
      <dgm:spPr/>
    </dgm:pt>
    <dgm:pt modelId="{70A482BC-304E-4493-8571-840B7060B886}" type="pres">
      <dgm:prSet presAssocID="{24FA5FE0-C38F-4FA7-A316-E0F546187227}" presName="hierRoot2" presStyleCnt="0">
        <dgm:presLayoutVars>
          <dgm:hierBranch val="init"/>
        </dgm:presLayoutVars>
      </dgm:prSet>
      <dgm:spPr/>
    </dgm:pt>
    <dgm:pt modelId="{6CD3E3CF-DA0D-46C8-9C40-1325AE748B75}" type="pres">
      <dgm:prSet presAssocID="{24FA5FE0-C38F-4FA7-A316-E0F546187227}" presName="rootComposite2" presStyleCnt="0"/>
      <dgm:spPr/>
    </dgm:pt>
    <dgm:pt modelId="{0C24438C-DE60-49D6-8FB0-FD1C1AA00100}" type="pres">
      <dgm:prSet presAssocID="{24FA5FE0-C38F-4FA7-A316-E0F546187227}" presName="rootText2" presStyleLbl="alignAcc1" presStyleIdx="0" presStyleCnt="0" custLinFactX="-20741" custLinFactNeighborX="-100000" custLinFactNeighborY="0">
        <dgm:presLayoutVars>
          <dgm:chPref val="3"/>
        </dgm:presLayoutVars>
      </dgm:prSet>
      <dgm:spPr/>
    </dgm:pt>
    <dgm:pt modelId="{FF282C10-AF68-49BE-AD4E-771E15E9A7D3}" type="pres">
      <dgm:prSet presAssocID="{24FA5FE0-C38F-4FA7-A316-E0F546187227}" presName="topArc2" presStyleLbl="parChTrans1D1" presStyleIdx="16" presStyleCnt="22"/>
      <dgm:spPr/>
    </dgm:pt>
    <dgm:pt modelId="{A7A948B0-9FE0-4649-B7BB-BF6C0753BCBE}" type="pres">
      <dgm:prSet presAssocID="{24FA5FE0-C38F-4FA7-A316-E0F546187227}" presName="bottomArc2" presStyleLbl="parChTrans1D1" presStyleIdx="17" presStyleCnt="22"/>
      <dgm:spPr/>
    </dgm:pt>
    <dgm:pt modelId="{CA301203-0CCE-4863-BA1D-93EBD4D946FF}" type="pres">
      <dgm:prSet presAssocID="{24FA5FE0-C38F-4FA7-A316-E0F546187227}" presName="topConnNode2" presStyleLbl="node3" presStyleIdx="0" presStyleCnt="0"/>
      <dgm:spPr/>
    </dgm:pt>
    <dgm:pt modelId="{77281585-9D31-407D-8F68-C20F84DD9C29}" type="pres">
      <dgm:prSet presAssocID="{24FA5FE0-C38F-4FA7-A316-E0F546187227}" presName="hierChild4" presStyleCnt="0"/>
      <dgm:spPr/>
    </dgm:pt>
    <dgm:pt modelId="{529C70A2-4257-460E-986E-0A3713519D16}" type="pres">
      <dgm:prSet presAssocID="{24FA5FE0-C38F-4FA7-A316-E0F546187227}" presName="hierChild5" presStyleCnt="0"/>
      <dgm:spPr/>
    </dgm:pt>
    <dgm:pt modelId="{A017B478-A382-42B5-80B6-AB06FBD8482B}" type="pres">
      <dgm:prSet presAssocID="{C4F83CBC-5204-4BC3-AB3B-219B2B350B83}" presName="hierChild5" presStyleCnt="0"/>
      <dgm:spPr/>
    </dgm:pt>
    <dgm:pt modelId="{9D8B42D9-E37C-4E88-80DA-1E7F83B04724}" type="pres">
      <dgm:prSet presAssocID="{4E256BD3-A314-495A-BB19-93C249B2CEC8}" presName="hierChild3" presStyleCnt="0"/>
      <dgm:spPr/>
    </dgm:pt>
    <dgm:pt modelId="{AC10C284-9019-49B5-BA48-D721F77A4E13}" type="pres">
      <dgm:prSet presAssocID="{161FBE19-8509-4E8F-B599-C245D22373C7}" presName="Name101" presStyleLbl="parChTrans1D2" presStyleIdx="4" presStyleCnt="6"/>
      <dgm:spPr/>
    </dgm:pt>
    <dgm:pt modelId="{CEBB44BB-0660-4BA3-B4FD-D7384F071B2C}" type="pres">
      <dgm:prSet presAssocID="{CAD46B33-B594-41DF-8E93-DF47C160F959}" presName="hierRoot3" presStyleCnt="0">
        <dgm:presLayoutVars>
          <dgm:hierBranch val="init"/>
        </dgm:presLayoutVars>
      </dgm:prSet>
      <dgm:spPr/>
    </dgm:pt>
    <dgm:pt modelId="{8E243289-9766-409C-86C2-641DA75D547F}" type="pres">
      <dgm:prSet presAssocID="{CAD46B33-B594-41DF-8E93-DF47C160F959}" presName="rootComposite3" presStyleCnt="0"/>
      <dgm:spPr/>
    </dgm:pt>
    <dgm:pt modelId="{6AC0BAFB-618C-4788-979B-0A080C323545}" type="pres">
      <dgm:prSet presAssocID="{CAD46B33-B594-41DF-8E93-DF47C160F959}" presName="rootText3" presStyleLbl="alignAcc1" presStyleIdx="0" presStyleCnt="0">
        <dgm:presLayoutVars>
          <dgm:chPref val="3"/>
        </dgm:presLayoutVars>
      </dgm:prSet>
      <dgm:spPr/>
    </dgm:pt>
    <dgm:pt modelId="{3B664B6F-D1DB-45D5-B277-14E90C95FE18}" type="pres">
      <dgm:prSet presAssocID="{CAD46B33-B594-41DF-8E93-DF47C160F959}" presName="topArc3" presStyleLbl="parChTrans1D1" presStyleIdx="18" presStyleCnt="22"/>
      <dgm:spPr/>
    </dgm:pt>
    <dgm:pt modelId="{9E0710DA-529F-468C-A227-2DF8EB85068B}" type="pres">
      <dgm:prSet presAssocID="{CAD46B33-B594-41DF-8E93-DF47C160F959}" presName="bottomArc3" presStyleLbl="parChTrans1D1" presStyleIdx="19" presStyleCnt="22"/>
      <dgm:spPr/>
    </dgm:pt>
    <dgm:pt modelId="{1F0772B5-D90C-4CCA-BE4C-29DD0CCB2D21}" type="pres">
      <dgm:prSet presAssocID="{CAD46B33-B594-41DF-8E93-DF47C160F959}" presName="topConnNode3" presStyleLbl="asst1" presStyleIdx="0" presStyleCnt="0"/>
      <dgm:spPr/>
    </dgm:pt>
    <dgm:pt modelId="{0863C7DF-363D-4E03-83B3-E03439910BBC}" type="pres">
      <dgm:prSet presAssocID="{CAD46B33-B594-41DF-8E93-DF47C160F959}" presName="hierChild6" presStyleCnt="0"/>
      <dgm:spPr/>
    </dgm:pt>
    <dgm:pt modelId="{93691000-3518-4480-9221-3A4370199D83}" type="pres">
      <dgm:prSet presAssocID="{CAD46B33-B594-41DF-8E93-DF47C160F959}" presName="hierChild7" presStyleCnt="0"/>
      <dgm:spPr/>
    </dgm:pt>
    <dgm:pt modelId="{86FA6D1F-B901-4391-A7EA-F03A00CDD567}" type="pres">
      <dgm:prSet presAssocID="{0F1F21A4-2783-497C-A356-73F334F8FFD8}" presName="Name101" presStyleLbl="parChTrans1D2" presStyleIdx="5" presStyleCnt="6"/>
      <dgm:spPr/>
    </dgm:pt>
    <dgm:pt modelId="{05C498C6-3925-4D34-A2E4-A96759105E31}" type="pres">
      <dgm:prSet presAssocID="{C0009538-BF28-4D79-9EB9-630DCBF0F332}" presName="hierRoot3" presStyleCnt="0">
        <dgm:presLayoutVars>
          <dgm:hierBranch val="init"/>
        </dgm:presLayoutVars>
      </dgm:prSet>
      <dgm:spPr/>
    </dgm:pt>
    <dgm:pt modelId="{F0B41AA1-A3C4-449B-B21A-8A4336D59A9C}" type="pres">
      <dgm:prSet presAssocID="{C0009538-BF28-4D79-9EB9-630DCBF0F332}" presName="rootComposite3" presStyleCnt="0"/>
      <dgm:spPr/>
    </dgm:pt>
    <dgm:pt modelId="{0C566827-01A9-4D80-96BA-3193D039C12C}" type="pres">
      <dgm:prSet presAssocID="{C0009538-BF28-4D79-9EB9-630DCBF0F332}" presName="rootText3" presStyleLbl="alignAcc1" presStyleIdx="0" presStyleCnt="0">
        <dgm:presLayoutVars>
          <dgm:chPref val="3"/>
        </dgm:presLayoutVars>
      </dgm:prSet>
      <dgm:spPr/>
    </dgm:pt>
    <dgm:pt modelId="{F167170B-C486-4015-A398-37DE3CFEB1BE}" type="pres">
      <dgm:prSet presAssocID="{C0009538-BF28-4D79-9EB9-630DCBF0F332}" presName="topArc3" presStyleLbl="parChTrans1D1" presStyleIdx="20" presStyleCnt="22"/>
      <dgm:spPr/>
    </dgm:pt>
    <dgm:pt modelId="{29E27CDC-C18E-4CEA-A8D9-3286971CD842}" type="pres">
      <dgm:prSet presAssocID="{C0009538-BF28-4D79-9EB9-630DCBF0F332}" presName="bottomArc3" presStyleLbl="parChTrans1D1" presStyleIdx="21" presStyleCnt="22"/>
      <dgm:spPr/>
    </dgm:pt>
    <dgm:pt modelId="{64B36C7E-774C-4263-A025-61C972BD5A56}" type="pres">
      <dgm:prSet presAssocID="{C0009538-BF28-4D79-9EB9-630DCBF0F332}" presName="topConnNode3" presStyleLbl="asst1" presStyleIdx="0" presStyleCnt="0"/>
      <dgm:spPr/>
    </dgm:pt>
    <dgm:pt modelId="{B96D5687-62BA-41B9-9D9A-F79530A5AC8C}" type="pres">
      <dgm:prSet presAssocID="{C0009538-BF28-4D79-9EB9-630DCBF0F332}" presName="hierChild6" presStyleCnt="0"/>
      <dgm:spPr/>
    </dgm:pt>
    <dgm:pt modelId="{190A22A3-90D4-498C-AEB2-2FA466416A19}" type="pres">
      <dgm:prSet presAssocID="{C0009538-BF28-4D79-9EB9-630DCBF0F332}" presName="hierChild7" presStyleCnt="0"/>
      <dgm:spPr/>
    </dgm:pt>
  </dgm:ptLst>
  <dgm:cxnLst>
    <dgm:cxn modelId="{EBA5A9E2-BC4A-42D8-BC12-E2A0FA981D60}" type="presOf" srcId="{0F1F21A4-2783-497C-A356-73F334F8FFD8}" destId="{86FA6D1F-B901-4391-A7EA-F03A00CDD567}" srcOrd="0" destOrd="0" presId="urn:microsoft.com/office/officeart/2008/layout/HalfCircleOrganizationChart"/>
    <dgm:cxn modelId="{0A4E0724-C8D1-4294-8C4F-EC73BE1080EF}" type="presOf" srcId="{C0009538-BF28-4D79-9EB9-630DCBF0F332}" destId="{0C566827-01A9-4D80-96BA-3193D039C12C}" srcOrd="0" destOrd="0" presId="urn:microsoft.com/office/officeart/2008/layout/HalfCircleOrganizationChart"/>
    <dgm:cxn modelId="{943CBEC5-0514-4042-89E4-293214C7B283}" srcId="{130BF9C3-2705-4BC0-8BDF-DB820F44D112}" destId="{15BF4542-4B00-4AFE-A6FA-36420407DBC3}" srcOrd="0" destOrd="0" parTransId="{97C44687-5DB6-4660-950D-7570B5FE9FDF}" sibTransId="{20750AA5-7739-4ABC-A6F4-BABC8038D501}"/>
    <dgm:cxn modelId="{EC321FF9-EE5A-49D9-BDAD-2EF62EFE1602}" type="presOf" srcId="{4CEEA62C-B8CF-423C-922C-63DC8BEA7D9A}" destId="{6001AB77-EED8-4717-9AAE-0DC4B9491585}" srcOrd="0" destOrd="0" presId="urn:microsoft.com/office/officeart/2008/layout/HalfCircleOrganizationChart"/>
    <dgm:cxn modelId="{8D51E695-48CB-4CAE-A861-9F2513C62281}" type="presOf" srcId="{161FBE19-8509-4E8F-B599-C245D22373C7}" destId="{AC10C284-9019-49B5-BA48-D721F77A4E13}" srcOrd="0" destOrd="0" presId="urn:microsoft.com/office/officeart/2008/layout/HalfCircleOrganizationChart"/>
    <dgm:cxn modelId="{070D1A16-549B-45CE-AD05-267C3009A51D}" type="presOf" srcId="{6097CE98-D129-4A4D-B1EE-479DE4AFD55E}" destId="{64C13FBB-B679-447A-8A92-374A348F721F}" srcOrd="0" destOrd="0" presId="urn:microsoft.com/office/officeart/2008/layout/HalfCircleOrganizationChart"/>
    <dgm:cxn modelId="{1C70288A-532C-49C1-ADD6-B0136C6BA1BE}" type="presOf" srcId="{A1251520-1A8A-434D-B3AC-847DF9E5DBF1}" destId="{E8693D76-ED29-4611-9C9A-04197AB1A168}" srcOrd="0" destOrd="0" presId="urn:microsoft.com/office/officeart/2008/layout/HalfCircleOrganizationChart"/>
    <dgm:cxn modelId="{A1951573-720A-43CC-98F9-F3901E20C0C4}" type="presOf" srcId="{C0009538-BF28-4D79-9EB9-630DCBF0F332}" destId="{64B36C7E-774C-4263-A025-61C972BD5A56}" srcOrd="1" destOrd="0" presId="urn:microsoft.com/office/officeart/2008/layout/HalfCircleOrganizationChart"/>
    <dgm:cxn modelId="{70B30AB3-B03B-4836-B250-79EB62934509}" type="presOf" srcId="{74C7F984-6526-4F25-A88F-6875A417570F}" destId="{3E1F5FB0-533F-4F66-BA50-6FF0F7D80474}" srcOrd="0" destOrd="0" presId="urn:microsoft.com/office/officeart/2008/layout/HalfCircleOrganizationChart"/>
    <dgm:cxn modelId="{1E0B4B27-AADA-484B-8D06-4ABAABD81143}" type="presOf" srcId="{F470CE32-7A05-451F-87BB-B03689472A86}" destId="{E8B6CCD5-2D12-4D25-93CA-201ED76A9F1D}" srcOrd="1" destOrd="0" presId="urn:microsoft.com/office/officeart/2008/layout/HalfCircleOrganizationChart"/>
    <dgm:cxn modelId="{3643AEC5-7F39-42AE-9CE8-4C209356C2FF}" type="presOf" srcId="{15BF4542-4B00-4AFE-A6FA-36420407DBC3}" destId="{4ACDDA6E-7C63-46C3-BB6A-5F862AD459FA}" srcOrd="0" destOrd="0" presId="urn:microsoft.com/office/officeart/2008/layout/HalfCircleOrganizationChart"/>
    <dgm:cxn modelId="{9E93920E-065C-4F8B-8F20-A90442F2C3D7}" type="presOf" srcId="{4FC84943-ACC8-446B-B186-4169D00629E9}" destId="{E6DBD54B-5424-4860-9E7E-C19322C20F2F}" srcOrd="1" destOrd="0" presId="urn:microsoft.com/office/officeart/2008/layout/HalfCircleOrganizationChart"/>
    <dgm:cxn modelId="{13D5701B-0783-4D80-9E7C-17BDB5A0B892}" srcId="{F470CE32-7A05-451F-87BB-B03689472A86}" destId="{7CBE9A9B-C94A-469A-B537-63EF3EB9B56E}" srcOrd="0" destOrd="0" parTransId="{4CEEA62C-B8CF-423C-922C-63DC8BEA7D9A}" sibTransId="{FE6CCEA0-2BC3-4A7B-A783-5728DA2BE96D}"/>
    <dgm:cxn modelId="{04114F58-A7FB-4B9B-8F40-1DC5D9F06ED5}" type="presOf" srcId="{E9C58C52-006B-4563-955F-8D14502EB284}" destId="{A6E09CBE-B0DB-4589-BCA8-06C4872BE906}" srcOrd="0" destOrd="0" presId="urn:microsoft.com/office/officeart/2008/layout/HalfCircleOrganizationChart"/>
    <dgm:cxn modelId="{9A9798DD-2FD1-4C87-AC86-1B073C148037}" type="presOf" srcId="{130BF9C3-2705-4BC0-8BDF-DB820F44D112}" destId="{C16DC2AC-58DA-4296-9E70-79BCBDBE9573}" srcOrd="0" destOrd="0" presId="urn:microsoft.com/office/officeart/2008/layout/HalfCircleOrganizationChart"/>
    <dgm:cxn modelId="{AA08B9B2-D7A8-4500-AE56-0944BA0254C0}" type="presOf" srcId="{7CBE9A9B-C94A-469A-B537-63EF3EB9B56E}" destId="{706661BE-DB74-4ADA-8730-C10B535C7D99}" srcOrd="0" destOrd="0" presId="urn:microsoft.com/office/officeart/2008/layout/HalfCircleOrganizationChart"/>
    <dgm:cxn modelId="{5D2CAEDA-C948-4188-B42C-FCEB36A9CC7E}" type="presOf" srcId="{15BF4542-4B00-4AFE-A6FA-36420407DBC3}" destId="{FF402634-19E7-48D1-B97E-769CF10B11B4}" srcOrd="1" destOrd="0" presId="urn:microsoft.com/office/officeart/2008/layout/HalfCircleOrganizationChart"/>
    <dgm:cxn modelId="{42CE1656-EABC-4920-980C-C9203FC4D3D1}" srcId="{280AC143-21B4-4A03-AAD1-2DD2FCAD1051}" destId="{4E256BD3-A314-495A-BB19-93C249B2CEC8}" srcOrd="0" destOrd="0" parTransId="{29B3D4C4-7823-4040-95A3-028E480E1364}" sibTransId="{FC1481EA-42FE-46D4-94D7-628DD12AA4E7}"/>
    <dgm:cxn modelId="{CDC7A16A-9325-4652-A526-233B5BA56552}" type="presOf" srcId="{C4F83CBC-5204-4BC3-AB3B-219B2B350B83}" destId="{91DD8751-FFF5-4FD8-8248-D4EB877CA2F8}" srcOrd="1" destOrd="0" presId="urn:microsoft.com/office/officeart/2008/layout/HalfCircleOrganizationChart"/>
    <dgm:cxn modelId="{19A9371A-D503-4EC3-A9D3-295DEEBF4C96}" type="presOf" srcId="{805DC83A-2318-4423-B6AD-2913B9EEC5E9}" destId="{60CF0FFC-771C-4E4D-9B17-8FB17A951C82}" srcOrd="0" destOrd="0" presId="urn:microsoft.com/office/officeart/2008/layout/HalfCircleOrganizationChart"/>
    <dgm:cxn modelId="{089FD3E6-0EAE-474C-BE0E-E2B34DD27139}" type="presOf" srcId="{6097CE98-D129-4A4D-B1EE-479DE4AFD55E}" destId="{B1915E8E-2F35-47D0-AC75-68C40181D4D5}" srcOrd="1" destOrd="0" presId="urn:microsoft.com/office/officeart/2008/layout/HalfCircleOrganizationChart"/>
    <dgm:cxn modelId="{DC717149-F076-4B21-9438-705F2A5C549C}" type="presOf" srcId="{130BF9C3-2705-4BC0-8BDF-DB820F44D112}" destId="{B21CF435-127D-4758-AAC2-AC9AB4D4157B}" srcOrd="1" destOrd="0" presId="urn:microsoft.com/office/officeart/2008/layout/HalfCircleOrganizationChart"/>
    <dgm:cxn modelId="{11C82B33-A994-42D2-8003-1ACA7705A008}" srcId="{6097CE98-D129-4A4D-B1EE-479DE4AFD55E}" destId="{4FC84943-ACC8-446B-B186-4169D00629E9}" srcOrd="0" destOrd="0" parTransId="{70481835-1BD2-415F-A6B9-030A98D64312}" sibTransId="{D7A574EC-8C77-4B1A-9BCE-D464510036B7}"/>
    <dgm:cxn modelId="{B835A8AC-CAD0-4B19-8001-1C471EDA9016}" type="presOf" srcId="{24FA5FE0-C38F-4FA7-A316-E0F546187227}" destId="{CA301203-0CCE-4863-BA1D-93EBD4D946FF}" srcOrd="1" destOrd="0" presId="urn:microsoft.com/office/officeart/2008/layout/HalfCircleOrganizationChart"/>
    <dgm:cxn modelId="{E2FC1790-3DC4-4D3A-B843-3BE46D32CD36}" type="presOf" srcId="{97C44687-5DB6-4660-950D-7570B5FE9FDF}" destId="{D93C4F03-5EDD-44C5-A78A-3CD90001DFA7}" srcOrd="0" destOrd="0" presId="urn:microsoft.com/office/officeart/2008/layout/HalfCircleOrganizationChart"/>
    <dgm:cxn modelId="{1FEAC24C-3206-4DF1-AF7F-A9A0A6F6313B}" type="presOf" srcId="{CAD46B33-B594-41DF-8E93-DF47C160F959}" destId="{1F0772B5-D90C-4CCA-BE4C-29DD0CCB2D21}" srcOrd="1" destOrd="0" presId="urn:microsoft.com/office/officeart/2008/layout/HalfCircleOrganizationChart"/>
    <dgm:cxn modelId="{21E90227-C740-4E4A-843B-AB6640406855}" type="presOf" srcId="{280AC143-21B4-4A03-AAD1-2DD2FCAD1051}" destId="{9CE505A3-F7EC-4DE8-9C8B-CEEBABF2D4E8}" srcOrd="0" destOrd="0" presId="urn:microsoft.com/office/officeart/2008/layout/HalfCircleOrganizationChart"/>
    <dgm:cxn modelId="{293F26CE-922B-4417-8C55-E6568EBBE251}" type="presOf" srcId="{7CDDBAA8-5EF2-4DE7-BF6D-19C1BE2DC0F9}" destId="{8370735C-A921-40DF-932F-44A72DF3CEC0}" srcOrd="0" destOrd="0" presId="urn:microsoft.com/office/officeart/2008/layout/HalfCircleOrganizationChart"/>
    <dgm:cxn modelId="{46401B65-D35C-4D88-9B7A-CAC4E277CC8D}" type="presOf" srcId="{F470CE32-7A05-451F-87BB-B03689472A86}" destId="{F29BEA5C-1905-427E-8FCF-3C6DDC9E9480}" srcOrd="0" destOrd="0" presId="urn:microsoft.com/office/officeart/2008/layout/HalfCircleOrganizationChart"/>
    <dgm:cxn modelId="{B3C8B9D7-E3E1-4C6E-8FC3-F3C05FB62CFC}" srcId="{4E256BD3-A314-495A-BB19-93C249B2CEC8}" destId="{F470CE32-7A05-451F-87BB-B03689472A86}" srcOrd="0" destOrd="0" parTransId="{E9C58C52-006B-4563-955F-8D14502EB284}" sibTransId="{645C2D52-899C-48F2-A642-2FF68F769DEB}"/>
    <dgm:cxn modelId="{E7F3563A-8666-4085-BA04-CBFFB0A7DE79}" srcId="{4E256BD3-A314-495A-BB19-93C249B2CEC8}" destId="{130BF9C3-2705-4BC0-8BDF-DB820F44D112}" srcOrd="4" destOrd="0" parTransId="{A1251520-1A8A-434D-B3AC-847DF9E5DBF1}" sibTransId="{D934AAF5-B4F2-40EF-85C4-8FB104E0C653}"/>
    <dgm:cxn modelId="{A72B09F2-D72F-4260-BD27-07DDEB069072}" srcId="{4E256BD3-A314-495A-BB19-93C249B2CEC8}" destId="{C4F83CBC-5204-4BC3-AB3B-219B2B350B83}" srcOrd="5" destOrd="0" parTransId="{7CDDBAA8-5EF2-4DE7-BF6D-19C1BE2DC0F9}" sibTransId="{5896C16D-425A-4235-94E2-C6313BBAC73A}"/>
    <dgm:cxn modelId="{6BA5918F-0E22-413E-9DD4-196ED7C03DF5}" type="presOf" srcId="{CAD46B33-B594-41DF-8E93-DF47C160F959}" destId="{6AC0BAFB-618C-4788-979B-0A080C323545}" srcOrd="0" destOrd="0" presId="urn:microsoft.com/office/officeart/2008/layout/HalfCircleOrganizationChart"/>
    <dgm:cxn modelId="{DD4EFC18-E290-48DE-A38F-038030048B21}" type="presOf" srcId="{4E256BD3-A314-495A-BB19-93C249B2CEC8}" destId="{F0B809AC-16A7-45EF-942F-8ED9BCCE5D0F}" srcOrd="0" destOrd="0" presId="urn:microsoft.com/office/officeart/2008/layout/HalfCircleOrganizationChart"/>
    <dgm:cxn modelId="{4A2F1BDF-1D64-43E1-87FA-E71EF21F3971}" type="presOf" srcId="{C4F83CBC-5204-4BC3-AB3B-219B2B350B83}" destId="{E4AA4AF1-387B-4897-BA06-205B9FD02F94}" srcOrd="0" destOrd="0" presId="urn:microsoft.com/office/officeart/2008/layout/HalfCircleOrganizationChart"/>
    <dgm:cxn modelId="{6DFC3211-AA5E-4CB0-95AE-25E9CDFEA836}" type="presOf" srcId="{4E256BD3-A314-495A-BB19-93C249B2CEC8}" destId="{1C545CB2-6010-41CE-847C-406EA338CA1B}" srcOrd="1" destOrd="0" presId="urn:microsoft.com/office/officeart/2008/layout/HalfCircleOrganizationChart"/>
    <dgm:cxn modelId="{72CA8058-97A2-47F7-B9C4-8F0454C7DF97}" srcId="{C4F83CBC-5204-4BC3-AB3B-219B2B350B83}" destId="{24FA5FE0-C38F-4FA7-A316-E0F546187227}" srcOrd="0" destOrd="0" parTransId="{805DC83A-2318-4423-B6AD-2913B9EEC5E9}" sibTransId="{9F9F8E4D-D28C-4C0B-8124-C3EA194C2164}"/>
    <dgm:cxn modelId="{91886F1F-DA6C-4AFC-B608-39810109A764}" type="presOf" srcId="{7CBE9A9B-C94A-469A-B537-63EF3EB9B56E}" destId="{EA820B90-AA0A-43B7-93D0-5F7BD67B6DF5}" srcOrd="1" destOrd="0" presId="urn:microsoft.com/office/officeart/2008/layout/HalfCircleOrganizationChart"/>
    <dgm:cxn modelId="{CE3BE8C1-C202-404B-800F-F23BD291F3E1}" srcId="{4E256BD3-A314-495A-BB19-93C249B2CEC8}" destId="{CAD46B33-B594-41DF-8E93-DF47C160F959}" srcOrd="2" destOrd="0" parTransId="{161FBE19-8509-4E8F-B599-C245D22373C7}" sibTransId="{CD4BFC71-B082-4756-97F0-00281A3D6503}"/>
    <dgm:cxn modelId="{4497A978-22B9-471F-BC7B-7B65236F11CD}" type="presOf" srcId="{70481835-1BD2-415F-A6B9-030A98D64312}" destId="{07BB1489-29F6-44AB-AA72-B09A39806FDA}" srcOrd="0" destOrd="0" presId="urn:microsoft.com/office/officeart/2008/layout/HalfCircleOrganizationChart"/>
    <dgm:cxn modelId="{E22ABCC9-98BF-4E54-B779-CE2473F55118}" srcId="{4E256BD3-A314-495A-BB19-93C249B2CEC8}" destId="{6097CE98-D129-4A4D-B1EE-479DE4AFD55E}" srcOrd="1" destOrd="0" parTransId="{74C7F984-6526-4F25-A88F-6875A417570F}" sibTransId="{C4FE8CE3-D605-4162-8C50-A30DDC614773}"/>
    <dgm:cxn modelId="{F16DC662-B3F1-4ED8-9340-2E4D4940A5A3}" type="presOf" srcId="{24FA5FE0-C38F-4FA7-A316-E0F546187227}" destId="{0C24438C-DE60-49D6-8FB0-FD1C1AA00100}" srcOrd="0" destOrd="0" presId="urn:microsoft.com/office/officeart/2008/layout/HalfCircleOrganizationChart"/>
    <dgm:cxn modelId="{D53871D5-0BA7-470D-AE99-D2A9C8592766}" srcId="{4E256BD3-A314-495A-BB19-93C249B2CEC8}" destId="{C0009538-BF28-4D79-9EB9-630DCBF0F332}" srcOrd="3" destOrd="0" parTransId="{0F1F21A4-2783-497C-A356-73F334F8FFD8}" sibTransId="{00034A90-55DF-4285-86D8-ACED6942BC6E}"/>
    <dgm:cxn modelId="{E21CFF00-7FF5-4B46-80B9-11B1B2C18742}" type="presOf" srcId="{4FC84943-ACC8-446B-B186-4169D00629E9}" destId="{D15C3DEF-99EA-4686-850B-163C6DD4FEB8}" srcOrd="0" destOrd="0" presId="urn:microsoft.com/office/officeart/2008/layout/HalfCircleOrganizationChart"/>
    <dgm:cxn modelId="{6CBD1B4E-58B6-4AA1-A20D-2A66E588EBBC}" type="presParOf" srcId="{9CE505A3-F7EC-4DE8-9C8B-CEEBABF2D4E8}" destId="{97EDF86C-559C-4952-B487-28A1698970F2}" srcOrd="0" destOrd="0" presId="urn:microsoft.com/office/officeart/2008/layout/HalfCircleOrganizationChart"/>
    <dgm:cxn modelId="{1432B074-B131-4950-8D23-30BB35082D61}" type="presParOf" srcId="{97EDF86C-559C-4952-B487-28A1698970F2}" destId="{E6401FDC-86EA-4FBC-945C-CDA83B0904AA}" srcOrd="0" destOrd="0" presId="urn:microsoft.com/office/officeart/2008/layout/HalfCircleOrganizationChart"/>
    <dgm:cxn modelId="{EF818D7B-3751-437F-A7B7-CBD37EFC295B}" type="presParOf" srcId="{E6401FDC-86EA-4FBC-945C-CDA83B0904AA}" destId="{F0B809AC-16A7-45EF-942F-8ED9BCCE5D0F}" srcOrd="0" destOrd="0" presId="urn:microsoft.com/office/officeart/2008/layout/HalfCircleOrganizationChart"/>
    <dgm:cxn modelId="{A57A5279-809A-4FBE-9DB6-648361C642A3}" type="presParOf" srcId="{E6401FDC-86EA-4FBC-945C-CDA83B0904AA}" destId="{EEC8D667-C48E-48BF-BAEF-657012B2B5C9}" srcOrd="1" destOrd="0" presId="urn:microsoft.com/office/officeart/2008/layout/HalfCircleOrganizationChart"/>
    <dgm:cxn modelId="{C52FFE9E-47BE-4797-B18F-507D455EAA75}" type="presParOf" srcId="{E6401FDC-86EA-4FBC-945C-CDA83B0904AA}" destId="{F24C7D3C-9CDC-436B-AB9E-BDF7AE6C22C6}" srcOrd="2" destOrd="0" presId="urn:microsoft.com/office/officeart/2008/layout/HalfCircleOrganizationChart"/>
    <dgm:cxn modelId="{59C4D210-BA25-48B9-9B51-6C435A3F4231}" type="presParOf" srcId="{E6401FDC-86EA-4FBC-945C-CDA83B0904AA}" destId="{1C545CB2-6010-41CE-847C-406EA338CA1B}" srcOrd="3" destOrd="0" presId="urn:microsoft.com/office/officeart/2008/layout/HalfCircleOrganizationChart"/>
    <dgm:cxn modelId="{869FCDFF-5E8F-4860-865D-919BED42DFF2}" type="presParOf" srcId="{97EDF86C-559C-4952-B487-28A1698970F2}" destId="{951F85FF-1EE7-49E9-8EC5-94479DDDD1F0}" srcOrd="1" destOrd="0" presId="urn:microsoft.com/office/officeart/2008/layout/HalfCircleOrganizationChart"/>
    <dgm:cxn modelId="{70B6E566-393B-4993-8F16-FFEE5C5C6C3E}" type="presParOf" srcId="{951F85FF-1EE7-49E9-8EC5-94479DDDD1F0}" destId="{A6E09CBE-B0DB-4589-BCA8-06C4872BE906}" srcOrd="0" destOrd="0" presId="urn:microsoft.com/office/officeart/2008/layout/HalfCircleOrganizationChart"/>
    <dgm:cxn modelId="{2CBBEDD1-9B4B-4485-A41C-A7E780C8C9FE}" type="presParOf" srcId="{951F85FF-1EE7-49E9-8EC5-94479DDDD1F0}" destId="{55619812-B864-4E2D-A559-F1A7DA68AB8F}" srcOrd="1" destOrd="0" presId="urn:microsoft.com/office/officeart/2008/layout/HalfCircleOrganizationChart"/>
    <dgm:cxn modelId="{4E295103-8807-44B2-BF4B-D4CDBE0D1725}" type="presParOf" srcId="{55619812-B864-4E2D-A559-F1A7DA68AB8F}" destId="{AB84518A-6ADE-4CA2-B069-97C8D2323F4B}" srcOrd="0" destOrd="0" presId="urn:microsoft.com/office/officeart/2008/layout/HalfCircleOrganizationChart"/>
    <dgm:cxn modelId="{AC6F6D11-F9D7-434A-87C9-43A1E7FD9355}" type="presParOf" srcId="{AB84518A-6ADE-4CA2-B069-97C8D2323F4B}" destId="{F29BEA5C-1905-427E-8FCF-3C6DDC9E9480}" srcOrd="0" destOrd="0" presId="urn:microsoft.com/office/officeart/2008/layout/HalfCircleOrganizationChart"/>
    <dgm:cxn modelId="{976EF1C1-BE07-4297-94DA-93D17E6DCB2F}" type="presParOf" srcId="{AB84518A-6ADE-4CA2-B069-97C8D2323F4B}" destId="{2D9C46AA-BA81-4B3D-A10C-98B2B9105AD2}" srcOrd="1" destOrd="0" presId="urn:microsoft.com/office/officeart/2008/layout/HalfCircleOrganizationChart"/>
    <dgm:cxn modelId="{0C5C5DF8-DE54-490A-B44E-B37028D4DD4F}" type="presParOf" srcId="{AB84518A-6ADE-4CA2-B069-97C8D2323F4B}" destId="{777F83CE-E2DA-41CB-AE83-1B8329AAA83B}" srcOrd="2" destOrd="0" presId="urn:microsoft.com/office/officeart/2008/layout/HalfCircleOrganizationChart"/>
    <dgm:cxn modelId="{D37A637A-358F-4BD7-A415-3C5AC2804D82}" type="presParOf" srcId="{AB84518A-6ADE-4CA2-B069-97C8D2323F4B}" destId="{E8B6CCD5-2D12-4D25-93CA-201ED76A9F1D}" srcOrd="3" destOrd="0" presId="urn:microsoft.com/office/officeart/2008/layout/HalfCircleOrganizationChart"/>
    <dgm:cxn modelId="{42A96259-7938-416D-9D15-8DDBD3DD2ADF}" type="presParOf" srcId="{55619812-B864-4E2D-A559-F1A7DA68AB8F}" destId="{AC01D3AE-11CA-4E20-A99D-784CC92F6B10}" srcOrd="1" destOrd="0" presId="urn:microsoft.com/office/officeart/2008/layout/HalfCircleOrganizationChart"/>
    <dgm:cxn modelId="{50CB48F1-0CF7-4A61-B26A-BC4F644BC7CD}" type="presParOf" srcId="{AC01D3AE-11CA-4E20-A99D-784CC92F6B10}" destId="{6001AB77-EED8-4717-9AAE-0DC4B9491585}" srcOrd="0" destOrd="0" presId="urn:microsoft.com/office/officeart/2008/layout/HalfCircleOrganizationChart"/>
    <dgm:cxn modelId="{89AB77EA-6F3A-4C86-9984-F53C23AF67EE}" type="presParOf" srcId="{AC01D3AE-11CA-4E20-A99D-784CC92F6B10}" destId="{1FBEE5CE-1454-4D18-93B9-8F1054FFA164}" srcOrd="1" destOrd="0" presId="urn:microsoft.com/office/officeart/2008/layout/HalfCircleOrganizationChart"/>
    <dgm:cxn modelId="{F407A450-5CF8-49DF-828B-1E2C88BAFE5B}" type="presParOf" srcId="{1FBEE5CE-1454-4D18-93B9-8F1054FFA164}" destId="{18CB2A17-5C8C-4014-9463-849DD457F764}" srcOrd="0" destOrd="0" presId="urn:microsoft.com/office/officeart/2008/layout/HalfCircleOrganizationChart"/>
    <dgm:cxn modelId="{7A8C331B-D654-4D03-8EA9-1E33641CD019}" type="presParOf" srcId="{18CB2A17-5C8C-4014-9463-849DD457F764}" destId="{706661BE-DB74-4ADA-8730-C10B535C7D99}" srcOrd="0" destOrd="0" presId="urn:microsoft.com/office/officeart/2008/layout/HalfCircleOrganizationChart"/>
    <dgm:cxn modelId="{C77ACE4B-4223-4F3B-B723-A7A94541E902}" type="presParOf" srcId="{18CB2A17-5C8C-4014-9463-849DD457F764}" destId="{0665B69F-4A02-426B-8933-D90E855019E2}" srcOrd="1" destOrd="0" presId="urn:microsoft.com/office/officeart/2008/layout/HalfCircleOrganizationChart"/>
    <dgm:cxn modelId="{6953EDF9-DCB7-4B8C-9F23-3D4FED110AA7}" type="presParOf" srcId="{18CB2A17-5C8C-4014-9463-849DD457F764}" destId="{2DCFA88B-E420-4F27-8269-63A5C5B4F0D7}" srcOrd="2" destOrd="0" presId="urn:microsoft.com/office/officeart/2008/layout/HalfCircleOrganizationChart"/>
    <dgm:cxn modelId="{D686F107-D8E4-4050-982F-9397F3A2A9F4}" type="presParOf" srcId="{18CB2A17-5C8C-4014-9463-849DD457F764}" destId="{EA820B90-AA0A-43B7-93D0-5F7BD67B6DF5}" srcOrd="3" destOrd="0" presId="urn:microsoft.com/office/officeart/2008/layout/HalfCircleOrganizationChart"/>
    <dgm:cxn modelId="{540BD994-23A3-40A9-9974-CD2231CC9B93}" type="presParOf" srcId="{1FBEE5CE-1454-4D18-93B9-8F1054FFA164}" destId="{AEA13733-9A60-42A4-AB2E-A9EDA6FA4F54}" srcOrd="1" destOrd="0" presId="urn:microsoft.com/office/officeart/2008/layout/HalfCircleOrganizationChart"/>
    <dgm:cxn modelId="{62AA4954-A809-49CE-9148-EDCC87F59279}" type="presParOf" srcId="{1FBEE5CE-1454-4D18-93B9-8F1054FFA164}" destId="{D90014B7-C00F-4970-931A-D6813D5635AD}" srcOrd="2" destOrd="0" presId="urn:microsoft.com/office/officeart/2008/layout/HalfCircleOrganizationChart"/>
    <dgm:cxn modelId="{F8AAC15C-CCE2-449F-AFB7-967EBE74AF88}" type="presParOf" srcId="{55619812-B864-4E2D-A559-F1A7DA68AB8F}" destId="{788E79D8-71C0-441A-AEE6-B45F5586A396}" srcOrd="2" destOrd="0" presId="urn:microsoft.com/office/officeart/2008/layout/HalfCircleOrganizationChart"/>
    <dgm:cxn modelId="{EC1F344B-CAB6-49E5-9308-7DBD7A4034E5}" type="presParOf" srcId="{951F85FF-1EE7-49E9-8EC5-94479DDDD1F0}" destId="{3E1F5FB0-533F-4F66-BA50-6FF0F7D80474}" srcOrd="2" destOrd="0" presId="urn:microsoft.com/office/officeart/2008/layout/HalfCircleOrganizationChart"/>
    <dgm:cxn modelId="{D9D9A854-D6E9-42E1-84C8-7E5ABA31C230}" type="presParOf" srcId="{951F85FF-1EE7-49E9-8EC5-94479DDDD1F0}" destId="{4E890844-CF27-4B80-9594-B7EC139CE49A}" srcOrd="3" destOrd="0" presId="urn:microsoft.com/office/officeart/2008/layout/HalfCircleOrganizationChart"/>
    <dgm:cxn modelId="{A5B7E947-E57D-45B3-B138-9D5C8A67D235}" type="presParOf" srcId="{4E890844-CF27-4B80-9594-B7EC139CE49A}" destId="{59F398E2-58EF-4A20-AC40-2D879C94D99C}" srcOrd="0" destOrd="0" presId="urn:microsoft.com/office/officeart/2008/layout/HalfCircleOrganizationChart"/>
    <dgm:cxn modelId="{5A633477-00BE-4A22-AB97-26517118647D}" type="presParOf" srcId="{59F398E2-58EF-4A20-AC40-2D879C94D99C}" destId="{64C13FBB-B679-447A-8A92-374A348F721F}" srcOrd="0" destOrd="0" presId="urn:microsoft.com/office/officeart/2008/layout/HalfCircleOrganizationChart"/>
    <dgm:cxn modelId="{050EDD82-D250-4391-B608-37BB3D615737}" type="presParOf" srcId="{59F398E2-58EF-4A20-AC40-2D879C94D99C}" destId="{06803E64-E7B2-4C2C-9246-C92269616A65}" srcOrd="1" destOrd="0" presId="urn:microsoft.com/office/officeart/2008/layout/HalfCircleOrganizationChart"/>
    <dgm:cxn modelId="{A2A47DE2-F9E0-42C0-AE65-AB6B96EF17DF}" type="presParOf" srcId="{59F398E2-58EF-4A20-AC40-2D879C94D99C}" destId="{094BC984-9CFE-4C86-8804-E3603E132C83}" srcOrd="2" destOrd="0" presId="urn:microsoft.com/office/officeart/2008/layout/HalfCircleOrganizationChart"/>
    <dgm:cxn modelId="{A2321119-F6A0-4943-AC89-0D0A1D503B28}" type="presParOf" srcId="{59F398E2-58EF-4A20-AC40-2D879C94D99C}" destId="{B1915E8E-2F35-47D0-AC75-68C40181D4D5}" srcOrd="3" destOrd="0" presId="urn:microsoft.com/office/officeart/2008/layout/HalfCircleOrganizationChart"/>
    <dgm:cxn modelId="{11C00B3F-A17C-45C9-A3E4-921BFB8F3B40}" type="presParOf" srcId="{4E890844-CF27-4B80-9594-B7EC139CE49A}" destId="{A527D5FE-9779-4F55-A2D1-FA9415B47267}" srcOrd="1" destOrd="0" presId="urn:microsoft.com/office/officeart/2008/layout/HalfCircleOrganizationChart"/>
    <dgm:cxn modelId="{4558A68D-56C2-473B-9943-AD968B25EE16}" type="presParOf" srcId="{A527D5FE-9779-4F55-A2D1-FA9415B47267}" destId="{07BB1489-29F6-44AB-AA72-B09A39806FDA}" srcOrd="0" destOrd="0" presId="urn:microsoft.com/office/officeart/2008/layout/HalfCircleOrganizationChart"/>
    <dgm:cxn modelId="{CA595BBC-4128-435C-A02C-5D0536CC6F34}" type="presParOf" srcId="{A527D5FE-9779-4F55-A2D1-FA9415B47267}" destId="{CEC03547-E43F-4A1D-AB0F-1A4CB84F22C3}" srcOrd="1" destOrd="0" presId="urn:microsoft.com/office/officeart/2008/layout/HalfCircleOrganizationChart"/>
    <dgm:cxn modelId="{0844923A-9A80-429D-B317-32D0CCD84A7B}" type="presParOf" srcId="{CEC03547-E43F-4A1D-AB0F-1A4CB84F22C3}" destId="{0D070B30-CA5B-4E31-A331-6E76C07D71D5}" srcOrd="0" destOrd="0" presId="urn:microsoft.com/office/officeart/2008/layout/HalfCircleOrganizationChart"/>
    <dgm:cxn modelId="{84CA0C73-24C9-4282-9AEC-07426930C984}" type="presParOf" srcId="{0D070B30-CA5B-4E31-A331-6E76C07D71D5}" destId="{D15C3DEF-99EA-4686-850B-163C6DD4FEB8}" srcOrd="0" destOrd="0" presId="urn:microsoft.com/office/officeart/2008/layout/HalfCircleOrganizationChart"/>
    <dgm:cxn modelId="{A14929A2-D646-449A-9F04-C0C06BF6A3B1}" type="presParOf" srcId="{0D070B30-CA5B-4E31-A331-6E76C07D71D5}" destId="{239FA1A6-603E-49FD-BDF2-691DA4FBB85B}" srcOrd="1" destOrd="0" presId="urn:microsoft.com/office/officeart/2008/layout/HalfCircleOrganizationChart"/>
    <dgm:cxn modelId="{CF62B978-E148-4377-B72C-337B8A368CE4}" type="presParOf" srcId="{0D070B30-CA5B-4E31-A331-6E76C07D71D5}" destId="{1872813D-6C22-421E-90F4-DEBECEBBD15D}" srcOrd="2" destOrd="0" presId="urn:microsoft.com/office/officeart/2008/layout/HalfCircleOrganizationChart"/>
    <dgm:cxn modelId="{39836E82-3F36-4E96-AADF-9FFE2A586E11}" type="presParOf" srcId="{0D070B30-CA5B-4E31-A331-6E76C07D71D5}" destId="{E6DBD54B-5424-4860-9E7E-C19322C20F2F}" srcOrd="3" destOrd="0" presId="urn:microsoft.com/office/officeart/2008/layout/HalfCircleOrganizationChart"/>
    <dgm:cxn modelId="{FADAEEE4-4CFD-4C73-9370-B07DA4E6418A}" type="presParOf" srcId="{CEC03547-E43F-4A1D-AB0F-1A4CB84F22C3}" destId="{C8856678-D823-41FE-ABEA-92D0B82D2CD0}" srcOrd="1" destOrd="0" presId="urn:microsoft.com/office/officeart/2008/layout/HalfCircleOrganizationChart"/>
    <dgm:cxn modelId="{18B2BA13-7B99-4D0B-AFE1-236B0EDA190E}" type="presParOf" srcId="{CEC03547-E43F-4A1D-AB0F-1A4CB84F22C3}" destId="{1B5CF66D-6F49-446D-9B43-8CB8550C5217}" srcOrd="2" destOrd="0" presId="urn:microsoft.com/office/officeart/2008/layout/HalfCircleOrganizationChart"/>
    <dgm:cxn modelId="{09A04E23-9CDF-4446-8EA2-531FB5795616}" type="presParOf" srcId="{4E890844-CF27-4B80-9594-B7EC139CE49A}" destId="{E6FB9A14-93DA-4F7F-94E6-292AF85FEC75}" srcOrd="2" destOrd="0" presId="urn:microsoft.com/office/officeart/2008/layout/HalfCircleOrganizationChart"/>
    <dgm:cxn modelId="{8ED56344-7D5E-4B51-8779-7E7F288C6A58}" type="presParOf" srcId="{951F85FF-1EE7-49E9-8EC5-94479DDDD1F0}" destId="{E8693D76-ED29-4611-9C9A-04197AB1A168}" srcOrd="4" destOrd="0" presId="urn:microsoft.com/office/officeart/2008/layout/HalfCircleOrganizationChart"/>
    <dgm:cxn modelId="{827928E0-8E86-43A4-BA5D-EB92479D020B}" type="presParOf" srcId="{951F85FF-1EE7-49E9-8EC5-94479DDDD1F0}" destId="{69AED73F-9D4C-425B-895D-98DE7D9F3C48}" srcOrd="5" destOrd="0" presId="urn:microsoft.com/office/officeart/2008/layout/HalfCircleOrganizationChart"/>
    <dgm:cxn modelId="{363D0866-691C-47F5-8371-FE5DFFC321CB}" type="presParOf" srcId="{69AED73F-9D4C-425B-895D-98DE7D9F3C48}" destId="{887437D4-D1B3-4653-9432-2599B86077CF}" srcOrd="0" destOrd="0" presId="urn:microsoft.com/office/officeart/2008/layout/HalfCircleOrganizationChart"/>
    <dgm:cxn modelId="{D0958B02-1FDB-48DC-9537-1A22CBD2B8CB}" type="presParOf" srcId="{887437D4-D1B3-4653-9432-2599B86077CF}" destId="{C16DC2AC-58DA-4296-9E70-79BCBDBE9573}" srcOrd="0" destOrd="0" presId="urn:microsoft.com/office/officeart/2008/layout/HalfCircleOrganizationChart"/>
    <dgm:cxn modelId="{185838E5-9066-4766-9BBD-6BD13D8FA381}" type="presParOf" srcId="{887437D4-D1B3-4653-9432-2599B86077CF}" destId="{C38BF838-A2E9-46DC-A5C2-62CC4033A915}" srcOrd="1" destOrd="0" presId="urn:microsoft.com/office/officeart/2008/layout/HalfCircleOrganizationChart"/>
    <dgm:cxn modelId="{69ECE399-E9BB-4346-8ADD-B0CFA276D662}" type="presParOf" srcId="{887437D4-D1B3-4653-9432-2599B86077CF}" destId="{01455D88-8F78-44D1-BE6E-F8F698377F44}" srcOrd="2" destOrd="0" presId="urn:microsoft.com/office/officeart/2008/layout/HalfCircleOrganizationChart"/>
    <dgm:cxn modelId="{BB4C979C-59D7-45B8-AF65-22F1A6857D77}" type="presParOf" srcId="{887437D4-D1B3-4653-9432-2599B86077CF}" destId="{B21CF435-127D-4758-AAC2-AC9AB4D4157B}" srcOrd="3" destOrd="0" presId="urn:microsoft.com/office/officeart/2008/layout/HalfCircleOrganizationChart"/>
    <dgm:cxn modelId="{43B0CC91-1AD1-4C17-AAB2-B0D98BEEF04F}" type="presParOf" srcId="{69AED73F-9D4C-425B-895D-98DE7D9F3C48}" destId="{1B831BA5-6597-44DC-B22D-9C077DC9EBF9}" srcOrd="1" destOrd="0" presId="urn:microsoft.com/office/officeart/2008/layout/HalfCircleOrganizationChart"/>
    <dgm:cxn modelId="{89C6C79E-4B59-455B-BFFA-A05F4C84D51C}" type="presParOf" srcId="{1B831BA5-6597-44DC-B22D-9C077DC9EBF9}" destId="{D93C4F03-5EDD-44C5-A78A-3CD90001DFA7}" srcOrd="0" destOrd="0" presId="urn:microsoft.com/office/officeart/2008/layout/HalfCircleOrganizationChart"/>
    <dgm:cxn modelId="{5089FF30-F9A4-4A9C-9963-802250D46B32}" type="presParOf" srcId="{1B831BA5-6597-44DC-B22D-9C077DC9EBF9}" destId="{E68584FF-E0FE-4FBF-AB00-00642F8B9A96}" srcOrd="1" destOrd="0" presId="urn:microsoft.com/office/officeart/2008/layout/HalfCircleOrganizationChart"/>
    <dgm:cxn modelId="{62AC3DF5-10B4-408D-9B00-2255F58E9C5B}" type="presParOf" srcId="{E68584FF-E0FE-4FBF-AB00-00642F8B9A96}" destId="{C6BC48A6-8B11-4920-8298-DFFEE4CBA69E}" srcOrd="0" destOrd="0" presId="urn:microsoft.com/office/officeart/2008/layout/HalfCircleOrganizationChart"/>
    <dgm:cxn modelId="{1E082974-5C94-4D5E-BA11-03DDB418F953}" type="presParOf" srcId="{C6BC48A6-8B11-4920-8298-DFFEE4CBA69E}" destId="{4ACDDA6E-7C63-46C3-BB6A-5F862AD459FA}" srcOrd="0" destOrd="0" presId="urn:microsoft.com/office/officeart/2008/layout/HalfCircleOrganizationChart"/>
    <dgm:cxn modelId="{828D24D2-FFF9-4B84-84C3-1A312C81A0A5}" type="presParOf" srcId="{C6BC48A6-8B11-4920-8298-DFFEE4CBA69E}" destId="{7BA505AD-61E6-46A4-8FCC-66C12597F2C6}" srcOrd="1" destOrd="0" presId="urn:microsoft.com/office/officeart/2008/layout/HalfCircleOrganizationChart"/>
    <dgm:cxn modelId="{E6D62F7B-06E4-4E1A-BAC0-88773033621A}" type="presParOf" srcId="{C6BC48A6-8B11-4920-8298-DFFEE4CBA69E}" destId="{5B8448DB-59D1-49ED-ABF2-3F9267AEC22C}" srcOrd="2" destOrd="0" presId="urn:microsoft.com/office/officeart/2008/layout/HalfCircleOrganizationChart"/>
    <dgm:cxn modelId="{6E2F3CD0-EF84-4E20-916B-ACE509A2F5EE}" type="presParOf" srcId="{C6BC48A6-8B11-4920-8298-DFFEE4CBA69E}" destId="{FF402634-19E7-48D1-B97E-769CF10B11B4}" srcOrd="3" destOrd="0" presId="urn:microsoft.com/office/officeart/2008/layout/HalfCircleOrganizationChart"/>
    <dgm:cxn modelId="{3F226187-CD52-4895-A898-05D4A7A644E1}" type="presParOf" srcId="{E68584FF-E0FE-4FBF-AB00-00642F8B9A96}" destId="{7842FE7E-E963-4CA0-A6AA-56119918606F}" srcOrd="1" destOrd="0" presId="urn:microsoft.com/office/officeart/2008/layout/HalfCircleOrganizationChart"/>
    <dgm:cxn modelId="{F83E6AF5-6E88-402F-8940-BA2A2F873710}" type="presParOf" srcId="{E68584FF-E0FE-4FBF-AB00-00642F8B9A96}" destId="{171711A9-15E0-423B-A0C4-EA2782063B13}" srcOrd="2" destOrd="0" presId="urn:microsoft.com/office/officeart/2008/layout/HalfCircleOrganizationChart"/>
    <dgm:cxn modelId="{E4FFB12A-3030-4515-982C-90BF0AED7C44}" type="presParOf" srcId="{69AED73F-9D4C-425B-895D-98DE7D9F3C48}" destId="{A09CE05B-7508-4782-8A73-C35172CA2251}" srcOrd="2" destOrd="0" presId="urn:microsoft.com/office/officeart/2008/layout/HalfCircleOrganizationChart"/>
    <dgm:cxn modelId="{30BB362C-D010-46C1-A7C7-2362AC8AD718}" type="presParOf" srcId="{951F85FF-1EE7-49E9-8EC5-94479DDDD1F0}" destId="{8370735C-A921-40DF-932F-44A72DF3CEC0}" srcOrd="6" destOrd="0" presId="urn:microsoft.com/office/officeart/2008/layout/HalfCircleOrganizationChart"/>
    <dgm:cxn modelId="{2950A59D-12BF-48DD-A94D-4BDDA141AC18}" type="presParOf" srcId="{951F85FF-1EE7-49E9-8EC5-94479DDDD1F0}" destId="{A4EEB99B-849F-4630-B8CF-9547529ED32C}" srcOrd="7" destOrd="0" presId="urn:microsoft.com/office/officeart/2008/layout/HalfCircleOrganizationChart"/>
    <dgm:cxn modelId="{8DDA2ED8-C18A-43CF-BB08-CEFE1363DF1B}" type="presParOf" srcId="{A4EEB99B-849F-4630-B8CF-9547529ED32C}" destId="{819F7F0D-D84A-4B46-98E5-FAF559C891BF}" srcOrd="0" destOrd="0" presId="urn:microsoft.com/office/officeart/2008/layout/HalfCircleOrganizationChart"/>
    <dgm:cxn modelId="{279BFBE5-217A-4F50-A27A-4D724AC50F1C}" type="presParOf" srcId="{819F7F0D-D84A-4B46-98E5-FAF559C891BF}" destId="{E4AA4AF1-387B-4897-BA06-205B9FD02F94}" srcOrd="0" destOrd="0" presId="urn:microsoft.com/office/officeart/2008/layout/HalfCircleOrganizationChart"/>
    <dgm:cxn modelId="{4ADCF792-005D-4BAE-8679-5B1ABDB0AC6A}" type="presParOf" srcId="{819F7F0D-D84A-4B46-98E5-FAF559C891BF}" destId="{3177268E-E586-41F3-B4AA-5CACDCDCA8BA}" srcOrd="1" destOrd="0" presId="urn:microsoft.com/office/officeart/2008/layout/HalfCircleOrganizationChart"/>
    <dgm:cxn modelId="{B243CDCD-0AD4-4EFF-A866-D3F91295EA0D}" type="presParOf" srcId="{819F7F0D-D84A-4B46-98E5-FAF559C891BF}" destId="{F2170694-7122-47A4-8823-4EA39A5FAE47}" srcOrd="2" destOrd="0" presId="urn:microsoft.com/office/officeart/2008/layout/HalfCircleOrganizationChart"/>
    <dgm:cxn modelId="{43F77AE9-D80E-4102-BA90-02CD0184FB5C}" type="presParOf" srcId="{819F7F0D-D84A-4B46-98E5-FAF559C891BF}" destId="{91DD8751-FFF5-4FD8-8248-D4EB877CA2F8}" srcOrd="3" destOrd="0" presId="urn:microsoft.com/office/officeart/2008/layout/HalfCircleOrganizationChart"/>
    <dgm:cxn modelId="{F7B095D7-7DD6-47A3-994A-215ED74414C2}" type="presParOf" srcId="{A4EEB99B-849F-4630-B8CF-9547529ED32C}" destId="{89F02922-2814-4BC2-AB0D-D4607446F9E2}" srcOrd="1" destOrd="0" presId="urn:microsoft.com/office/officeart/2008/layout/HalfCircleOrganizationChart"/>
    <dgm:cxn modelId="{48B93DE9-429E-4FC4-91CB-E00663AEA2AA}" type="presParOf" srcId="{89F02922-2814-4BC2-AB0D-D4607446F9E2}" destId="{60CF0FFC-771C-4E4D-9B17-8FB17A951C82}" srcOrd="0" destOrd="0" presId="urn:microsoft.com/office/officeart/2008/layout/HalfCircleOrganizationChart"/>
    <dgm:cxn modelId="{026D8A92-7ED5-499B-A283-FE93A9415B50}" type="presParOf" srcId="{89F02922-2814-4BC2-AB0D-D4607446F9E2}" destId="{70A482BC-304E-4493-8571-840B7060B886}" srcOrd="1" destOrd="0" presId="urn:microsoft.com/office/officeart/2008/layout/HalfCircleOrganizationChart"/>
    <dgm:cxn modelId="{1DA52072-9DAD-41E1-BF77-0478C9EA43E4}" type="presParOf" srcId="{70A482BC-304E-4493-8571-840B7060B886}" destId="{6CD3E3CF-DA0D-46C8-9C40-1325AE748B75}" srcOrd="0" destOrd="0" presId="urn:microsoft.com/office/officeart/2008/layout/HalfCircleOrganizationChart"/>
    <dgm:cxn modelId="{9E45C9BF-73C8-4B3F-9EF7-11B2FDB642D2}" type="presParOf" srcId="{6CD3E3CF-DA0D-46C8-9C40-1325AE748B75}" destId="{0C24438C-DE60-49D6-8FB0-FD1C1AA00100}" srcOrd="0" destOrd="0" presId="urn:microsoft.com/office/officeart/2008/layout/HalfCircleOrganizationChart"/>
    <dgm:cxn modelId="{18DFAE19-1FAC-4429-984D-3DA60BE38783}" type="presParOf" srcId="{6CD3E3CF-DA0D-46C8-9C40-1325AE748B75}" destId="{FF282C10-AF68-49BE-AD4E-771E15E9A7D3}" srcOrd="1" destOrd="0" presId="urn:microsoft.com/office/officeart/2008/layout/HalfCircleOrganizationChart"/>
    <dgm:cxn modelId="{655BC6DF-450C-4DBB-B731-CFABA88F6D69}" type="presParOf" srcId="{6CD3E3CF-DA0D-46C8-9C40-1325AE748B75}" destId="{A7A948B0-9FE0-4649-B7BB-BF6C0753BCBE}" srcOrd="2" destOrd="0" presId="urn:microsoft.com/office/officeart/2008/layout/HalfCircleOrganizationChart"/>
    <dgm:cxn modelId="{018843AE-987E-4D34-8CEC-7063567D1C39}" type="presParOf" srcId="{6CD3E3CF-DA0D-46C8-9C40-1325AE748B75}" destId="{CA301203-0CCE-4863-BA1D-93EBD4D946FF}" srcOrd="3" destOrd="0" presId="urn:microsoft.com/office/officeart/2008/layout/HalfCircleOrganizationChart"/>
    <dgm:cxn modelId="{2730D7BA-3286-4BF8-8C54-ED00FE9458BF}" type="presParOf" srcId="{70A482BC-304E-4493-8571-840B7060B886}" destId="{77281585-9D31-407D-8F68-C20F84DD9C29}" srcOrd="1" destOrd="0" presId="urn:microsoft.com/office/officeart/2008/layout/HalfCircleOrganizationChart"/>
    <dgm:cxn modelId="{5F9777A7-F19B-4568-AA61-F88774C67A11}" type="presParOf" srcId="{70A482BC-304E-4493-8571-840B7060B886}" destId="{529C70A2-4257-460E-986E-0A3713519D16}" srcOrd="2" destOrd="0" presId="urn:microsoft.com/office/officeart/2008/layout/HalfCircleOrganizationChart"/>
    <dgm:cxn modelId="{88FCE7F5-3DF8-489A-A56A-193D0D537288}" type="presParOf" srcId="{A4EEB99B-849F-4630-B8CF-9547529ED32C}" destId="{A017B478-A382-42B5-80B6-AB06FBD8482B}" srcOrd="2" destOrd="0" presId="urn:microsoft.com/office/officeart/2008/layout/HalfCircleOrganizationChart"/>
    <dgm:cxn modelId="{0170E62E-B5DA-46C2-9D4E-A81FFA660675}" type="presParOf" srcId="{97EDF86C-559C-4952-B487-28A1698970F2}" destId="{9D8B42D9-E37C-4E88-80DA-1E7F83B04724}" srcOrd="2" destOrd="0" presId="urn:microsoft.com/office/officeart/2008/layout/HalfCircleOrganizationChart"/>
    <dgm:cxn modelId="{CC6B6225-1CF6-42DA-B2AA-1C7EC1BD5B02}" type="presParOf" srcId="{9D8B42D9-E37C-4E88-80DA-1E7F83B04724}" destId="{AC10C284-9019-49B5-BA48-D721F77A4E13}" srcOrd="0" destOrd="0" presId="urn:microsoft.com/office/officeart/2008/layout/HalfCircleOrganizationChart"/>
    <dgm:cxn modelId="{33CB66E9-1344-41DF-B54F-4CEB0CA43A2F}" type="presParOf" srcId="{9D8B42D9-E37C-4E88-80DA-1E7F83B04724}" destId="{CEBB44BB-0660-4BA3-B4FD-D7384F071B2C}" srcOrd="1" destOrd="0" presId="urn:microsoft.com/office/officeart/2008/layout/HalfCircleOrganizationChart"/>
    <dgm:cxn modelId="{7F5D1187-388A-4DDA-BF23-1F32F82BD9F1}" type="presParOf" srcId="{CEBB44BB-0660-4BA3-B4FD-D7384F071B2C}" destId="{8E243289-9766-409C-86C2-641DA75D547F}" srcOrd="0" destOrd="0" presId="urn:microsoft.com/office/officeart/2008/layout/HalfCircleOrganizationChart"/>
    <dgm:cxn modelId="{A9A426CF-B5F1-4600-A1CA-6D92491CD19A}" type="presParOf" srcId="{8E243289-9766-409C-86C2-641DA75D547F}" destId="{6AC0BAFB-618C-4788-979B-0A080C323545}" srcOrd="0" destOrd="0" presId="urn:microsoft.com/office/officeart/2008/layout/HalfCircleOrganizationChart"/>
    <dgm:cxn modelId="{58B56B3E-D189-49FF-A09C-30EA3F0276BA}" type="presParOf" srcId="{8E243289-9766-409C-86C2-641DA75D547F}" destId="{3B664B6F-D1DB-45D5-B277-14E90C95FE18}" srcOrd="1" destOrd="0" presId="urn:microsoft.com/office/officeart/2008/layout/HalfCircleOrganizationChart"/>
    <dgm:cxn modelId="{ED4488DE-49BB-486A-8F1B-BAB5DCF67329}" type="presParOf" srcId="{8E243289-9766-409C-86C2-641DA75D547F}" destId="{9E0710DA-529F-468C-A227-2DF8EB85068B}" srcOrd="2" destOrd="0" presId="urn:microsoft.com/office/officeart/2008/layout/HalfCircleOrganizationChart"/>
    <dgm:cxn modelId="{4E1F5E48-ED03-49C0-96A7-DAECCE816E07}" type="presParOf" srcId="{8E243289-9766-409C-86C2-641DA75D547F}" destId="{1F0772B5-D90C-4CCA-BE4C-29DD0CCB2D21}" srcOrd="3" destOrd="0" presId="urn:microsoft.com/office/officeart/2008/layout/HalfCircleOrganizationChart"/>
    <dgm:cxn modelId="{1CA8486F-A757-44FA-AB70-43E69A48691D}" type="presParOf" srcId="{CEBB44BB-0660-4BA3-B4FD-D7384F071B2C}" destId="{0863C7DF-363D-4E03-83B3-E03439910BBC}" srcOrd="1" destOrd="0" presId="urn:microsoft.com/office/officeart/2008/layout/HalfCircleOrganizationChart"/>
    <dgm:cxn modelId="{773FD1CB-1279-41F1-8DAD-E32AE4684230}" type="presParOf" srcId="{CEBB44BB-0660-4BA3-B4FD-D7384F071B2C}" destId="{93691000-3518-4480-9221-3A4370199D83}" srcOrd="2" destOrd="0" presId="urn:microsoft.com/office/officeart/2008/layout/HalfCircleOrganizationChart"/>
    <dgm:cxn modelId="{AC0FCD37-70C1-4C65-AC9C-2CE6733521AE}" type="presParOf" srcId="{9D8B42D9-E37C-4E88-80DA-1E7F83B04724}" destId="{86FA6D1F-B901-4391-A7EA-F03A00CDD567}" srcOrd="2" destOrd="0" presId="urn:microsoft.com/office/officeart/2008/layout/HalfCircleOrganizationChart"/>
    <dgm:cxn modelId="{135C1BBB-CDB1-4769-B11F-0D8B506A40FC}" type="presParOf" srcId="{9D8B42D9-E37C-4E88-80DA-1E7F83B04724}" destId="{05C498C6-3925-4D34-A2E4-A96759105E31}" srcOrd="3" destOrd="0" presId="urn:microsoft.com/office/officeart/2008/layout/HalfCircleOrganizationChart"/>
    <dgm:cxn modelId="{6B9871C5-396E-4D35-BE99-67D5E2593665}" type="presParOf" srcId="{05C498C6-3925-4D34-A2E4-A96759105E31}" destId="{F0B41AA1-A3C4-449B-B21A-8A4336D59A9C}" srcOrd="0" destOrd="0" presId="urn:microsoft.com/office/officeart/2008/layout/HalfCircleOrganizationChart"/>
    <dgm:cxn modelId="{0CAC72F4-2A2F-40F1-BB60-EF67BE1BFB26}" type="presParOf" srcId="{F0B41AA1-A3C4-449B-B21A-8A4336D59A9C}" destId="{0C566827-01A9-4D80-96BA-3193D039C12C}" srcOrd="0" destOrd="0" presId="urn:microsoft.com/office/officeart/2008/layout/HalfCircleOrganizationChart"/>
    <dgm:cxn modelId="{02590FBB-1BD4-4D59-8549-43E4AEFB6974}" type="presParOf" srcId="{F0B41AA1-A3C4-449B-B21A-8A4336D59A9C}" destId="{F167170B-C486-4015-A398-37DE3CFEB1BE}" srcOrd="1" destOrd="0" presId="urn:microsoft.com/office/officeart/2008/layout/HalfCircleOrganizationChart"/>
    <dgm:cxn modelId="{5D952458-BC41-4785-BA91-2086F8A93AD6}" type="presParOf" srcId="{F0B41AA1-A3C4-449B-B21A-8A4336D59A9C}" destId="{29E27CDC-C18E-4CEA-A8D9-3286971CD842}" srcOrd="2" destOrd="0" presId="urn:microsoft.com/office/officeart/2008/layout/HalfCircleOrganizationChart"/>
    <dgm:cxn modelId="{065F3D3B-52C7-4507-8719-CCF06C0C5B56}" type="presParOf" srcId="{F0B41AA1-A3C4-449B-B21A-8A4336D59A9C}" destId="{64B36C7E-774C-4263-A025-61C972BD5A56}" srcOrd="3" destOrd="0" presId="urn:microsoft.com/office/officeart/2008/layout/HalfCircleOrganizationChart"/>
    <dgm:cxn modelId="{0707D50F-AF28-459B-9671-C4B28082508B}" type="presParOf" srcId="{05C498C6-3925-4D34-A2E4-A96759105E31}" destId="{B96D5687-62BA-41B9-9D9A-F79530A5AC8C}" srcOrd="1" destOrd="0" presId="urn:microsoft.com/office/officeart/2008/layout/HalfCircleOrganizationChart"/>
    <dgm:cxn modelId="{AA684096-667A-4383-BBE3-AF4EBAD3C25A}" type="presParOf" srcId="{05C498C6-3925-4D34-A2E4-A96759105E31}" destId="{190A22A3-90D4-498C-AEB2-2FA466416A19}"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1A6B53-D6F1-4D4B-846F-A59278344640}"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CF60CABC-993F-41A4-B907-1BE7A2FE73E4}">
      <dgm:prSet phldrT="[Text]"/>
      <dgm:spPr/>
      <dgm:t>
        <a:bodyPr/>
        <a:lstStyle/>
        <a:p>
          <a:r>
            <a:rPr lang="en-US" dirty="0"/>
            <a:t>Optical Plots </a:t>
          </a:r>
        </a:p>
      </dgm:t>
    </dgm:pt>
    <dgm:pt modelId="{646A7E7A-3E08-421E-BC5B-69093406A472}" type="parTrans" cxnId="{E72C9FFD-68B4-41C6-BB79-C12E60399B91}">
      <dgm:prSet/>
      <dgm:spPr/>
      <dgm:t>
        <a:bodyPr/>
        <a:lstStyle/>
        <a:p>
          <a:endParaRPr lang="en-US"/>
        </a:p>
      </dgm:t>
    </dgm:pt>
    <dgm:pt modelId="{53E07921-F559-4D8F-960B-B88A1694E265}" type="sibTrans" cxnId="{E72C9FFD-68B4-41C6-BB79-C12E60399B91}">
      <dgm:prSet/>
      <dgm:spPr/>
      <dgm:t>
        <a:bodyPr/>
        <a:lstStyle/>
        <a:p>
          <a:endParaRPr lang="en-US"/>
        </a:p>
      </dgm:t>
    </dgm:pt>
    <dgm:pt modelId="{3CAD3E26-5B7F-4B63-B121-2D5A81D19227}" type="asst">
      <dgm:prSet phldrT="[Text]"/>
      <dgm:spPr/>
      <dgm:t>
        <a:bodyPr/>
        <a:lstStyle/>
        <a:p>
          <a:r>
            <a:rPr lang="en-US" dirty="0"/>
            <a:t>Index_Calc Spreadsheet</a:t>
          </a:r>
        </a:p>
      </dgm:t>
    </dgm:pt>
    <dgm:pt modelId="{08B9C444-6761-443F-B103-5959BD469564}" type="parTrans" cxnId="{E92ADDB9-6E1C-4391-8FD4-F7237FAB8920}">
      <dgm:prSet/>
      <dgm:spPr/>
      <dgm:t>
        <a:bodyPr/>
        <a:lstStyle/>
        <a:p>
          <a:endParaRPr lang="en-US"/>
        </a:p>
      </dgm:t>
    </dgm:pt>
    <dgm:pt modelId="{6289848D-7836-4FB8-83D5-D3944F361E26}" type="sibTrans" cxnId="{E92ADDB9-6E1C-4391-8FD4-F7237FAB8920}">
      <dgm:prSet/>
      <dgm:spPr/>
      <dgm:t>
        <a:bodyPr/>
        <a:lstStyle/>
        <a:p>
          <a:endParaRPr lang="en-US"/>
        </a:p>
      </dgm:t>
    </dgm:pt>
    <dgm:pt modelId="{8C2F190B-93D6-40F0-830E-96885057F0E0}">
      <dgm:prSet phldrT="[Text]"/>
      <dgm:spPr/>
      <dgm:t>
        <a:bodyPr/>
        <a:lstStyle/>
        <a:p>
          <a:r>
            <a:rPr lang="en-US" dirty="0"/>
            <a:t>Tauc_Gap Calculator</a:t>
          </a:r>
        </a:p>
      </dgm:t>
    </dgm:pt>
    <dgm:pt modelId="{2BD6ED3D-A551-496C-A00C-68CECDB4BACF}" type="parTrans" cxnId="{A3629203-C36B-45B9-A81A-893766A54264}">
      <dgm:prSet/>
      <dgm:spPr/>
      <dgm:t>
        <a:bodyPr/>
        <a:lstStyle/>
        <a:p>
          <a:endParaRPr lang="en-US"/>
        </a:p>
      </dgm:t>
    </dgm:pt>
    <dgm:pt modelId="{887FE2C2-A4FD-4BEB-A1CB-33FA23A24699}" type="sibTrans" cxnId="{A3629203-C36B-45B9-A81A-893766A54264}">
      <dgm:prSet/>
      <dgm:spPr/>
      <dgm:t>
        <a:bodyPr/>
        <a:lstStyle/>
        <a:p>
          <a:endParaRPr lang="en-US"/>
        </a:p>
      </dgm:t>
    </dgm:pt>
    <dgm:pt modelId="{9A565813-DF50-4555-819B-1844D6E7AC97}">
      <dgm:prSet phldrT="[Text]"/>
      <dgm:spPr/>
      <dgm:t>
        <a:bodyPr/>
        <a:lstStyle/>
        <a:p>
          <a:r>
            <a:rPr lang="en-US" dirty="0"/>
            <a:t>Diff_Gap Calculator</a:t>
          </a:r>
        </a:p>
      </dgm:t>
    </dgm:pt>
    <dgm:pt modelId="{C114F954-DDB5-4C7B-AB16-89259B96F6B4}" type="parTrans" cxnId="{2E787865-F414-4CBE-83B4-D7B113DD7964}">
      <dgm:prSet/>
      <dgm:spPr/>
      <dgm:t>
        <a:bodyPr/>
        <a:lstStyle/>
        <a:p>
          <a:endParaRPr lang="en-US"/>
        </a:p>
      </dgm:t>
    </dgm:pt>
    <dgm:pt modelId="{BCF5B799-ECAC-4D1F-9B07-94406A97A55B}" type="sibTrans" cxnId="{2E787865-F414-4CBE-83B4-D7B113DD7964}">
      <dgm:prSet/>
      <dgm:spPr/>
      <dgm:t>
        <a:bodyPr/>
        <a:lstStyle/>
        <a:p>
          <a:endParaRPr lang="en-US"/>
        </a:p>
      </dgm:t>
    </dgm:pt>
    <dgm:pt modelId="{A33BE63F-46BF-4C0B-9647-CB1740C4FDF0}" type="pres">
      <dgm:prSet presAssocID="{221A6B53-D6F1-4D4B-846F-A59278344640}" presName="Name0" presStyleCnt="0">
        <dgm:presLayoutVars>
          <dgm:orgChart val="1"/>
          <dgm:chPref val="1"/>
          <dgm:dir/>
          <dgm:animOne val="branch"/>
          <dgm:animLvl val="lvl"/>
          <dgm:resizeHandles/>
        </dgm:presLayoutVars>
      </dgm:prSet>
      <dgm:spPr/>
    </dgm:pt>
    <dgm:pt modelId="{FE4B3129-F466-4975-AC3E-55D48AFF1AEA}" type="pres">
      <dgm:prSet presAssocID="{CF60CABC-993F-41A4-B907-1BE7A2FE73E4}" presName="hierRoot1" presStyleCnt="0">
        <dgm:presLayoutVars>
          <dgm:hierBranch val="init"/>
        </dgm:presLayoutVars>
      </dgm:prSet>
      <dgm:spPr/>
    </dgm:pt>
    <dgm:pt modelId="{4925481D-6D11-4854-BCEA-2C3E4ED0E442}" type="pres">
      <dgm:prSet presAssocID="{CF60CABC-993F-41A4-B907-1BE7A2FE73E4}" presName="rootComposite1" presStyleCnt="0"/>
      <dgm:spPr/>
    </dgm:pt>
    <dgm:pt modelId="{F2590343-FD88-43B6-826E-9C13D734AFC3}" type="pres">
      <dgm:prSet presAssocID="{CF60CABC-993F-41A4-B907-1BE7A2FE73E4}" presName="rootText1" presStyleLbl="alignAcc1" presStyleIdx="0" presStyleCnt="0">
        <dgm:presLayoutVars>
          <dgm:chPref val="3"/>
        </dgm:presLayoutVars>
      </dgm:prSet>
      <dgm:spPr/>
    </dgm:pt>
    <dgm:pt modelId="{B82D14C5-1C35-425E-A48D-207756D7FB4D}" type="pres">
      <dgm:prSet presAssocID="{CF60CABC-993F-41A4-B907-1BE7A2FE73E4}" presName="topArc1" presStyleLbl="parChTrans1D1" presStyleIdx="0" presStyleCnt="8"/>
      <dgm:spPr/>
    </dgm:pt>
    <dgm:pt modelId="{8B967881-0680-4CC9-870F-509CAF6200D7}" type="pres">
      <dgm:prSet presAssocID="{CF60CABC-993F-41A4-B907-1BE7A2FE73E4}" presName="bottomArc1" presStyleLbl="parChTrans1D1" presStyleIdx="1" presStyleCnt="8"/>
      <dgm:spPr/>
    </dgm:pt>
    <dgm:pt modelId="{E47E6F1B-0F04-410F-88DE-7503C628C210}" type="pres">
      <dgm:prSet presAssocID="{CF60CABC-993F-41A4-B907-1BE7A2FE73E4}" presName="topConnNode1" presStyleLbl="node1" presStyleIdx="0" presStyleCnt="0"/>
      <dgm:spPr/>
    </dgm:pt>
    <dgm:pt modelId="{77E9A3B6-693E-4F6F-8805-6BEDFA42D58B}" type="pres">
      <dgm:prSet presAssocID="{CF60CABC-993F-41A4-B907-1BE7A2FE73E4}" presName="hierChild2" presStyleCnt="0"/>
      <dgm:spPr/>
    </dgm:pt>
    <dgm:pt modelId="{2701D429-F9DB-4B67-93F1-8E8A690674AC}" type="pres">
      <dgm:prSet presAssocID="{2BD6ED3D-A551-496C-A00C-68CECDB4BACF}" presName="Name28" presStyleLbl="parChTrans1D2" presStyleIdx="0" presStyleCnt="3"/>
      <dgm:spPr/>
    </dgm:pt>
    <dgm:pt modelId="{9DDCBAA2-F4C7-4953-9F00-EA65C033417D}" type="pres">
      <dgm:prSet presAssocID="{8C2F190B-93D6-40F0-830E-96885057F0E0}" presName="hierRoot2" presStyleCnt="0">
        <dgm:presLayoutVars>
          <dgm:hierBranch val="init"/>
        </dgm:presLayoutVars>
      </dgm:prSet>
      <dgm:spPr/>
    </dgm:pt>
    <dgm:pt modelId="{DA548CBC-6460-4284-9606-40422BAF1D7B}" type="pres">
      <dgm:prSet presAssocID="{8C2F190B-93D6-40F0-830E-96885057F0E0}" presName="rootComposite2" presStyleCnt="0"/>
      <dgm:spPr/>
    </dgm:pt>
    <dgm:pt modelId="{A3BC6B13-36A0-4682-8E09-8C460DBEC5F5}" type="pres">
      <dgm:prSet presAssocID="{8C2F190B-93D6-40F0-830E-96885057F0E0}" presName="rootText2" presStyleLbl="alignAcc1" presStyleIdx="0" presStyleCnt="0">
        <dgm:presLayoutVars>
          <dgm:chPref val="3"/>
        </dgm:presLayoutVars>
      </dgm:prSet>
      <dgm:spPr/>
    </dgm:pt>
    <dgm:pt modelId="{0B936BA0-628C-4C0A-AC24-513998FF5F7E}" type="pres">
      <dgm:prSet presAssocID="{8C2F190B-93D6-40F0-830E-96885057F0E0}" presName="topArc2" presStyleLbl="parChTrans1D1" presStyleIdx="2" presStyleCnt="8"/>
      <dgm:spPr/>
    </dgm:pt>
    <dgm:pt modelId="{D72C407D-8583-4438-B63E-A2AD9B2E56B6}" type="pres">
      <dgm:prSet presAssocID="{8C2F190B-93D6-40F0-830E-96885057F0E0}" presName="bottomArc2" presStyleLbl="parChTrans1D1" presStyleIdx="3" presStyleCnt="8"/>
      <dgm:spPr/>
    </dgm:pt>
    <dgm:pt modelId="{E980519E-0F4B-4436-AABB-8DB7B9163E74}" type="pres">
      <dgm:prSet presAssocID="{8C2F190B-93D6-40F0-830E-96885057F0E0}" presName="topConnNode2" presStyleLbl="node2" presStyleIdx="0" presStyleCnt="0"/>
      <dgm:spPr/>
    </dgm:pt>
    <dgm:pt modelId="{F4A89FB9-B43D-4C6C-AB39-41E1681796E0}" type="pres">
      <dgm:prSet presAssocID="{8C2F190B-93D6-40F0-830E-96885057F0E0}" presName="hierChild4" presStyleCnt="0"/>
      <dgm:spPr/>
    </dgm:pt>
    <dgm:pt modelId="{9D1402B0-6BB6-4DB5-9914-5DE8B5A15114}" type="pres">
      <dgm:prSet presAssocID="{8C2F190B-93D6-40F0-830E-96885057F0E0}" presName="hierChild5" presStyleCnt="0"/>
      <dgm:spPr/>
    </dgm:pt>
    <dgm:pt modelId="{7691B05A-A0A1-4BA4-91C5-C71748387CF7}" type="pres">
      <dgm:prSet presAssocID="{C114F954-DDB5-4C7B-AB16-89259B96F6B4}" presName="Name28" presStyleLbl="parChTrans1D2" presStyleIdx="1" presStyleCnt="3"/>
      <dgm:spPr/>
    </dgm:pt>
    <dgm:pt modelId="{5C755C41-3F53-4946-A972-61C67FA772BA}" type="pres">
      <dgm:prSet presAssocID="{9A565813-DF50-4555-819B-1844D6E7AC97}" presName="hierRoot2" presStyleCnt="0">
        <dgm:presLayoutVars>
          <dgm:hierBranch val="init"/>
        </dgm:presLayoutVars>
      </dgm:prSet>
      <dgm:spPr/>
    </dgm:pt>
    <dgm:pt modelId="{CDA1CC1E-F387-41C8-B218-98E5976BE63F}" type="pres">
      <dgm:prSet presAssocID="{9A565813-DF50-4555-819B-1844D6E7AC97}" presName="rootComposite2" presStyleCnt="0"/>
      <dgm:spPr/>
    </dgm:pt>
    <dgm:pt modelId="{A1EFE3B5-9233-4FA4-8035-9BE5F6B6678F}" type="pres">
      <dgm:prSet presAssocID="{9A565813-DF50-4555-819B-1844D6E7AC97}" presName="rootText2" presStyleLbl="alignAcc1" presStyleIdx="0" presStyleCnt="0">
        <dgm:presLayoutVars>
          <dgm:chPref val="3"/>
        </dgm:presLayoutVars>
      </dgm:prSet>
      <dgm:spPr/>
    </dgm:pt>
    <dgm:pt modelId="{595FD892-8BFC-4C72-A329-DDCB3B21C87C}" type="pres">
      <dgm:prSet presAssocID="{9A565813-DF50-4555-819B-1844D6E7AC97}" presName="topArc2" presStyleLbl="parChTrans1D1" presStyleIdx="4" presStyleCnt="8"/>
      <dgm:spPr/>
    </dgm:pt>
    <dgm:pt modelId="{E7BF2C19-B4A7-4E9B-A843-CAFB37BE73F2}" type="pres">
      <dgm:prSet presAssocID="{9A565813-DF50-4555-819B-1844D6E7AC97}" presName="bottomArc2" presStyleLbl="parChTrans1D1" presStyleIdx="5" presStyleCnt="8"/>
      <dgm:spPr/>
    </dgm:pt>
    <dgm:pt modelId="{72B1944A-D430-476D-9980-C009A607FEBA}" type="pres">
      <dgm:prSet presAssocID="{9A565813-DF50-4555-819B-1844D6E7AC97}" presName="topConnNode2" presStyleLbl="node2" presStyleIdx="0" presStyleCnt="0"/>
      <dgm:spPr/>
    </dgm:pt>
    <dgm:pt modelId="{93C0B978-27B3-4EDA-BF61-947B8522CE0B}" type="pres">
      <dgm:prSet presAssocID="{9A565813-DF50-4555-819B-1844D6E7AC97}" presName="hierChild4" presStyleCnt="0"/>
      <dgm:spPr/>
    </dgm:pt>
    <dgm:pt modelId="{3CF5081C-63FF-40AE-90C0-023C562AAAFE}" type="pres">
      <dgm:prSet presAssocID="{9A565813-DF50-4555-819B-1844D6E7AC97}" presName="hierChild5" presStyleCnt="0"/>
      <dgm:spPr/>
    </dgm:pt>
    <dgm:pt modelId="{089474C6-009C-4D42-ABFA-E36023643F44}" type="pres">
      <dgm:prSet presAssocID="{CF60CABC-993F-41A4-B907-1BE7A2FE73E4}" presName="hierChild3" presStyleCnt="0"/>
      <dgm:spPr/>
    </dgm:pt>
    <dgm:pt modelId="{F9063844-A081-460D-A48B-64628D95B50E}" type="pres">
      <dgm:prSet presAssocID="{08B9C444-6761-443F-B103-5959BD469564}" presName="Name101" presStyleLbl="parChTrans1D2" presStyleIdx="2" presStyleCnt="3"/>
      <dgm:spPr/>
    </dgm:pt>
    <dgm:pt modelId="{E76C9A35-D9A9-49D0-A8D5-C68B528FDB98}" type="pres">
      <dgm:prSet presAssocID="{3CAD3E26-5B7F-4B63-B121-2D5A81D19227}" presName="hierRoot3" presStyleCnt="0">
        <dgm:presLayoutVars>
          <dgm:hierBranch val="init"/>
        </dgm:presLayoutVars>
      </dgm:prSet>
      <dgm:spPr/>
    </dgm:pt>
    <dgm:pt modelId="{00F78DC8-73E1-41C8-935B-BC3BDBB54745}" type="pres">
      <dgm:prSet presAssocID="{3CAD3E26-5B7F-4B63-B121-2D5A81D19227}" presName="rootComposite3" presStyleCnt="0"/>
      <dgm:spPr/>
    </dgm:pt>
    <dgm:pt modelId="{EE56B55D-AF09-4D84-926B-B58E98F2FBFD}" type="pres">
      <dgm:prSet presAssocID="{3CAD3E26-5B7F-4B63-B121-2D5A81D19227}" presName="rootText3" presStyleLbl="alignAcc1" presStyleIdx="0" presStyleCnt="0">
        <dgm:presLayoutVars>
          <dgm:chPref val="3"/>
        </dgm:presLayoutVars>
      </dgm:prSet>
      <dgm:spPr/>
    </dgm:pt>
    <dgm:pt modelId="{5D7ADAC2-8C58-4752-89DB-2A956EF8BC5B}" type="pres">
      <dgm:prSet presAssocID="{3CAD3E26-5B7F-4B63-B121-2D5A81D19227}" presName="topArc3" presStyleLbl="parChTrans1D1" presStyleIdx="6" presStyleCnt="8"/>
      <dgm:spPr/>
    </dgm:pt>
    <dgm:pt modelId="{F296DCBC-6ADC-4DB5-A109-09EE9F41CE4A}" type="pres">
      <dgm:prSet presAssocID="{3CAD3E26-5B7F-4B63-B121-2D5A81D19227}" presName="bottomArc3" presStyleLbl="parChTrans1D1" presStyleIdx="7" presStyleCnt="8"/>
      <dgm:spPr/>
    </dgm:pt>
    <dgm:pt modelId="{06D61893-119E-46A2-991A-E6D9340A2CAA}" type="pres">
      <dgm:prSet presAssocID="{3CAD3E26-5B7F-4B63-B121-2D5A81D19227}" presName="topConnNode3" presStyleLbl="asst1" presStyleIdx="0" presStyleCnt="0"/>
      <dgm:spPr/>
    </dgm:pt>
    <dgm:pt modelId="{02A25742-94E5-47BC-8B30-5994C1547B1E}" type="pres">
      <dgm:prSet presAssocID="{3CAD3E26-5B7F-4B63-B121-2D5A81D19227}" presName="hierChild6" presStyleCnt="0"/>
      <dgm:spPr/>
    </dgm:pt>
    <dgm:pt modelId="{DD399EED-0889-414E-97FA-C837DF4BF82C}" type="pres">
      <dgm:prSet presAssocID="{3CAD3E26-5B7F-4B63-B121-2D5A81D19227}" presName="hierChild7" presStyleCnt="0"/>
      <dgm:spPr/>
    </dgm:pt>
  </dgm:ptLst>
  <dgm:cxnLst>
    <dgm:cxn modelId="{20CC77E2-7621-4ACF-940A-536C5349BB66}" type="presOf" srcId="{C114F954-DDB5-4C7B-AB16-89259B96F6B4}" destId="{7691B05A-A0A1-4BA4-91C5-C71748387CF7}" srcOrd="0" destOrd="0" presId="urn:microsoft.com/office/officeart/2008/layout/HalfCircleOrganizationChart"/>
    <dgm:cxn modelId="{CA16A7AB-1206-41B3-84D3-560467512544}" type="presOf" srcId="{8C2F190B-93D6-40F0-830E-96885057F0E0}" destId="{E980519E-0F4B-4436-AABB-8DB7B9163E74}" srcOrd="1" destOrd="0" presId="urn:microsoft.com/office/officeart/2008/layout/HalfCircleOrganizationChart"/>
    <dgm:cxn modelId="{A3629203-C36B-45B9-A81A-893766A54264}" srcId="{CF60CABC-993F-41A4-B907-1BE7A2FE73E4}" destId="{8C2F190B-93D6-40F0-830E-96885057F0E0}" srcOrd="1" destOrd="0" parTransId="{2BD6ED3D-A551-496C-A00C-68CECDB4BACF}" sibTransId="{887FE2C2-A4FD-4BEB-A1CB-33FA23A24699}"/>
    <dgm:cxn modelId="{6EDCEB8B-C788-458A-9553-D3A1449AF66D}" type="presOf" srcId="{9A565813-DF50-4555-819B-1844D6E7AC97}" destId="{72B1944A-D430-476D-9980-C009A607FEBA}" srcOrd="1" destOrd="0" presId="urn:microsoft.com/office/officeart/2008/layout/HalfCircleOrganizationChart"/>
    <dgm:cxn modelId="{E92ADDB9-6E1C-4391-8FD4-F7237FAB8920}" srcId="{CF60CABC-993F-41A4-B907-1BE7A2FE73E4}" destId="{3CAD3E26-5B7F-4B63-B121-2D5A81D19227}" srcOrd="0" destOrd="0" parTransId="{08B9C444-6761-443F-B103-5959BD469564}" sibTransId="{6289848D-7836-4FB8-83D5-D3944F361E26}"/>
    <dgm:cxn modelId="{E5F08E92-AEAA-4989-A1E7-1C9AC4014C01}" type="presOf" srcId="{3CAD3E26-5B7F-4B63-B121-2D5A81D19227}" destId="{EE56B55D-AF09-4D84-926B-B58E98F2FBFD}" srcOrd="0" destOrd="0" presId="urn:microsoft.com/office/officeart/2008/layout/HalfCircleOrganizationChart"/>
    <dgm:cxn modelId="{2E787865-F414-4CBE-83B4-D7B113DD7964}" srcId="{CF60CABC-993F-41A4-B907-1BE7A2FE73E4}" destId="{9A565813-DF50-4555-819B-1844D6E7AC97}" srcOrd="2" destOrd="0" parTransId="{C114F954-DDB5-4C7B-AB16-89259B96F6B4}" sibTransId="{BCF5B799-ECAC-4D1F-9B07-94406A97A55B}"/>
    <dgm:cxn modelId="{5DE8FE86-3A4C-4CDD-AD9C-A7332A45DD70}" type="presOf" srcId="{3CAD3E26-5B7F-4B63-B121-2D5A81D19227}" destId="{06D61893-119E-46A2-991A-E6D9340A2CAA}" srcOrd="1" destOrd="0" presId="urn:microsoft.com/office/officeart/2008/layout/HalfCircleOrganizationChart"/>
    <dgm:cxn modelId="{E93B6592-76B9-4773-A685-2FFAC6E855DA}" type="presOf" srcId="{CF60CABC-993F-41A4-B907-1BE7A2FE73E4}" destId="{E47E6F1B-0F04-410F-88DE-7503C628C210}" srcOrd="1" destOrd="0" presId="urn:microsoft.com/office/officeart/2008/layout/HalfCircleOrganizationChart"/>
    <dgm:cxn modelId="{5A2068FC-9679-496C-AAD6-E49C814A6FFA}" type="presOf" srcId="{221A6B53-D6F1-4D4B-846F-A59278344640}" destId="{A33BE63F-46BF-4C0B-9647-CB1740C4FDF0}" srcOrd="0" destOrd="0" presId="urn:microsoft.com/office/officeart/2008/layout/HalfCircleOrganizationChart"/>
    <dgm:cxn modelId="{E72C9FFD-68B4-41C6-BB79-C12E60399B91}" srcId="{221A6B53-D6F1-4D4B-846F-A59278344640}" destId="{CF60CABC-993F-41A4-B907-1BE7A2FE73E4}" srcOrd="0" destOrd="0" parTransId="{646A7E7A-3E08-421E-BC5B-69093406A472}" sibTransId="{53E07921-F559-4D8F-960B-B88A1694E265}"/>
    <dgm:cxn modelId="{37463BB7-5D38-4627-8A63-3EB11F2FB9BA}" type="presOf" srcId="{2BD6ED3D-A551-496C-A00C-68CECDB4BACF}" destId="{2701D429-F9DB-4B67-93F1-8E8A690674AC}" srcOrd="0" destOrd="0" presId="urn:microsoft.com/office/officeart/2008/layout/HalfCircleOrganizationChart"/>
    <dgm:cxn modelId="{2722BA74-7DBD-412C-9125-E18D263A2749}" type="presOf" srcId="{9A565813-DF50-4555-819B-1844D6E7AC97}" destId="{A1EFE3B5-9233-4FA4-8035-9BE5F6B6678F}" srcOrd="0" destOrd="0" presId="urn:microsoft.com/office/officeart/2008/layout/HalfCircleOrganizationChart"/>
    <dgm:cxn modelId="{300A042F-4C1B-409A-93B3-ACBD42235203}" type="presOf" srcId="{CF60CABC-993F-41A4-B907-1BE7A2FE73E4}" destId="{F2590343-FD88-43B6-826E-9C13D734AFC3}" srcOrd="0" destOrd="0" presId="urn:microsoft.com/office/officeart/2008/layout/HalfCircleOrganizationChart"/>
    <dgm:cxn modelId="{4577110B-82EF-4A48-B959-A8A5E0A49F95}" type="presOf" srcId="{08B9C444-6761-443F-B103-5959BD469564}" destId="{F9063844-A081-460D-A48B-64628D95B50E}" srcOrd="0" destOrd="0" presId="urn:microsoft.com/office/officeart/2008/layout/HalfCircleOrganizationChart"/>
    <dgm:cxn modelId="{2DAB3275-08CE-4BFE-818D-A1D6AC801D3C}" type="presOf" srcId="{8C2F190B-93D6-40F0-830E-96885057F0E0}" destId="{A3BC6B13-36A0-4682-8E09-8C460DBEC5F5}" srcOrd="0" destOrd="0" presId="urn:microsoft.com/office/officeart/2008/layout/HalfCircleOrganizationChart"/>
    <dgm:cxn modelId="{DBA2C203-9163-4DCF-961B-2F211A38805D}" type="presParOf" srcId="{A33BE63F-46BF-4C0B-9647-CB1740C4FDF0}" destId="{FE4B3129-F466-4975-AC3E-55D48AFF1AEA}" srcOrd="0" destOrd="0" presId="urn:microsoft.com/office/officeart/2008/layout/HalfCircleOrganizationChart"/>
    <dgm:cxn modelId="{103E8CED-0EB1-4C25-A666-431BBCA82D46}" type="presParOf" srcId="{FE4B3129-F466-4975-AC3E-55D48AFF1AEA}" destId="{4925481D-6D11-4854-BCEA-2C3E4ED0E442}" srcOrd="0" destOrd="0" presId="urn:microsoft.com/office/officeart/2008/layout/HalfCircleOrganizationChart"/>
    <dgm:cxn modelId="{73E673EA-849C-4485-830E-FB4EC42329E5}" type="presParOf" srcId="{4925481D-6D11-4854-BCEA-2C3E4ED0E442}" destId="{F2590343-FD88-43B6-826E-9C13D734AFC3}" srcOrd="0" destOrd="0" presId="urn:microsoft.com/office/officeart/2008/layout/HalfCircleOrganizationChart"/>
    <dgm:cxn modelId="{D6C0F827-95C4-4F29-AF7F-ACAD2006BCF3}" type="presParOf" srcId="{4925481D-6D11-4854-BCEA-2C3E4ED0E442}" destId="{B82D14C5-1C35-425E-A48D-207756D7FB4D}" srcOrd="1" destOrd="0" presId="urn:microsoft.com/office/officeart/2008/layout/HalfCircleOrganizationChart"/>
    <dgm:cxn modelId="{ACE5C41D-ADE8-40E2-8C1E-F12973B8AB1C}" type="presParOf" srcId="{4925481D-6D11-4854-BCEA-2C3E4ED0E442}" destId="{8B967881-0680-4CC9-870F-509CAF6200D7}" srcOrd="2" destOrd="0" presId="urn:microsoft.com/office/officeart/2008/layout/HalfCircleOrganizationChart"/>
    <dgm:cxn modelId="{832D4997-76F1-45A7-AEB8-1A93FE993408}" type="presParOf" srcId="{4925481D-6D11-4854-BCEA-2C3E4ED0E442}" destId="{E47E6F1B-0F04-410F-88DE-7503C628C210}" srcOrd="3" destOrd="0" presId="urn:microsoft.com/office/officeart/2008/layout/HalfCircleOrganizationChart"/>
    <dgm:cxn modelId="{41175905-DA1C-4800-8F39-6F90113CA3B3}" type="presParOf" srcId="{FE4B3129-F466-4975-AC3E-55D48AFF1AEA}" destId="{77E9A3B6-693E-4F6F-8805-6BEDFA42D58B}" srcOrd="1" destOrd="0" presId="urn:microsoft.com/office/officeart/2008/layout/HalfCircleOrganizationChart"/>
    <dgm:cxn modelId="{97FB5BED-E043-449F-9167-FFE1BD38396E}" type="presParOf" srcId="{77E9A3B6-693E-4F6F-8805-6BEDFA42D58B}" destId="{2701D429-F9DB-4B67-93F1-8E8A690674AC}" srcOrd="0" destOrd="0" presId="urn:microsoft.com/office/officeart/2008/layout/HalfCircleOrganizationChart"/>
    <dgm:cxn modelId="{5E354567-FFAC-4357-ABBF-F0B7FBD358F0}" type="presParOf" srcId="{77E9A3B6-693E-4F6F-8805-6BEDFA42D58B}" destId="{9DDCBAA2-F4C7-4953-9F00-EA65C033417D}" srcOrd="1" destOrd="0" presId="urn:microsoft.com/office/officeart/2008/layout/HalfCircleOrganizationChart"/>
    <dgm:cxn modelId="{704D4688-8EC0-4BDE-8701-691A3A5BA327}" type="presParOf" srcId="{9DDCBAA2-F4C7-4953-9F00-EA65C033417D}" destId="{DA548CBC-6460-4284-9606-40422BAF1D7B}" srcOrd="0" destOrd="0" presId="urn:microsoft.com/office/officeart/2008/layout/HalfCircleOrganizationChart"/>
    <dgm:cxn modelId="{523A164F-184A-4ADF-98DE-8618EE4CCDC7}" type="presParOf" srcId="{DA548CBC-6460-4284-9606-40422BAF1D7B}" destId="{A3BC6B13-36A0-4682-8E09-8C460DBEC5F5}" srcOrd="0" destOrd="0" presId="urn:microsoft.com/office/officeart/2008/layout/HalfCircleOrganizationChart"/>
    <dgm:cxn modelId="{A446309D-581C-4875-9226-7681827E7B67}" type="presParOf" srcId="{DA548CBC-6460-4284-9606-40422BAF1D7B}" destId="{0B936BA0-628C-4C0A-AC24-513998FF5F7E}" srcOrd="1" destOrd="0" presId="urn:microsoft.com/office/officeart/2008/layout/HalfCircleOrganizationChart"/>
    <dgm:cxn modelId="{5D77C66F-A36A-4AA8-B91B-8A46C2B1E0AF}" type="presParOf" srcId="{DA548CBC-6460-4284-9606-40422BAF1D7B}" destId="{D72C407D-8583-4438-B63E-A2AD9B2E56B6}" srcOrd="2" destOrd="0" presId="urn:microsoft.com/office/officeart/2008/layout/HalfCircleOrganizationChart"/>
    <dgm:cxn modelId="{E2AB8209-4BDE-435D-B0E7-A65CDDCE53F3}" type="presParOf" srcId="{DA548CBC-6460-4284-9606-40422BAF1D7B}" destId="{E980519E-0F4B-4436-AABB-8DB7B9163E74}" srcOrd="3" destOrd="0" presId="urn:microsoft.com/office/officeart/2008/layout/HalfCircleOrganizationChart"/>
    <dgm:cxn modelId="{5A600C46-4701-4EAB-B4FF-50D82951652B}" type="presParOf" srcId="{9DDCBAA2-F4C7-4953-9F00-EA65C033417D}" destId="{F4A89FB9-B43D-4C6C-AB39-41E1681796E0}" srcOrd="1" destOrd="0" presId="urn:microsoft.com/office/officeart/2008/layout/HalfCircleOrganizationChart"/>
    <dgm:cxn modelId="{4D7C09D7-E5FC-427B-BF6C-FE24D17FBF41}" type="presParOf" srcId="{9DDCBAA2-F4C7-4953-9F00-EA65C033417D}" destId="{9D1402B0-6BB6-4DB5-9914-5DE8B5A15114}" srcOrd="2" destOrd="0" presId="urn:microsoft.com/office/officeart/2008/layout/HalfCircleOrganizationChart"/>
    <dgm:cxn modelId="{0141D040-BEA2-4A83-A748-7A0A169AA2F0}" type="presParOf" srcId="{77E9A3B6-693E-4F6F-8805-6BEDFA42D58B}" destId="{7691B05A-A0A1-4BA4-91C5-C71748387CF7}" srcOrd="2" destOrd="0" presId="urn:microsoft.com/office/officeart/2008/layout/HalfCircleOrganizationChart"/>
    <dgm:cxn modelId="{5D5C8281-8D78-428A-A50F-1553C4CCF0B4}" type="presParOf" srcId="{77E9A3B6-693E-4F6F-8805-6BEDFA42D58B}" destId="{5C755C41-3F53-4946-A972-61C67FA772BA}" srcOrd="3" destOrd="0" presId="urn:microsoft.com/office/officeart/2008/layout/HalfCircleOrganizationChart"/>
    <dgm:cxn modelId="{25768CCE-752F-465C-8C66-98B96C9D6340}" type="presParOf" srcId="{5C755C41-3F53-4946-A972-61C67FA772BA}" destId="{CDA1CC1E-F387-41C8-B218-98E5976BE63F}" srcOrd="0" destOrd="0" presId="urn:microsoft.com/office/officeart/2008/layout/HalfCircleOrganizationChart"/>
    <dgm:cxn modelId="{817205F5-960D-404D-A811-74F2935E4DF1}" type="presParOf" srcId="{CDA1CC1E-F387-41C8-B218-98E5976BE63F}" destId="{A1EFE3B5-9233-4FA4-8035-9BE5F6B6678F}" srcOrd="0" destOrd="0" presId="urn:microsoft.com/office/officeart/2008/layout/HalfCircleOrganizationChart"/>
    <dgm:cxn modelId="{FF2BB12D-ECF8-40D6-A10D-B4E6F554245F}" type="presParOf" srcId="{CDA1CC1E-F387-41C8-B218-98E5976BE63F}" destId="{595FD892-8BFC-4C72-A329-DDCB3B21C87C}" srcOrd="1" destOrd="0" presId="urn:microsoft.com/office/officeart/2008/layout/HalfCircleOrganizationChart"/>
    <dgm:cxn modelId="{32127C38-162E-4432-8D2A-20DA3D4CC496}" type="presParOf" srcId="{CDA1CC1E-F387-41C8-B218-98E5976BE63F}" destId="{E7BF2C19-B4A7-4E9B-A843-CAFB37BE73F2}" srcOrd="2" destOrd="0" presId="urn:microsoft.com/office/officeart/2008/layout/HalfCircleOrganizationChart"/>
    <dgm:cxn modelId="{8D024EEA-0326-4D15-9839-C8E1EBDC4B7F}" type="presParOf" srcId="{CDA1CC1E-F387-41C8-B218-98E5976BE63F}" destId="{72B1944A-D430-476D-9980-C009A607FEBA}" srcOrd="3" destOrd="0" presId="urn:microsoft.com/office/officeart/2008/layout/HalfCircleOrganizationChart"/>
    <dgm:cxn modelId="{45F5D06F-7ED9-480D-82DC-2978BDD3C6A3}" type="presParOf" srcId="{5C755C41-3F53-4946-A972-61C67FA772BA}" destId="{93C0B978-27B3-4EDA-BF61-947B8522CE0B}" srcOrd="1" destOrd="0" presId="urn:microsoft.com/office/officeart/2008/layout/HalfCircleOrganizationChart"/>
    <dgm:cxn modelId="{C5DFAAB2-82EB-4926-877F-0CE6AA7A6728}" type="presParOf" srcId="{5C755C41-3F53-4946-A972-61C67FA772BA}" destId="{3CF5081C-63FF-40AE-90C0-023C562AAAFE}" srcOrd="2" destOrd="0" presId="urn:microsoft.com/office/officeart/2008/layout/HalfCircleOrganizationChart"/>
    <dgm:cxn modelId="{764CFD71-776B-475B-8657-AC260BC493CA}" type="presParOf" srcId="{FE4B3129-F466-4975-AC3E-55D48AFF1AEA}" destId="{089474C6-009C-4D42-ABFA-E36023643F44}" srcOrd="2" destOrd="0" presId="urn:microsoft.com/office/officeart/2008/layout/HalfCircleOrganizationChart"/>
    <dgm:cxn modelId="{48BEC757-7A3C-465F-88F9-E8C1E16CA3E8}" type="presParOf" srcId="{089474C6-009C-4D42-ABFA-E36023643F44}" destId="{F9063844-A081-460D-A48B-64628D95B50E}" srcOrd="0" destOrd="0" presId="urn:microsoft.com/office/officeart/2008/layout/HalfCircleOrganizationChart"/>
    <dgm:cxn modelId="{D98B6B50-F18E-46B7-BCD5-5B751A5F5270}" type="presParOf" srcId="{089474C6-009C-4D42-ABFA-E36023643F44}" destId="{E76C9A35-D9A9-49D0-A8D5-C68B528FDB98}" srcOrd="1" destOrd="0" presId="urn:microsoft.com/office/officeart/2008/layout/HalfCircleOrganizationChart"/>
    <dgm:cxn modelId="{2A48125F-DBCA-463A-99A7-78D53B22E6DC}" type="presParOf" srcId="{E76C9A35-D9A9-49D0-A8D5-C68B528FDB98}" destId="{00F78DC8-73E1-41C8-935B-BC3BDBB54745}" srcOrd="0" destOrd="0" presId="urn:microsoft.com/office/officeart/2008/layout/HalfCircleOrganizationChart"/>
    <dgm:cxn modelId="{01C2A458-613D-4D6E-9A43-F854BBA930FF}" type="presParOf" srcId="{00F78DC8-73E1-41C8-935B-BC3BDBB54745}" destId="{EE56B55D-AF09-4D84-926B-B58E98F2FBFD}" srcOrd="0" destOrd="0" presId="urn:microsoft.com/office/officeart/2008/layout/HalfCircleOrganizationChart"/>
    <dgm:cxn modelId="{DB4B987D-C246-4C96-A25F-56DA59A8E0A1}" type="presParOf" srcId="{00F78DC8-73E1-41C8-935B-BC3BDBB54745}" destId="{5D7ADAC2-8C58-4752-89DB-2A956EF8BC5B}" srcOrd="1" destOrd="0" presId="urn:microsoft.com/office/officeart/2008/layout/HalfCircleOrganizationChart"/>
    <dgm:cxn modelId="{4516E671-E77C-4D16-B439-F71523356266}" type="presParOf" srcId="{00F78DC8-73E1-41C8-935B-BC3BDBB54745}" destId="{F296DCBC-6ADC-4DB5-A109-09EE9F41CE4A}" srcOrd="2" destOrd="0" presId="urn:microsoft.com/office/officeart/2008/layout/HalfCircleOrganizationChart"/>
    <dgm:cxn modelId="{A75E443F-D396-4149-BDA1-75B9B1013380}" type="presParOf" srcId="{00F78DC8-73E1-41C8-935B-BC3BDBB54745}" destId="{06D61893-119E-46A2-991A-E6D9340A2CAA}" srcOrd="3" destOrd="0" presId="urn:microsoft.com/office/officeart/2008/layout/HalfCircleOrganizationChart"/>
    <dgm:cxn modelId="{4CCF322E-B523-44F9-A1DE-4E29511B6C04}" type="presParOf" srcId="{E76C9A35-D9A9-49D0-A8D5-C68B528FDB98}" destId="{02A25742-94E5-47BC-8B30-5994C1547B1E}" srcOrd="1" destOrd="0" presId="urn:microsoft.com/office/officeart/2008/layout/HalfCircleOrganizationChart"/>
    <dgm:cxn modelId="{73445D9D-2FD0-4BCD-A6A9-AB73777DB870}" type="presParOf" srcId="{E76C9A35-D9A9-49D0-A8D5-C68B528FDB98}" destId="{DD399EED-0889-414E-97FA-C837DF4BF82C}"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0924CA-7EAA-432A-A86A-6E25B831B4D5}"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656E4CD5-C4C5-4D79-964F-28D8176AE8D1}">
      <dgm:prSet phldrT="[Text]"/>
      <dgm:spPr/>
      <dgm:t>
        <a:bodyPr/>
        <a:lstStyle/>
        <a:p>
          <a:r>
            <a:rPr lang="en-US" dirty="0"/>
            <a:t>Copy Raw data from Optical Plots Spreadsheet</a:t>
          </a:r>
        </a:p>
      </dgm:t>
    </dgm:pt>
    <dgm:pt modelId="{209607C9-40C4-461A-A369-06FA8CB619BA}" type="parTrans" cxnId="{1AB9FC30-A620-48C3-B061-B26E7692816F}">
      <dgm:prSet/>
      <dgm:spPr/>
      <dgm:t>
        <a:bodyPr/>
        <a:lstStyle/>
        <a:p>
          <a:endParaRPr lang="en-US"/>
        </a:p>
      </dgm:t>
    </dgm:pt>
    <dgm:pt modelId="{95CDF832-B5AF-49FC-8DD4-A03CF029BE8D}" type="sibTrans" cxnId="{1AB9FC30-A620-48C3-B061-B26E7692816F}">
      <dgm:prSet/>
      <dgm:spPr/>
      <dgm:t>
        <a:bodyPr/>
        <a:lstStyle/>
        <a:p>
          <a:endParaRPr lang="en-US"/>
        </a:p>
      </dgm:t>
    </dgm:pt>
    <dgm:pt modelId="{81778B25-2115-44F1-8AE3-8C1AD2E28A21}">
      <dgm:prSet phldrT="[Text]"/>
      <dgm:spPr/>
      <dgm:t>
        <a:bodyPr/>
        <a:lstStyle/>
        <a:p>
          <a:r>
            <a:rPr lang="en-US" dirty="0"/>
            <a:t>This is a manual copy: Make sure to use the paste special option for pasting only values.  If concatenating data make sure to paste them in the correct order with increasing wavelength with no overlap between the two datasets.</a:t>
          </a:r>
        </a:p>
      </dgm:t>
    </dgm:pt>
    <dgm:pt modelId="{27F00228-496D-4AD6-BA99-9EA61326874B}" type="parTrans" cxnId="{EB70AAD5-D042-4B54-8AF7-C9BDA2355314}">
      <dgm:prSet/>
      <dgm:spPr/>
      <dgm:t>
        <a:bodyPr/>
        <a:lstStyle/>
        <a:p>
          <a:endParaRPr lang="en-US"/>
        </a:p>
      </dgm:t>
    </dgm:pt>
    <dgm:pt modelId="{AD72AD8D-5D41-46A2-BF0C-04483132170B}" type="sibTrans" cxnId="{EB70AAD5-D042-4B54-8AF7-C9BDA2355314}">
      <dgm:prSet/>
      <dgm:spPr/>
      <dgm:t>
        <a:bodyPr/>
        <a:lstStyle/>
        <a:p>
          <a:endParaRPr lang="en-US"/>
        </a:p>
      </dgm:t>
    </dgm:pt>
    <dgm:pt modelId="{82F33173-9872-4CAA-A38D-6E9925857671}">
      <dgm:prSet phldrT="[Text]"/>
      <dgm:spPr/>
      <dgm:t>
        <a:bodyPr/>
        <a:lstStyle/>
        <a:p>
          <a:r>
            <a:rPr lang="en-US" dirty="0"/>
            <a:t>Quality check T and R plots to make sure the data was copied correct</a:t>
          </a:r>
        </a:p>
      </dgm:t>
    </dgm:pt>
    <dgm:pt modelId="{983D9A5E-76E6-4DF0-A7B2-7129C4E3964D}" type="parTrans" cxnId="{E51CFE0C-196F-41DA-8E26-E605C2535E39}">
      <dgm:prSet/>
      <dgm:spPr/>
      <dgm:t>
        <a:bodyPr/>
        <a:lstStyle/>
        <a:p>
          <a:endParaRPr lang="en-US"/>
        </a:p>
      </dgm:t>
    </dgm:pt>
    <dgm:pt modelId="{A67EAAE5-2344-43F2-ACF8-CE26CEC0FFE2}" type="sibTrans" cxnId="{E51CFE0C-196F-41DA-8E26-E605C2535E39}">
      <dgm:prSet/>
      <dgm:spPr/>
      <dgm:t>
        <a:bodyPr/>
        <a:lstStyle/>
        <a:p>
          <a:endParaRPr lang="en-US"/>
        </a:p>
      </dgm:t>
    </dgm:pt>
    <dgm:pt modelId="{A632F957-1485-4E54-9D5E-94A02A7884B3}">
      <dgm:prSet phldrT="[Text]"/>
      <dgm:spPr/>
      <dgm:t>
        <a:bodyPr/>
        <a:lstStyle/>
        <a:p>
          <a:r>
            <a:rPr lang="en-US" dirty="0"/>
            <a:t>Defining fringes and best guess at thickness</a:t>
          </a:r>
        </a:p>
      </dgm:t>
    </dgm:pt>
    <dgm:pt modelId="{7874B230-EAEB-4B82-A123-A58E91125E97}" type="parTrans" cxnId="{21E2F9BC-A548-4EAF-9CED-1A83DB5B9349}">
      <dgm:prSet/>
      <dgm:spPr/>
      <dgm:t>
        <a:bodyPr/>
        <a:lstStyle/>
        <a:p>
          <a:endParaRPr lang="en-US"/>
        </a:p>
      </dgm:t>
    </dgm:pt>
    <dgm:pt modelId="{806E99B3-B5B4-4EAD-BBB9-5E5B0CFD8017}" type="sibTrans" cxnId="{21E2F9BC-A548-4EAF-9CED-1A83DB5B9349}">
      <dgm:prSet/>
      <dgm:spPr/>
      <dgm:t>
        <a:bodyPr/>
        <a:lstStyle/>
        <a:p>
          <a:endParaRPr lang="en-US"/>
        </a:p>
      </dgm:t>
    </dgm:pt>
    <dgm:pt modelId="{E8702A06-3D64-4612-8F22-69848A75FD5A}">
      <dgm:prSet phldrT="[Text]"/>
      <dgm:spPr/>
      <dgm:t>
        <a:bodyPr/>
        <a:lstStyle/>
        <a:p>
          <a:r>
            <a:rPr lang="en-US" dirty="0"/>
            <a:t>This</a:t>
          </a:r>
          <a:r>
            <a:rPr lang="en-US" baseline="0" dirty="0"/>
            <a:t> is to initialize the spreadsheet.  All these values will be adjusted to obtain the best fit for the data</a:t>
          </a:r>
          <a:endParaRPr lang="en-US" dirty="0"/>
        </a:p>
      </dgm:t>
    </dgm:pt>
    <dgm:pt modelId="{5EF4466D-2D76-4602-BD4B-223F0140F112}" type="parTrans" cxnId="{B96DC7F5-A163-4218-9D32-3CDC7A2525DD}">
      <dgm:prSet/>
      <dgm:spPr/>
      <dgm:t>
        <a:bodyPr/>
        <a:lstStyle/>
        <a:p>
          <a:endParaRPr lang="en-US"/>
        </a:p>
      </dgm:t>
    </dgm:pt>
    <dgm:pt modelId="{4FD56D72-C382-4EBB-B08E-ED0F63F49C76}" type="sibTrans" cxnId="{B96DC7F5-A163-4218-9D32-3CDC7A2525DD}">
      <dgm:prSet/>
      <dgm:spPr/>
      <dgm:t>
        <a:bodyPr/>
        <a:lstStyle/>
        <a:p>
          <a:endParaRPr lang="en-US"/>
        </a:p>
      </dgm:t>
    </dgm:pt>
    <dgm:pt modelId="{895060CA-33ED-4F41-ABA4-FEDBB0472E1E}">
      <dgm:prSet phldrT="[Text]"/>
      <dgm:spPr/>
      <dgm:t>
        <a:bodyPr/>
        <a:lstStyle/>
        <a:p>
          <a:r>
            <a:rPr lang="en-US" dirty="0"/>
            <a:t>Processing data to obtain best fit</a:t>
          </a:r>
        </a:p>
      </dgm:t>
    </dgm:pt>
    <dgm:pt modelId="{A6B4DA27-8EAB-43D6-95C0-CF43E4FF78D6}" type="parTrans" cxnId="{76C178C8-5303-4B44-B617-F58A836195AB}">
      <dgm:prSet/>
      <dgm:spPr/>
      <dgm:t>
        <a:bodyPr/>
        <a:lstStyle/>
        <a:p>
          <a:endParaRPr lang="en-US"/>
        </a:p>
      </dgm:t>
    </dgm:pt>
    <dgm:pt modelId="{CC73658B-6259-4D5D-B21A-3F4BCC122EB7}" type="sibTrans" cxnId="{76C178C8-5303-4B44-B617-F58A836195AB}">
      <dgm:prSet/>
      <dgm:spPr/>
      <dgm:t>
        <a:bodyPr/>
        <a:lstStyle/>
        <a:p>
          <a:endParaRPr lang="en-US"/>
        </a:p>
      </dgm:t>
    </dgm:pt>
    <dgm:pt modelId="{ED8C5C4A-35E5-40B0-AA66-8D798FDC794E}">
      <dgm:prSet phldrT="[Text]"/>
      <dgm:spPr/>
      <dgm:t>
        <a:bodyPr/>
        <a:lstStyle/>
        <a:p>
          <a:r>
            <a:rPr lang="en-US" dirty="0"/>
            <a:t>Finding the interference fringe value of the first fringe</a:t>
          </a:r>
        </a:p>
      </dgm:t>
    </dgm:pt>
    <dgm:pt modelId="{3F66A33F-CE76-4730-A717-8FF153835D20}" type="parTrans" cxnId="{4F52FA84-5BF1-458B-BC24-8A00B3910E04}">
      <dgm:prSet/>
      <dgm:spPr/>
      <dgm:t>
        <a:bodyPr/>
        <a:lstStyle/>
        <a:p>
          <a:endParaRPr lang="en-US"/>
        </a:p>
      </dgm:t>
    </dgm:pt>
    <dgm:pt modelId="{7E4B6C0A-C121-4A13-BCFA-04D2B1FF3643}" type="sibTrans" cxnId="{4F52FA84-5BF1-458B-BC24-8A00B3910E04}">
      <dgm:prSet/>
      <dgm:spPr/>
      <dgm:t>
        <a:bodyPr/>
        <a:lstStyle/>
        <a:p>
          <a:endParaRPr lang="en-US"/>
        </a:p>
      </dgm:t>
    </dgm:pt>
    <dgm:pt modelId="{5F3E88C2-7DDA-451D-8506-3AD171C37ED9}">
      <dgm:prSet/>
      <dgm:spPr/>
      <dgm:t>
        <a:bodyPr/>
        <a:lstStyle/>
        <a:p>
          <a:r>
            <a:rPr lang="en-US" dirty="0"/>
            <a:t>Adjusting the thickness to fit the simple index to the fringe data</a:t>
          </a:r>
        </a:p>
      </dgm:t>
    </dgm:pt>
    <dgm:pt modelId="{30838029-C694-47C0-BC15-A9D377C214AB}" type="parTrans" cxnId="{72E5E52B-734A-44EE-950D-75AA14428193}">
      <dgm:prSet/>
      <dgm:spPr/>
    </dgm:pt>
    <dgm:pt modelId="{06189C78-8DF7-4A82-9C6F-962968C03B21}" type="sibTrans" cxnId="{72E5E52B-734A-44EE-950D-75AA14428193}">
      <dgm:prSet/>
      <dgm:spPr/>
    </dgm:pt>
    <dgm:pt modelId="{A320967A-3D4E-4087-BF4A-565CE6531219}">
      <dgm:prSet/>
      <dgm:spPr/>
      <dgm:t>
        <a:bodyPr/>
        <a:lstStyle/>
        <a:p>
          <a:r>
            <a:rPr lang="en-US" dirty="0"/>
            <a:t>Adjust the position of the fringes?</a:t>
          </a:r>
        </a:p>
      </dgm:t>
    </dgm:pt>
    <dgm:pt modelId="{264FC9B1-B8D9-4B1C-966C-5B950E4AE233}" type="parTrans" cxnId="{C00816FB-4119-4B9E-9C32-9D3421B4D06D}">
      <dgm:prSet/>
      <dgm:spPr/>
    </dgm:pt>
    <dgm:pt modelId="{7827EF74-BC34-41B6-8817-8578DE567F7C}" type="sibTrans" cxnId="{C00816FB-4119-4B9E-9C32-9D3421B4D06D}">
      <dgm:prSet/>
      <dgm:spPr/>
    </dgm:pt>
    <dgm:pt modelId="{39043549-730E-4EF9-92E7-50F8DA4F89E1}">
      <dgm:prSet/>
      <dgm:spPr/>
      <dgm:t>
        <a:bodyPr/>
        <a:lstStyle/>
        <a:p>
          <a:r>
            <a:rPr lang="en-US" dirty="0"/>
            <a:t>Fit the Sellmeier index to the simple index</a:t>
          </a:r>
        </a:p>
      </dgm:t>
    </dgm:pt>
    <dgm:pt modelId="{A7DAC854-C6AF-4E46-9CE5-0C45993F9FB1}" type="parTrans" cxnId="{833A4358-1130-4707-BDC4-5A18A4F89992}">
      <dgm:prSet/>
      <dgm:spPr/>
    </dgm:pt>
    <dgm:pt modelId="{8ED71BEF-E7C4-471F-9972-565A8863B354}" type="sibTrans" cxnId="{833A4358-1130-4707-BDC4-5A18A4F89992}">
      <dgm:prSet/>
      <dgm:spPr/>
    </dgm:pt>
    <dgm:pt modelId="{732E6D5A-B269-44F7-B053-DEF10292D0AA}">
      <dgm:prSet/>
      <dgm:spPr/>
      <dgm:t>
        <a:bodyPr/>
        <a:lstStyle/>
        <a:p>
          <a:r>
            <a:rPr lang="en-US" dirty="0"/>
            <a:t>Adjust the thickness to fit Sellmeier index to fringe data.</a:t>
          </a:r>
        </a:p>
      </dgm:t>
    </dgm:pt>
    <dgm:pt modelId="{E3858E56-3924-4465-B574-06424A303DEE}" type="parTrans" cxnId="{1F9DE487-CCF9-40E5-BB4B-E3ED3768DDA0}">
      <dgm:prSet/>
      <dgm:spPr/>
    </dgm:pt>
    <dgm:pt modelId="{299CC354-4B4C-4FC2-BAEA-6E911BCCFFD2}" type="sibTrans" cxnId="{1F9DE487-CCF9-40E5-BB4B-E3ED3768DDA0}">
      <dgm:prSet/>
      <dgm:spPr/>
    </dgm:pt>
    <dgm:pt modelId="{E763CFB1-4036-4A48-A57A-62E17450C7F0}" type="pres">
      <dgm:prSet presAssocID="{850924CA-7EAA-432A-A86A-6E25B831B4D5}" presName="Name0" presStyleCnt="0">
        <dgm:presLayoutVars>
          <dgm:dir/>
          <dgm:animLvl val="lvl"/>
          <dgm:resizeHandles val="exact"/>
        </dgm:presLayoutVars>
      </dgm:prSet>
      <dgm:spPr/>
    </dgm:pt>
    <dgm:pt modelId="{A78FFD29-B09E-4C02-A98A-6E4530FE8F2D}" type="pres">
      <dgm:prSet presAssocID="{895060CA-33ED-4F41-ABA4-FEDBB0472E1E}" presName="boxAndChildren" presStyleCnt="0"/>
      <dgm:spPr/>
    </dgm:pt>
    <dgm:pt modelId="{A295C44F-7F6E-4487-B66D-39FB223EF7F1}" type="pres">
      <dgm:prSet presAssocID="{895060CA-33ED-4F41-ABA4-FEDBB0472E1E}" presName="parentTextBox" presStyleLbl="node1" presStyleIdx="0" presStyleCnt="3"/>
      <dgm:spPr/>
    </dgm:pt>
    <dgm:pt modelId="{E00E24A4-43F8-41F2-8231-BEEFD9C1C93A}" type="pres">
      <dgm:prSet presAssocID="{895060CA-33ED-4F41-ABA4-FEDBB0472E1E}" presName="entireBox" presStyleLbl="node1" presStyleIdx="0" presStyleCnt="3"/>
      <dgm:spPr/>
    </dgm:pt>
    <dgm:pt modelId="{855C257D-A2B1-4CBE-9FB6-529C7C8DD911}" type="pres">
      <dgm:prSet presAssocID="{895060CA-33ED-4F41-ABA4-FEDBB0472E1E}" presName="descendantBox" presStyleCnt="0"/>
      <dgm:spPr/>
    </dgm:pt>
    <dgm:pt modelId="{903D4E55-2DAF-4A8D-BFC4-0369983D796C}" type="pres">
      <dgm:prSet presAssocID="{ED8C5C4A-35E5-40B0-AA66-8D798FDC794E}" presName="childTextBox" presStyleLbl="fgAccFollowNode1" presStyleIdx="0" presStyleCnt="8">
        <dgm:presLayoutVars>
          <dgm:bulletEnabled val="1"/>
        </dgm:presLayoutVars>
      </dgm:prSet>
      <dgm:spPr/>
    </dgm:pt>
    <dgm:pt modelId="{8BFDF39F-091E-4413-8AD8-05A307CEE2BF}" type="pres">
      <dgm:prSet presAssocID="{5F3E88C2-7DDA-451D-8506-3AD171C37ED9}" presName="childTextBox" presStyleLbl="fgAccFollowNode1" presStyleIdx="1" presStyleCnt="8">
        <dgm:presLayoutVars>
          <dgm:bulletEnabled val="1"/>
        </dgm:presLayoutVars>
      </dgm:prSet>
      <dgm:spPr/>
    </dgm:pt>
    <dgm:pt modelId="{166EA28A-AC52-4B30-94E4-9FF1AD261F58}" type="pres">
      <dgm:prSet presAssocID="{A320967A-3D4E-4087-BF4A-565CE6531219}" presName="childTextBox" presStyleLbl="fgAccFollowNode1" presStyleIdx="2" presStyleCnt="8">
        <dgm:presLayoutVars>
          <dgm:bulletEnabled val="1"/>
        </dgm:presLayoutVars>
      </dgm:prSet>
      <dgm:spPr/>
    </dgm:pt>
    <dgm:pt modelId="{6ED9B769-348D-45BB-980F-D86B61108420}" type="pres">
      <dgm:prSet presAssocID="{39043549-730E-4EF9-92E7-50F8DA4F89E1}" presName="childTextBox" presStyleLbl="fgAccFollowNode1" presStyleIdx="3" presStyleCnt="8">
        <dgm:presLayoutVars>
          <dgm:bulletEnabled val="1"/>
        </dgm:presLayoutVars>
      </dgm:prSet>
      <dgm:spPr/>
    </dgm:pt>
    <dgm:pt modelId="{FDAF7381-A45E-4EF8-AD3C-F335B70F5B6C}" type="pres">
      <dgm:prSet presAssocID="{732E6D5A-B269-44F7-B053-DEF10292D0AA}" presName="childTextBox" presStyleLbl="fgAccFollowNode1" presStyleIdx="4" presStyleCnt="8">
        <dgm:presLayoutVars>
          <dgm:bulletEnabled val="1"/>
        </dgm:presLayoutVars>
      </dgm:prSet>
      <dgm:spPr/>
    </dgm:pt>
    <dgm:pt modelId="{FFC111CE-C0D3-41C7-9083-F95EE93D739C}" type="pres">
      <dgm:prSet presAssocID="{806E99B3-B5B4-4EAD-BBB9-5E5B0CFD8017}" presName="sp" presStyleCnt="0"/>
      <dgm:spPr/>
    </dgm:pt>
    <dgm:pt modelId="{18D677A1-F09C-4B22-ABA6-A456DF7924A9}" type="pres">
      <dgm:prSet presAssocID="{A632F957-1485-4E54-9D5E-94A02A7884B3}" presName="arrowAndChildren" presStyleCnt="0"/>
      <dgm:spPr/>
    </dgm:pt>
    <dgm:pt modelId="{E3727DE0-2F76-40C2-A9E2-6F1BF023FCFE}" type="pres">
      <dgm:prSet presAssocID="{A632F957-1485-4E54-9D5E-94A02A7884B3}" presName="parentTextArrow" presStyleLbl="node1" presStyleIdx="0" presStyleCnt="3"/>
      <dgm:spPr/>
    </dgm:pt>
    <dgm:pt modelId="{E13980B8-4165-478C-9765-3CDCD84EEABE}" type="pres">
      <dgm:prSet presAssocID="{A632F957-1485-4E54-9D5E-94A02A7884B3}" presName="arrow" presStyleLbl="node1" presStyleIdx="1" presStyleCnt="3"/>
      <dgm:spPr/>
    </dgm:pt>
    <dgm:pt modelId="{CE383B94-5E40-4B80-ADDE-575D14688E56}" type="pres">
      <dgm:prSet presAssocID="{A632F957-1485-4E54-9D5E-94A02A7884B3}" presName="descendantArrow" presStyleCnt="0"/>
      <dgm:spPr/>
    </dgm:pt>
    <dgm:pt modelId="{6D16B2B1-5671-46C0-98AA-5BA11087BED8}" type="pres">
      <dgm:prSet presAssocID="{E8702A06-3D64-4612-8F22-69848A75FD5A}" presName="childTextArrow" presStyleLbl="fgAccFollowNode1" presStyleIdx="5" presStyleCnt="8">
        <dgm:presLayoutVars>
          <dgm:bulletEnabled val="1"/>
        </dgm:presLayoutVars>
      </dgm:prSet>
      <dgm:spPr/>
    </dgm:pt>
    <dgm:pt modelId="{1759F2E6-EF32-45E8-9CF4-25A2C645F915}" type="pres">
      <dgm:prSet presAssocID="{95CDF832-B5AF-49FC-8DD4-A03CF029BE8D}" presName="sp" presStyleCnt="0"/>
      <dgm:spPr/>
    </dgm:pt>
    <dgm:pt modelId="{4757F744-9095-4716-8349-BAB9557577CA}" type="pres">
      <dgm:prSet presAssocID="{656E4CD5-C4C5-4D79-964F-28D8176AE8D1}" presName="arrowAndChildren" presStyleCnt="0"/>
      <dgm:spPr/>
    </dgm:pt>
    <dgm:pt modelId="{B2A1CB85-A5BD-4538-9DD3-CAE08383E540}" type="pres">
      <dgm:prSet presAssocID="{656E4CD5-C4C5-4D79-964F-28D8176AE8D1}" presName="parentTextArrow" presStyleLbl="node1" presStyleIdx="1" presStyleCnt="3"/>
      <dgm:spPr/>
    </dgm:pt>
    <dgm:pt modelId="{97CF09C1-A944-47F1-A3DE-B9B0B62340F9}" type="pres">
      <dgm:prSet presAssocID="{656E4CD5-C4C5-4D79-964F-28D8176AE8D1}" presName="arrow" presStyleLbl="node1" presStyleIdx="2" presStyleCnt="3"/>
      <dgm:spPr/>
    </dgm:pt>
    <dgm:pt modelId="{2B3819F8-F6DB-413A-8C9A-3C5860899638}" type="pres">
      <dgm:prSet presAssocID="{656E4CD5-C4C5-4D79-964F-28D8176AE8D1}" presName="descendantArrow" presStyleCnt="0"/>
      <dgm:spPr/>
    </dgm:pt>
    <dgm:pt modelId="{22D98458-FD7A-4E6E-A189-A164DE880B9F}" type="pres">
      <dgm:prSet presAssocID="{81778B25-2115-44F1-8AE3-8C1AD2E28A21}" presName="childTextArrow" presStyleLbl="fgAccFollowNode1" presStyleIdx="6" presStyleCnt="8">
        <dgm:presLayoutVars>
          <dgm:bulletEnabled val="1"/>
        </dgm:presLayoutVars>
      </dgm:prSet>
      <dgm:spPr/>
    </dgm:pt>
    <dgm:pt modelId="{40230734-DB28-4DFD-A676-8055B0B7F9EF}" type="pres">
      <dgm:prSet presAssocID="{82F33173-9872-4CAA-A38D-6E9925857671}" presName="childTextArrow" presStyleLbl="fgAccFollowNode1" presStyleIdx="7" presStyleCnt="8">
        <dgm:presLayoutVars>
          <dgm:bulletEnabled val="1"/>
        </dgm:presLayoutVars>
      </dgm:prSet>
      <dgm:spPr/>
    </dgm:pt>
  </dgm:ptLst>
  <dgm:cxnLst>
    <dgm:cxn modelId="{76C178C8-5303-4B44-B617-F58A836195AB}" srcId="{850924CA-7EAA-432A-A86A-6E25B831B4D5}" destId="{895060CA-33ED-4F41-ABA4-FEDBB0472E1E}" srcOrd="2" destOrd="0" parTransId="{A6B4DA27-8EAB-43D6-95C0-CF43E4FF78D6}" sibTransId="{CC73658B-6259-4D5D-B21A-3F4BCC122EB7}"/>
    <dgm:cxn modelId="{C00816FB-4119-4B9E-9C32-9D3421B4D06D}" srcId="{895060CA-33ED-4F41-ABA4-FEDBB0472E1E}" destId="{A320967A-3D4E-4087-BF4A-565CE6531219}" srcOrd="2" destOrd="0" parTransId="{264FC9B1-B8D9-4B1C-966C-5B950E4AE233}" sibTransId="{7827EF74-BC34-41B6-8817-8578DE567F7C}"/>
    <dgm:cxn modelId="{72E5E52B-734A-44EE-950D-75AA14428193}" srcId="{895060CA-33ED-4F41-ABA4-FEDBB0472E1E}" destId="{5F3E88C2-7DDA-451D-8506-3AD171C37ED9}" srcOrd="1" destOrd="0" parTransId="{30838029-C694-47C0-BC15-A9D377C214AB}" sibTransId="{06189C78-8DF7-4A82-9C6F-962968C03B21}"/>
    <dgm:cxn modelId="{609A8691-E13D-433F-A33E-3EC60237DDD6}" type="presOf" srcId="{81778B25-2115-44F1-8AE3-8C1AD2E28A21}" destId="{22D98458-FD7A-4E6E-A189-A164DE880B9F}" srcOrd="0" destOrd="0" presId="urn:microsoft.com/office/officeart/2005/8/layout/process4"/>
    <dgm:cxn modelId="{B23B4FF6-79E8-4C02-8099-87F20B1A308C}" type="presOf" srcId="{82F33173-9872-4CAA-A38D-6E9925857671}" destId="{40230734-DB28-4DFD-A676-8055B0B7F9EF}" srcOrd="0" destOrd="0" presId="urn:microsoft.com/office/officeart/2005/8/layout/process4"/>
    <dgm:cxn modelId="{BF4FEF09-87A0-44F3-A29C-26DD56C3E1FA}" type="presOf" srcId="{E8702A06-3D64-4612-8F22-69848A75FD5A}" destId="{6D16B2B1-5671-46C0-98AA-5BA11087BED8}" srcOrd="0" destOrd="0" presId="urn:microsoft.com/office/officeart/2005/8/layout/process4"/>
    <dgm:cxn modelId="{E51CFE0C-196F-41DA-8E26-E605C2535E39}" srcId="{656E4CD5-C4C5-4D79-964F-28D8176AE8D1}" destId="{82F33173-9872-4CAA-A38D-6E9925857671}" srcOrd="1" destOrd="0" parTransId="{983D9A5E-76E6-4DF0-A7B2-7129C4E3964D}" sibTransId="{A67EAAE5-2344-43F2-ACF8-CE26CEC0FFE2}"/>
    <dgm:cxn modelId="{4F52FA84-5BF1-458B-BC24-8A00B3910E04}" srcId="{895060CA-33ED-4F41-ABA4-FEDBB0472E1E}" destId="{ED8C5C4A-35E5-40B0-AA66-8D798FDC794E}" srcOrd="0" destOrd="0" parTransId="{3F66A33F-CE76-4730-A717-8FF153835D20}" sibTransId="{7E4B6C0A-C121-4A13-BCFA-04D2B1FF3643}"/>
    <dgm:cxn modelId="{833A4358-1130-4707-BDC4-5A18A4F89992}" srcId="{895060CA-33ED-4F41-ABA4-FEDBB0472E1E}" destId="{39043549-730E-4EF9-92E7-50F8DA4F89E1}" srcOrd="3" destOrd="0" parTransId="{A7DAC854-C6AF-4E46-9CE5-0C45993F9FB1}" sibTransId="{8ED71BEF-E7C4-471F-9972-565A8863B354}"/>
    <dgm:cxn modelId="{F9E18F37-05CD-41CD-B6EE-DB6BE67146CE}" type="presOf" srcId="{A632F957-1485-4E54-9D5E-94A02A7884B3}" destId="{E3727DE0-2F76-40C2-A9E2-6F1BF023FCFE}" srcOrd="0" destOrd="0" presId="urn:microsoft.com/office/officeart/2005/8/layout/process4"/>
    <dgm:cxn modelId="{AC583092-19AA-4620-94F1-3D57CD3F2985}" type="presOf" srcId="{ED8C5C4A-35E5-40B0-AA66-8D798FDC794E}" destId="{903D4E55-2DAF-4A8D-BFC4-0369983D796C}" srcOrd="0" destOrd="0" presId="urn:microsoft.com/office/officeart/2005/8/layout/process4"/>
    <dgm:cxn modelId="{1AB9FC30-A620-48C3-B061-B26E7692816F}" srcId="{850924CA-7EAA-432A-A86A-6E25B831B4D5}" destId="{656E4CD5-C4C5-4D79-964F-28D8176AE8D1}" srcOrd="0" destOrd="0" parTransId="{209607C9-40C4-461A-A369-06FA8CB619BA}" sibTransId="{95CDF832-B5AF-49FC-8DD4-A03CF029BE8D}"/>
    <dgm:cxn modelId="{28565411-BE92-4FEA-A8CC-9FCCF5EA0EEB}" type="presOf" srcId="{895060CA-33ED-4F41-ABA4-FEDBB0472E1E}" destId="{A295C44F-7F6E-4487-B66D-39FB223EF7F1}" srcOrd="0" destOrd="0" presId="urn:microsoft.com/office/officeart/2005/8/layout/process4"/>
    <dgm:cxn modelId="{E3726E27-E875-4354-AE7D-090671FD1388}" type="presOf" srcId="{656E4CD5-C4C5-4D79-964F-28D8176AE8D1}" destId="{B2A1CB85-A5BD-4538-9DD3-CAE08383E540}" srcOrd="0" destOrd="0" presId="urn:microsoft.com/office/officeart/2005/8/layout/process4"/>
    <dgm:cxn modelId="{F6286DC8-753C-45F7-AD28-C74379C3C2CE}" type="presOf" srcId="{A632F957-1485-4E54-9D5E-94A02A7884B3}" destId="{E13980B8-4165-478C-9765-3CDCD84EEABE}" srcOrd="1" destOrd="0" presId="urn:microsoft.com/office/officeart/2005/8/layout/process4"/>
    <dgm:cxn modelId="{EB70AAD5-D042-4B54-8AF7-C9BDA2355314}" srcId="{656E4CD5-C4C5-4D79-964F-28D8176AE8D1}" destId="{81778B25-2115-44F1-8AE3-8C1AD2E28A21}" srcOrd="0" destOrd="0" parTransId="{27F00228-496D-4AD6-BA99-9EA61326874B}" sibTransId="{AD72AD8D-5D41-46A2-BF0C-04483132170B}"/>
    <dgm:cxn modelId="{DC1765C8-B7E0-445D-A7DA-2939606FCD91}" type="presOf" srcId="{732E6D5A-B269-44F7-B053-DEF10292D0AA}" destId="{FDAF7381-A45E-4EF8-AD3C-F335B70F5B6C}" srcOrd="0" destOrd="0" presId="urn:microsoft.com/office/officeart/2005/8/layout/process4"/>
    <dgm:cxn modelId="{B96DC7F5-A163-4218-9D32-3CDC7A2525DD}" srcId="{A632F957-1485-4E54-9D5E-94A02A7884B3}" destId="{E8702A06-3D64-4612-8F22-69848A75FD5A}" srcOrd="0" destOrd="0" parTransId="{5EF4466D-2D76-4602-BD4B-223F0140F112}" sibTransId="{4FD56D72-C382-4EBB-B08E-ED0F63F49C76}"/>
    <dgm:cxn modelId="{715D4693-F622-4E23-A6FE-282390C0DB22}" type="presOf" srcId="{895060CA-33ED-4F41-ABA4-FEDBB0472E1E}" destId="{E00E24A4-43F8-41F2-8231-BEEFD9C1C93A}" srcOrd="1" destOrd="0" presId="urn:microsoft.com/office/officeart/2005/8/layout/process4"/>
    <dgm:cxn modelId="{D81E2B4B-DB9E-4C88-B93B-50E3D175DB5B}" type="presOf" srcId="{39043549-730E-4EF9-92E7-50F8DA4F89E1}" destId="{6ED9B769-348D-45BB-980F-D86B61108420}" srcOrd="0" destOrd="0" presId="urn:microsoft.com/office/officeart/2005/8/layout/process4"/>
    <dgm:cxn modelId="{50CA24E2-78C9-4CD7-87D5-CF5F4C305669}" type="presOf" srcId="{656E4CD5-C4C5-4D79-964F-28D8176AE8D1}" destId="{97CF09C1-A944-47F1-A3DE-B9B0B62340F9}" srcOrd="1" destOrd="0" presId="urn:microsoft.com/office/officeart/2005/8/layout/process4"/>
    <dgm:cxn modelId="{61DE1719-D592-467F-8D29-0B9ED7F6CA61}" type="presOf" srcId="{850924CA-7EAA-432A-A86A-6E25B831B4D5}" destId="{E763CFB1-4036-4A48-A57A-62E17450C7F0}" srcOrd="0" destOrd="0" presId="urn:microsoft.com/office/officeart/2005/8/layout/process4"/>
    <dgm:cxn modelId="{62A200D5-6317-44ED-A0CF-3D22EF67B295}" type="presOf" srcId="{5F3E88C2-7DDA-451D-8506-3AD171C37ED9}" destId="{8BFDF39F-091E-4413-8AD8-05A307CEE2BF}" srcOrd="0" destOrd="0" presId="urn:microsoft.com/office/officeart/2005/8/layout/process4"/>
    <dgm:cxn modelId="{E2E8F740-CBCF-4227-A706-B20C6DCF58D1}" type="presOf" srcId="{A320967A-3D4E-4087-BF4A-565CE6531219}" destId="{166EA28A-AC52-4B30-94E4-9FF1AD261F58}" srcOrd="0" destOrd="0" presId="urn:microsoft.com/office/officeart/2005/8/layout/process4"/>
    <dgm:cxn modelId="{1F9DE487-CCF9-40E5-BB4B-E3ED3768DDA0}" srcId="{895060CA-33ED-4F41-ABA4-FEDBB0472E1E}" destId="{732E6D5A-B269-44F7-B053-DEF10292D0AA}" srcOrd="4" destOrd="0" parTransId="{E3858E56-3924-4465-B574-06424A303DEE}" sibTransId="{299CC354-4B4C-4FC2-BAEA-6E911BCCFFD2}"/>
    <dgm:cxn modelId="{21E2F9BC-A548-4EAF-9CED-1A83DB5B9349}" srcId="{850924CA-7EAA-432A-A86A-6E25B831B4D5}" destId="{A632F957-1485-4E54-9D5E-94A02A7884B3}" srcOrd="1" destOrd="0" parTransId="{7874B230-EAEB-4B82-A123-A58E91125E97}" sibTransId="{806E99B3-B5B4-4EAD-BBB9-5E5B0CFD8017}"/>
    <dgm:cxn modelId="{CE497A25-0F3E-44EC-B6F1-68E6E16F1EB5}" type="presParOf" srcId="{E763CFB1-4036-4A48-A57A-62E17450C7F0}" destId="{A78FFD29-B09E-4C02-A98A-6E4530FE8F2D}" srcOrd="0" destOrd="0" presId="urn:microsoft.com/office/officeart/2005/8/layout/process4"/>
    <dgm:cxn modelId="{A2B831A1-0AA7-44A7-A2BA-DDF8DAC0D990}" type="presParOf" srcId="{A78FFD29-B09E-4C02-A98A-6E4530FE8F2D}" destId="{A295C44F-7F6E-4487-B66D-39FB223EF7F1}" srcOrd="0" destOrd="0" presId="urn:microsoft.com/office/officeart/2005/8/layout/process4"/>
    <dgm:cxn modelId="{6B2506EF-F4BF-4606-AD7C-799EE1956F5E}" type="presParOf" srcId="{A78FFD29-B09E-4C02-A98A-6E4530FE8F2D}" destId="{E00E24A4-43F8-41F2-8231-BEEFD9C1C93A}" srcOrd="1" destOrd="0" presId="urn:microsoft.com/office/officeart/2005/8/layout/process4"/>
    <dgm:cxn modelId="{05DF0EB8-F135-4F21-88B5-7E0F49AD114E}" type="presParOf" srcId="{A78FFD29-B09E-4C02-A98A-6E4530FE8F2D}" destId="{855C257D-A2B1-4CBE-9FB6-529C7C8DD911}" srcOrd="2" destOrd="0" presId="urn:microsoft.com/office/officeart/2005/8/layout/process4"/>
    <dgm:cxn modelId="{EBEFA8FB-6158-49C2-B07D-3698F6A914FC}" type="presParOf" srcId="{855C257D-A2B1-4CBE-9FB6-529C7C8DD911}" destId="{903D4E55-2DAF-4A8D-BFC4-0369983D796C}" srcOrd="0" destOrd="0" presId="urn:microsoft.com/office/officeart/2005/8/layout/process4"/>
    <dgm:cxn modelId="{BCDCC12E-A417-4D64-95CE-46C2F718749B}" type="presParOf" srcId="{855C257D-A2B1-4CBE-9FB6-529C7C8DD911}" destId="{8BFDF39F-091E-4413-8AD8-05A307CEE2BF}" srcOrd="1" destOrd="0" presId="urn:microsoft.com/office/officeart/2005/8/layout/process4"/>
    <dgm:cxn modelId="{E8D42023-E60E-4B0E-8234-6DB99B2AB172}" type="presParOf" srcId="{855C257D-A2B1-4CBE-9FB6-529C7C8DD911}" destId="{166EA28A-AC52-4B30-94E4-9FF1AD261F58}" srcOrd="2" destOrd="0" presId="urn:microsoft.com/office/officeart/2005/8/layout/process4"/>
    <dgm:cxn modelId="{69FDB7DE-174B-47DC-B3A0-6F5CBAC8A868}" type="presParOf" srcId="{855C257D-A2B1-4CBE-9FB6-529C7C8DD911}" destId="{6ED9B769-348D-45BB-980F-D86B61108420}" srcOrd="3" destOrd="0" presId="urn:microsoft.com/office/officeart/2005/8/layout/process4"/>
    <dgm:cxn modelId="{ACCEBF88-D1A5-4E94-A8BC-A9E8C0D82583}" type="presParOf" srcId="{855C257D-A2B1-4CBE-9FB6-529C7C8DD911}" destId="{FDAF7381-A45E-4EF8-AD3C-F335B70F5B6C}" srcOrd="4" destOrd="0" presId="urn:microsoft.com/office/officeart/2005/8/layout/process4"/>
    <dgm:cxn modelId="{22343FB5-5EED-4160-A991-9B0BE76B3A46}" type="presParOf" srcId="{E763CFB1-4036-4A48-A57A-62E17450C7F0}" destId="{FFC111CE-C0D3-41C7-9083-F95EE93D739C}" srcOrd="1" destOrd="0" presId="urn:microsoft.com/office/officeart/2005/8/layout/process4"/>
    <dgm:cxn modelId="{D829FFC0-E76F-4DB0-914F-521CE9E69028}" type="presParOf" srcId="{E763CFB1-4036-4A48-A57A-62E17450C7F0}" destId="{18D677A1-F09C-4B22-ABA6-A456DF7924A9}" srcOrd="2" destOrd="0" presId="urn:microsoft.com/office/officeart/2005/8/layout/process4"/>
    <dgm:cxn modelId="{AF2DEFC8-84B6-4E27-ADFC-4DFBA25D967A}" type="presParOf" srcId="{18D677A1-F09C-4B22-ABA6-A456DF7924A9}" destId="{E3727DE0-2F76-40C2-A9E2-6F1BF023FCFE}" srcOrd="0" destOrd="0" presId="urn:microsoft.com/office/officeart/2005/8/layout/process4"/>
    <dgm:cxn modelId="{CA86AE93-D599-48D9-9585-F848FEFBB211}" type="presParOf" srcId="{18D677A1-F09C-4B22-ABA6-A456DF7924A9}" destId="{E13980B8-4165-478C-9765-3CDCD84EEABE}" srcOrd="1" destOrd="0" presId="urn:microsoft.com/office/officeart/2005/8/layout/process4"/>
    <dgm:cxn modelId="{A5BEC4D4-2C56-4052-A720-D7A0C81177A7}" type="presParOf" srcId="{18D677A1-F09C-4B22-ABA6-A456DF7924A9}" destId="{CE383B94-5E40-4B80-ADDE-575D14688E56}" srcOrd="2" destOrd="0" presId="urn:microsoft.com/office/officeart/2005/8/layout/process4"/>
    <dgm:cxn modelId="{D7EB1199-3921-48FF-B958-74BF020715B0}" type="presParOf" srcId="{CE383B94-5E40-4B80-ADDE-575D14688E56}" destId="{6D16B2B1-5671-46C0-98AA-5BA11087BED8}" srcOrd="0" destOrd="0" presId="urn:microsoft.com/office/officeart/2005/8/layout/process4"/>
    <dgm:cxn modelId="{A187D194-D780-49CD-B227-064822B5B8D2}" type="presParOf" srcId="{E763CFB1-4036-4A48-A57A-62E17450C7F0}" destId="{1759F2E6-EF32-45E8-9CF4-25A2C645F915}" srcOrd="3" destOrd="0" presId="urn:microsoft.com/office/officeart/2005/8/layout/process4"/>
    <dgm:cxn modelId="{1ADB7224-9DEE-4F8C-865B-ED5ACCE8B98A}" type="presParOf" srcId="{E763CFB1-4036-4A48-A57A-62E17450C7F0}" destId="{4757F744-9095-4716-8349-BAB9557577CA}" srcOrd="4" destOrd="0" presId="urn:microsoft.com/office/officeart/2005/8/layout/process4"/>
    <dgm:cxn modelId="{3328276E-3EE5-4348-8E49-938DC17A572B}" type="presParOf" srcId="{4757F744-9095-4716-8349-BAB9557577CA}" destId="{B2A1CB85-A5BD-4538-9DD3-CAE08383E540}" srcOrd="0" destOrd="0" presId="urn:microsoft.com/office/officeart/2005/8/layout/process4"/>
    <dgm:cxn modelId="{FCF68EA9-348F-4DAD-BA14-991F7B42143A}" type="presParOf" srcId="{4757F744-9095-4716-8349-BAB9557577CA}" destId="{97CF09C1-A944-47F1-A3DE-B9B0B62340F9}" srcOrd="1" destOrd="0" presId="urn:microsoft.com/office/officeart/2005/8/layout/process4"/>
    <dgm:cxn modelId="{2B5B1307-B5D0-4E7A-B779-D3ABE3363C8C}" type="presParOf" srcId="{4757F744-9095-4716-8349-BAB9557577CA}" destId="{2B3819F8-F6DB-413A-8C9A-3C5860899638}" srcOrd="2" destOrd="0" presId="urn:microsoft.com/office/officeart/2005/8/layout/process4"/>
    <dgm:cxn modelId="{253854B2-CA5E-444E-8968-49D580D3B075}" type="presParOf" srcId="{2B3819F8-F6DB-413A-8C9A-3C5860899638}" destId="{22D98458-FD7A-4E6E-A189-A164DE880B9F}" srcOrd="0" destOrd="0" presId="urn:microsoft.com/office/officeart/2005/8/layout/process4"/>
    <dgm:cxn modelId="{0DD236A3-6650-440A-8365-3EA889C800D2}" type="presParOf" srcId="{2B3819F8-F6DB-413A-8C9A-3C5860899638}" destId="{40230734-DB28-4DFD-A676-8055B0B7F9EF}"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0924CA-7EAA-432A-A86A-6E25B831B4D5}"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656E4CD5-C4C5-4D79-964F-28D8176AE8D1}">
      <dgm:prSet phldrT="[Text]"/>
      <dgm:spPr/>
      <dgm:t>
        <a:bodyPr/>
        <a:lstStyle/>
        <a:p>
          <a:r>
            <a:rPr lang="en-US" dirty="0"/>
            <a:t>Copy T, R, and </a:t>
          </a:r>
          <a:r>
            <a:rPr lang="el-GR" dirty="0"/>
            <a:t>α</a:t>
          </a:r>
          <a:r>
            <a:rPr lang="en-US" dirty="0"/>
            <a:t> data from Index Calc Spreadsheet</a:t>
          </a:r>
        </a:p>
      </dgm:t>
    </dgm:pt>
    <dgm:pt modelId="{209607C9-40C4-461A-A369-06FA8CB619BA}" type="parTrans" cxnId="{1AB9FC30-A620-48C3-B061-B26E7692816F}">
      <dgm:prSet/>
      <dgm:spPr/>
      <dgm:t>
        <a:bodyPr/>
        <a:lstStyle/>
        <a:p>
          <a:endParaRPr lang="en-US"/>
        </a:p>
      </dgm:t>
    </dgm:pt>
    <dgm:pt modelId="{95CDF832-B5AF-49FC-8DD4-A03CF029BE8D}" type="sibTrans" cxnId="{1AB9FC30-A620-48C3-B061-B26E7692816F}">
      <dgm:prSet/>
      <dgm:spPr/>
      <dgm:t>
        <a:bodyPr/>
        <a:lstStyle/>
        <a:p>
          <a:endParaRPr lang="en-US"/>
        </a:p>
      </dgm:t>
    </dgm:pt>
    <dgm:pt modelId="{81778B25-2115-44F1-8AE3-8C1AD2E28A21}">
      <dgm:prSet phldrT="[Text]"/>
      <dgm:spPr/>
      <dgm:t>
        <a:bodyPr/>
        <a:lstStyle/>
        <a:p>
          <a:r>
            <a:rPr lang="en-US" dirty="0"/>
            <a:t>This is an automatic copy similar to the one used in the Optical Plot Spreadsheet</a:t>
          </a:r>
        </a:p>
      </dgm:t>
    </dgm:pt>
    <dgm:pt modelId="{27F00228-496D-4AD6-BA99-9EA61326874B}" type="parTrans" cxnId="{EB70AAD5-D042-4B54-8AF7-C9BDA2355314}">
      <dgm:prSet/>
      <dgm:spPr/>
      <dgm:t>
        <a:bodyPr/>
        <a:lstStyle/>
        <a:p>
          <a:endParaRPr lang="en-US"/>
        </a:p>
      </dgm:t>
    </dgm:pt>
    <dgm:pt modelId="{AD72AD8D-5D41-46A2-BF0C-04483132170B}" type="sibTrans" cxnId="{EB70AAD5-D042-4B54-8AF7-C9BDA2355314}">
      <dgm:prSet/>
      <dgm:spPr/>
      <dgm:t>
        <a:bodyPr/>
        <a:lstStyle/>
        <a:p>
          <a:endParaRPr lang="en-US"/>
        </a:p>
      </dgm:t>
    </dgm:pt>
    <dgm:pt modelId="{82F33173-9872-4CAA-A38D-6E9925857671}">
      <dgm:prSet phldrT="[Text]"/>
      <dgm:spPr/>
      <dgm:t>
        <a:bodyPr/>
        <a:lstStyle/>
        <a:p>
          <a:r>
            <a:rPr lang="en-US" dirty="0"/>
            <a:t>Quality check T, R, and </a:t>
          </a:r>
          <a:r>
            <a:rPr lang="el-GR" dirty="0"/>
            <a:t>α</a:t>
          </a:r>
          <a:r>
            <a:rPr lang="en-US" dirty="0"/>
            <a:t> plots to make sure the data was copied correct</a:t>
          </a:r>
        </a:p>
      </dgm:t>
    </dgm:pt>
    <dgm:pt modelId="{983D9A5E-76E6-4DF0-A7B2-7129C4E3964D}" type="parTrans" cxnId="{E51CFE0C-196F-41DA-8E26-E605C2535E39}">
      <dgm:prSet/>
      <dgm:spPr/>
      <dgm:t>
        <a:bodyPr/>
        <a:lstStyle/>
        <a:p>
          <a:endParaRPr lang="en-US"/>
        </a:p>
      </dgm:t>
    </dgm:pt>
    <dgm:pt modelId="{A67EAAE5-2344-43F2-ACF8-CE26CEC0FFE2}" type="sibTrans" cxnId="{E51CFE0C-196F-41DA-8E26-E605C2535E39}">
      <dgm:prSet/>
      <dgm:spPr/>
      <dgm:t>
        <a:bodyPr/>
        <a:lstStyle/>
        <a:p>
          <a:endParaRPr lang="en-US"/>
        </a:p>
      </dgm:t>
    </dgm:pt>
    <dgm:pt modelId="{A632F957-1485-4E54-9D5E-94A02A7884B3}">
      <dgm:prSet phldrT="[Text]"/>
      <dgm:spPr/>
      <dgm:t>
        <a:bodyPr/>
        <a:lstStyle/>
        <a:p>
          <a:r>
            <a:rPr lang="en-US" dirty="0"/>
            <a:t>Defining Linearized regions for gap calculation</a:t>
          </a:r>
        </a:p>
      </dgm:t>
    </dgm:pt>
    <dgm:pt modelId="{7874B230-EAEB-4B82-A123-A58E91125E97}" type="parTrans" cxnId="{21E2F9BC-A548-4EAF-9CED-1A83DB5B9349}">
      <dgm:prSet/>
      <dgm:spPr/>
      <dgm:t>
        <a:bodyPr/>
        <a:lstStyle/>
        <a:p>
          <a:endParaRPr lang="en-US"/>
        </a:p>
      </dgm:t>
    </dgm:pt>
    <dgm:pt modelId="{806E99B3-B5B4-4EAD-BBB9-5E5B0CFD8017}" type="sibTrans" cxnId="{21E2F9BC-A548-4EAF-9CED-1A83DB5B9349}">
      <dgm:prSet/>
      <dgm:spPr/>
      <dgm:t>
        <a:bodyPr/>
        <a:lstStyle/>
        <a:p>
          <a:endParaRPr lang="en-US"/>
        </a:p>
      </dgm:t>
    </dgm:pt>
    <dgm:pt modelId="{E8702A06-3D64-4612-8F22-69848A75FD5A}">
      <dgm:prSet phldrT="[Text]"/>
      <dgm:spPr/>
      <dgm:t>
        <a:bodyPr/>
        <a:lstStyle/>
        <a:p>
          <a:r>
            <a:rPr lang="en-US" dirty="0"/>
            <a:t>Direct gaps and indirect gaps, allowed gaps vs forbidden gaps</a:t>
          </a:r>
        </a:p>
      </dgm:t>
    </dgm:pt>
    <dgm:pt modelId="{5EF4466D-2D76-4602-BD4B-223F0140F112}" type="parTrans" cxnId="{B96DC7F5-A163-4218-9D32-3CDC7A2525DD}">
      <dgm:prSet/>
      <dgm:spPr/>
      <dgm:t>
        <a:bodyPr/>
        <a:lstStyle/>
        <a:p>
          <a:endParaRPr lang="en-US"/>
        </a:p>
      </dgm:t>
    </dgm:pt>
    <dgm:pt modelId="{4FD56D72-C382-4EBB-B08E-ED0F63F49C76}" type="sibTrans" cxnId="{B96DC7F5-A163-4218-9D32-3CDC7A2525DD}">
      <dgm:prSet/>
      <dgm:spPr/>
      <dgm:t>
        <a:bodyPr/>
        <a:lstStyle/>
        <a:p>
          <a:endParaRPr lang="en-US"/>
        </a:p>
      </dgm:t>
    </dgm:pt>
    <dgm:pt modelId="{3F002291-D5EF-445C-9056-7ECF0A234B37}">
      <dgm:prSet/>
      <dgm:spPr/>
      <dgm:t>
        <a:bodyPr/>
        <a:lstStyle/>
        <a:p>
          <a:r>
            <a:rPr lang="en-US" dirty="0"/>
            <a:t>Main linearized regions and baseline corrections for sub gap absorption</a:t>
          </a:r>
        </a:p>
      </dgm:t>
    </dgm:pt>
    <dgm:pt modelId="{50336020-8C95-44AA-A680-86C2CBBB445F}" type="parTrans" cxnId="{0AF8A8AB-9D31-476C-BFDF-56273718D9C2}">
      <dgm:prSet/>
      <dgm:spPr/>
      <dgm:t>
        <a:bodyPr/>
        <a:lstStyle/>
        <a:p>
          <a:endParaRPr lang="en-US"/>
        </a:p>
      </dgm:t>
    </dgm:pt>
    <dgm:pt modelId="{696F2C3A-8CC9-4E09-A5C4-89D559CEFFBE}" type="sibTrans" cxnId="{0AF8A8AB-9D31-476C-BFDF-56273718D9C2}">
      <dgm:prSet/>
      <dgm:spPr/>
      <dgm:t>
        <a:bodyPr/>
        <a:lstStyle/>
        <a:p>
          <a:endParaRPr lang="en-US"/>
        </a:p>
      </dgm:t>
    </dgm:pt>
    <dgm:pt modelId="{E763CFB1-4036-4A48-A57A-62E17450C7F0}" type="pres">
      <dgm:prSet presAssocID="{850924CA-7EAA-432A-A86A-6E25B831B4D5}" presName="Name0" presStyleCnt="0">
        <dgm:presLayoutVars>
          <dgm:dir/>
          <dgm:animLvl val="lvl"/>
          <dgm:resizeHandles val="exact"/>
        </dgm:presLayoutVars>
      </dgm:prSet>
      <dgm:spPr/>
    </dgm:pt>
    <dgm:pt modelId="{5984A54E-9415-4AA1-95E5-6DFE6E522B5F}" type="pres">
      <dgm:prSet presAssocID="{A632F957-1485-4E54-9D5E-94A02A7884B3}" presName="boxAndChildren" presStyleCnt="0"/>
      <dgm:spPr/>
    </dgm:pt>
    <dgm:pt modelId="{21614602-BAC7-44AD-A9B7-58EA0B1D23E8}" type="pres">
      <dgm:prSet presAssocID="{A632F957-1485-4E54-9D5E-94A02A7884B3}" presName="parentTextBox" presStyleLbl="node1" presStyleIdx="0" presStyleCnt="2"/>
      <dgm:spPr/>
    </dgm:pt>
    <dgm:pt modelId="{CA99A206-6F05-4D38-8F2E-2BA9E2CF91AC}" type="pres">
      <dgm:prSet presAssocID="{A632F957-1485-4E54-9D5E-94A02A7884B3}" presName="entireBox" presStyleLbl="node1" presStyleIdx="0" presStyleCnt="2"/>
      <dgm:spPr/>
    </dgm:pt>
    <dgm:pt modelId="{AEC5CD81-04EA-4DD1-B491-270FF0BC38A9}" type="pres">
      <dgm:prSet presAssocID="{A632F957-1485-4E54-9D5E-94A02A7884B3}" presName="descendantBox" presStyleCnt="0"/>
      <dgm:spPr/>
    </dgm:pt>
    <dgm:pt modelId="{18F4B401-F73C-4F02-9A49-6E54F3228694}" type="pres">
      <dgm:prSet presAssocID="{E8702A06-3D64-4612-8F22-69848A75FD5A}" presName="childTextBox" presStyleLbl="fgAccFollowNode1" presStyleIdx="0" presStyleCnt="4">
        <dgm:presLayoutVars>
          <dgm:bulletEnabled val="1"/>
        </dgm:presLayoutVars>
      </dgm:prSet>
      <dgm:spPr/>
    </dgm:pt>
    <dgm:pt modelId="{371D8969-E501-4D76-9E6B-E0450C9D0DF6}" type="pres">
      <dgm:prSet presAssocID="{3F002291-D5EF-445C-9056-7ECF0A234B37}" presName="childTextBox" presStyleLbl="fgAccFollowNode1" presStyleIdx="1" presStyleCnt="4">
        <dgm:presLayoutVars>
          <dgm:bulletEnabled val="1"/>
        </dgm:presLayoutVars>
      </dgm:prSet>
      <dgm:spPr/>
    </dgm:pt>
    <dgm:pt modelId="{1759F2E6-EF32-45E8-9CF4-25A2C645F915}" type="pres">
      <dgm:prSet presAssocID="{95CDF832-B5AF-49FC-8DD4-A03CF029BE8D}" presName="sp" presStyleCnt="0"/>
      <dgm:spPr/>
    </dgm:pt>
    <dgm:pt modelId="{4757F744-9095-4716-8349-BAB9557577CA}" type="pres">
      <dgm:prSet presAssocID="{656E4CD5-C4C5-4D79-964F-28D8176AE8D1}" presName="arrowAndChildren" presStyleCnt="0"/>
      <dgm:spPr/>
    </dgm:pt>
    <dgm:pt modelId="{B2A1CB85-A5BD-4538-9DD3-CAE08383E540}" type="pres">
      <dgm:prSet presAssocID="{656E4CD5-C4C5-4D79-964F-28D8176AE8D1}" presName="parentTextArrow" presStyleLbl="node1" presStyleIdx="0" presStyleCnt="2"/>
      <dgm:spPr/>
    </dgm:pt>
    <dgm:pt modelId="{97CF09C1-A944-47F1-A3DE-B9B0B62340F9}" type="pres">
      <dgm:prSet presAssocID="{656E4CD5-C4C5-4D79-964F-28D8176AE8D1}" presName="arrow" presStyleLbl="node1" presStyleIdx="1" presStyleCnt="2"/>
      <dgm:spPr/>
    </dgm:pt>
    <dgm:pt modelId="{2B3819F8-F6DB-413A-8C9A-3C5860899638}" type="pres">
      <dgm:prSet presAssocID="{656E4CD5-C4C5-4D79-964F-28D8176AE8D1}" presName="descendantArrow" presStyleCnt="0"/>
      <dgm:spPr/>
    </dgm:pt>
    <dgm:pt modelId="{22D98458-FD7A-4E6E-A189-A164DE880B9F}" type="pres">
      <dgm:prSet presAssocID="{81778B25-2115-44F1-8AE3-8C1AD2E28A21}" presName="childTextArrow" presStyleLbl="fgAccFollowNode1" presStyleIdx="2" presStyleCnt="4">
        <dgm:presLayoutVars>
          <dgm:bulletEnabled val="1"/>
        </dgm:presLayoutVars>
      </dgm:prSet>
      <dgm:spPr/>
    </dgm:pt>
    <dgm:pt modelId="{40230734-DB28-4DFD-A676-8055B0B7F9EF}" type="pres">
      <dgm:prSet presAssocID="{82F33173-9872-4CAA-A38D-6E9925857671}" presName="childTextArrow" presStyleLbl="fgAccFollowNode1" presStyleIdx="3" presStyleCnt="4">
        <dgm:presLayoutVars>
          <dgm:bulletEnabled val="1"/>
        </dgm:presLayoutVars>
      </dgm:prSet>
      <dgm:spPr/>
    </dgm:pt>
  </dgm:ptLst>
  <dgm:cxnLst>
    <dgm:cxn modelId="{61DE1719-D592-467F-8D29-0B9ED7F6CA61}" type="presOf" srcId="{850924CA-7EAA-432A-A86A-6E25B831B4D5}" destId="{E763CFB1-4036-4A48-A57A-62E17450C7F0}" srcOrd="0" destOrd="0" presId="urn:microsoft.com/office/officeart/2005/8/layout/process4"/>
    <dgm:cxn modelId="{E3726E27-E875-4354-AE7D-090671FD1388}" type="presOf" srcId="{656E4CD5-C4C5-4D79-964F-28D8176AE8D1}" destId="{B2A1CB85-A5BD-4538-9DD3-CAE08383E540}" srcOrd="0" destOrd="0" presId="urn:microsoft.com/office/officeart/2005/8/layout/process4"/>
    <dgm:cxn modelId="{B96DC7F5-A163-4218-9D32-3CDC7A2525DD}" srcId="{A632F957-1485-4E54-9D5E-94A02A7884B3}" destId="{E8702A06-3D64-4612-8F22-69848A75FD5A}" srcOrd="0" destOrd="0" parTransId="{5EF4466D-2D76-4602-BD4B-223F0140F112}" sibTransId="{4FD56D72-C382-4EBB-B08E-ED0F63F49C76}"/>
    <dgm:cxn modelId="{0AF8A8AB-9D31-476C-BFDF-56273718D9C2}" srcId="{A632F957-1485-4E54-9D5E-94A02A7884B3}" destId="{3F002291-D5EF-445C-9056-7ECF0A234B37}" srcOrd="1" destOrd="0" parTransId="{50336020-8C95-44AA-A680-86C2CBBB445F}" sibTransId="{696F2C3A-8CC9-4E09-A5C4-89D559CEFFBE}"/>
    <dgm:cxn modelId="{B23B4FF6-79E8-4C02-8099-87F20B1A308C}" type="presOf" srcId="{82F33173-9872-4CAA-A38D-6E9925857671}" destId="{40230734-DB28-4DFD-A676-8055B0B7F9EF}" srcOrd="0" destOrd="0" presId="urn:microsoft.com/office/officeart/2005/8/layout/process4"/>
    <dgm:cxn modelId="{E51CFE0C-196F-41DA-8E26-E605C2535E39}" srcId="{656E4CD5-C4C5-4D79-964F-28D8176AE8D1}" destId="{82F33173-9872-4CAA-A38D-6E9925857671}" srcOrd="1" destOrd="0" parTransId="{983D9A5E-76E6-4DF0-A7B2-7129C4E3964D}" sibTransId="{A67EAAE5-2344-43F2-ACF8-CE26CEC0FFE2}"/>
    <dgm:cxn modelId="{50CA24E2-78C9-4CD7-87D5-CF5F4C305669}" type="presOf" srcId="{656E4CD5-C4C5-4D79-964F-28D8176AE8D1}" destId="{97CF09C1-A944-47F1-A3DE-B9B0B62340F9}" srcOrd="1" destOrd="0" presId="urn:microsoft.com/office/officeart/2005/8/layout/process4"/>
    <dgm:cxn modelId="{609A8691-E13D-433F-A33E-3EC60237DDD6}" type="presOf" srcId="{81778B25-2115-44F1-8AE3-8C1AD2E28A21}" destId="{22D98458-FD7A-4E6E-A189-A164DE880B9F}" srcOrd="0" destOrd="0" presId="urn:microsoft.com/office/officeart/2005/8/layout/process4"/>
    <dgm:cxn modelId="{21E2F9BC-A548-4EAF-9CED-1A83DB5B9349}" srcId="{850924CA-7EAA-432A-A86A-6E25B831B4D5}" destId="{A632F957-1485-4E54-9D5E-94A02A7884B3}" srcOrd="1" destOrd="0" parTransId="{7874B230-EAEB-4B82-A123-A58E91125E97}" sibTransId="{806E99B3-B5B4-4EAD-BBB9-5E5B0CFD8017}"/>
    <dgm:cxn modelId="{DB6DAF93-C240-4D81-87CE-223385A581FE}" type="presOf" srcId="{A632F957-1485-4E54-9D5E-94A02A7884B3}" destId="{CA99A206-6F05-4D38-8F2E-2BA9E2CF91AC}" srcOrd="1" destOrd="0" presId="urn:microsoft.com/office/officeart/2005/8/layout/process4"/>
    <dgm:cxn modelId="{EB70AAD5-D042-4B54-8AF7-C9BDA2355314}" srcId="{656E4CD5-C4C5-4D79-964F-28D8176AE8D1}" destId="{81778B25-2115-44F1-8AE3-8C1AD2E28A21}" srcOrd="0" destOrd="0" parTransId="{27F00228-496D-4AD6-BA99-9EA61326874B}" sibTransId="{AD72AD8D-5D41-46A2-BF0C-04483132170B}"/>
    <dgm:cxn modelId="{1AB9FC30-A620-48C3-B061-B26E7692816F}" srcId="{850924CA-7EAA-432A-A86A-6E25B831B4D5}" destId="{656E4CD5-C4C5-4D79-964F-28D8176AE8D1}" srcOrd="0" destOrd="0" parTransId="{209607C9-40C4-461A-A369-06FA8CB619BA}" sibTransId="{95CDF832-B5AF-49FC-8DD4-A03CF029BE8D}"/>
    <dgm:cxn modelId="{E1EA3DF5-9B2F-4DED-AF7A-60A4DC9D6DF8}" type="presOf" srcId="{3F002291-D5EF-445C-9056-7ECF0A234B37}" destId="{371D8969-E501-4D76-9E6B-E0450C9D0DF6}" srcOrd="0" destOrd="0" presId="urn:microsoft.com/office/officeart/2005/8/layout/process4"/>
    <dgm:cxn modelId="{41A4BEEC-7B2E-461F-8802-07D250FA4C77}" type="presOf" srcId="{A632F957-1485-4E54-9D5E-94A02A7884B3}" destId="{21614602-BAC7-44AD-A9B7-58EA0B1D23E8}" srcOrd="0" destOrd="0" presId="urn:microsoft.com/office/officeart/2005/8/layout/process4"/>
    <dgm:cxn modelId="{492EB0BE-FACF-4C2C-A445-8715922E89AA}" type="presOf" srcId="{E8702A06-3D64-4612-8F22-69848A75FD5A}" destId="{18F4B401-F73C-4F02-9A49-6E54F3228694}" srcOrd="0" destOrd="0" presId="urn:microsoft.com/office/officeart/2005/8/layout/process4"/>
    <dgm:cxn modelId="{DC42ABDD-C8F4-4E26-BDAD-63F4427F5D49}" type="presParOf" srcId="{E763CFB1-4036-4A48-A57A-62E17450C7F0}" destId="{5984A54E-9415-4AA1-95E5-6DFE6E522B5F}" srcOrd="0" destOrd="0" presId="urn:microsoft.com/office/officeart/2005/8/layout/process4"/>
    <dgm:cxn modelId="{B0F4A8F7-8EFA-4861-A18B-D14F4AC4BF2D}" type="presParOf" srcId="{5984A54E-9415-4AA1-95E5-6DFE6E522B5F}" destId="{21614602-BAC7-44AD-A9B7-58EA0B1D23E8}" srcOrd="0" destOrd="0" presId="urn:microsoft.com/office/officeart/2005/8/layout/process4"/>
    <dgm:cxn modelId="{ADF7D05D-E378-47C1-94A3-3CDDAE93F9EF}" type="presParOf" srcId="{5984A54E-9415-4AA1-95E5-6DFE6E522B5F}" destId="{CA99A206-6F05-4D38-8F2E-2BA9E2CF91AC}" srcOrd="1" destOrd="0" presId="urn:microsoft.com/office/officeart/2005/8/layout/process4"/>
    <dgm:cxn modelId="{BE7485F6-5C15-494E-B041-351D0D727DC8}" type="presParOf" srcId="{5984A54E-9415-4AA1-95E5-6DFE6E522B5F}" destId="{AEC5CD81-04EA-4DD1-B491-270FF0BC38A9}" srcOrd="2" destOrd="0" presId="urn:microsoft.com/office/officeart/2005/8/layout/process4"/>
    <dgm:cxn modelId="{137289FD-1E1C-4A57-83CF-122C90AC37E5}" type="presParOf" srcId="{AEC5CD81-04EA-4DD1-B491-270FF0BC38A9}" destId="{18F4B401-F73C-4F02-9A49-6E54F3228694}" srcOrd="0" destOrd="0" presId="urn:microsoft.com/office/officeart/2005/8/layout/process4"/>
    <dgm:cxn modelId="{D0D8BDF0-BDA6-4C36-8D26-FE100D7EF65F}" type="presParOf" srcId="{AEC5CD81-04EA-4DD1-B491-270FF0BC38A9}" destId="{371D8969-E501-4D76-9E6B-E0450C9D0DF6}" srcOrd="1" destOrd="0" presId="urn:microsoft.com/office/officeart/2005/8/layout/process4"/>
    <dgm:cxn modelId="{A187D194-D780-49CD-B227-064822B5B8D2}" type="presParOf" srcId="{E763CFB1-4036-4A48-A57A-62E17450C7F0}" destId="{1759F2E6-EF32-45E8-9CF4-25A2C645F915}" srcOrd="1" destOrd="0" presId="urn:microsoft.com/office/officeart/2005/8/layout/process4"/>
    <dgm:cxn modelId="{1ADB7224-9DEE-4F8C-865B-ED5ACCE8B98A}" type="presParOf" srcId="{E763CFB1-4036-4A48-A57A-62E17450C7F0}" destId="{4757F744-9095-4716-8349-BAB9557577CA}" srcOrd="2" destOrd="0" presId="urn:microsoft.com/office/officeart/2005/8/layout/process4"/>
    <dgm:cxn modelId="{3328276E-3EE5-4348-8E49-938DC17A572B}" type="presParOf" srcId="{4757F744-9095-4716-8349-BAB9557577CA}" destId="{B2A1CB85-A5BD-4538-9DD3-CAE08383E540}" srcOrd="0" destOrd="0" presId="urn:microsoft.com/office/officeart/2005/8/layout/process4"/>
    <dgm:cxn modelId="{FCF68EA9-348F-4DAD-BA14-991F7B42143A}" type="presParOf" srcId="{4757F744-9095-4716-8349-BAB9557577CA}" destId="{97CF09C1-A944-47F1-A3DE-B9B0B62340F9}" srcOrd="1" destOrd="0" presId="urn:microsoft.com/office/officeart/2005/8/layout/process4"/>
    <dgm:cxn modelId="{2B5B1307-B5D0-4E7A-B779-D3ABE3363C8C}" type="presParOf" srcId="{4757F744-9095-4716-8349-BAB9557577CA}" destId="{2B3819F8-F6DB-413A-8C9A-3C5860899638}" srcOrd="2" destOrd="0" presId="urn:microsoft.com/office/officeart/2005/8/layout/process4"/>
    <dgm:cxn modelId="{253854B2-CA5E-444E-8968-49D580D3B075}" type="presParOf" srcId="{2B3819F8-F6DB-413A-8C9A-3C5860899638}" destId="{22D98458-FD7A-4E6E-A189-A164DE880B9F}" srcOrd="0" destOrd="0" presId="urn:microsoft.com/office/officeart/2005/8/layout/process4"/>
    <dgm:cxn modelId="{0DD236A3-6650-440A-8365-3EA889C800D2}" type="presParOf" srcId="{2B3819F8-F6DB-413A-8C9A-3C5860899638}" destId="{40230734-DB28-4DFD-A676-8055B0B7F9EF}"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50924CA-7EAA-432A-A86A-6E25B831B4D5}"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656E4CD5-C4C5-4D79-964F-28D8176AE8D1}">
      <dgm:prSet phldrT="[Text]"/>
      <dgm:spPr/>
      <dgm:t>
        <a:bodyPr/>
        <a:lstStyle/>
        <a:p>
          <a:r>
            <a:rPr lang="en-US" dirty="0"/>
            <a:t>Copy T, R, and </a:t>
          </a:r>
          <a:r>
            <a:rPr lang="el-GR" dirty="0"/>
            <a:t>α</a:t>
          </a:r>
          <a:r>
            <a:rPr lang="en-US" dirty="0"/>
            <a:t> data from Index Calc Spreadsheet</a:t>
          </a:r>
        </a:p>
      </dgm:t>
    </dgm:pt>
    <dgm:pt modelId="{209607C9-40C4-461A-A369-06FA8CB619BA}" type="parTrans" cxnId="{1AB9FC30-A620-48C3-B061-B26E7692816F}">
      <dgm:prSet/>
      <dgm:spPr/>
      <dgm:t>
        <a:bodyPr/>
        <a:lstStyle/>
        <a:p>
          <a:endParaRPr lang="en-US"/>
        </a:p>
      </dgm:t>
    </dgm:pt>
    <dgm:pt modelId="{95CDF832-B5AF-49FC-8DD4-A03CF029BE8D}" type="sibTrans" cxnId="{1AB9FC30-A620-48C3-B061-B26E7692816F}">
      <dgm:prSet/>
      <dgm:spPr/>
      <dgm:t>
        <a:bodyPr/>
        <a:lstStyle/>
        <a:p>
          <a:endParaRPr lang="en-US"/>
        </a:p>
      </dgm:t>
    </dgm:pt>
    <dgm:pt modelId="{81778B25-2115-44F1-8AE3-8C1AD2E28A21}">
      <dgm:prSet phldrT="[Text]"/>
      <dgm:spPr/>
      <dgm:t>
        <a:bodyPr/>
        <a:lstStyle/>
        <a:p>
          <a:r>
            <a:rPr lang="en-US" dirty="0"/>
            <a:t>This is an automatic copy similar to the one used in the Optical Plot Spreadsheet</a:t>
          </a:r>
        </a:p>
      </dgm:t>
    </dgm:pt>
    <dgm:pt modelId="{27F00228-496D-4AD6-BA99-9EA61326874B}" type="parTrans" cxnId="{EB70AAD5-D042-4B54-8AF7-C9BDA2355314}">
      <dgm:prSet/>
      <dgm:spPr/>
      <dgm:t>
        <a:bodyPr/>
        <a:lstStyle/>
        <a:p>
          <a:endParaRPr lang="en-US"/>
        </a:p>
      </dgm:t>
    </dgm:pt>
    <dgm:pt modelId="{AD72AD8D-5D41-46A2-BF0C-04483132170B}" type="sibTrans" cxnId="{EB70AAD5-D042-4B54-8AF7-C9BDA2355314}">
      <dgm:prSet/>
      <dgm:spPr/>
      <dgm:t>
        <a:bodyPr/>
        <a:lstStyle/>
        <a:p>
          <a:endParaRPr lang="en-US"/>
        </a:p>
      </dgm:t>
    </dgm:pt>
    <dgm:pt modelId="{82F33173-9872-4CAA-A38D-6E9925857671}">
      <dgm:prSet phldrT="[Text]"/>
      <dgm:spPr/>
      <dgm:t>
        <a:bodyPr/>
        <a:lstStyle/>
        <a:p>
          <a:r>
            <a:rPr lang="en-US" dirty="0"/>
            <a:t>Quality check T, R, and </a:t>
          </a:r>
          <a:r>
            <a:rPr lang="el-GR" dirty="0"/>
            <a:t>α</a:t>
          </a:r>
          <a:r>
            <a:rPr lang="en-US" dirty="0"/>
            <a:t> plots to make sure the data was copied correct</a:t>
          </a:r>
        </a:p>
      </dgm:t>
    </dgm:pt>
    <dgm:pt modelId="{983D9A5E-76E6-4DF0-A7B2-7129C4E3964D}" type="parTrans" cxnId="{E51CFE0C-196F-41DA-8E26-E605C2535E39}">
      <dgm:prSet/>
      <dgm:spPr/>
      <dgm:t>
        <a:bodyPr/>
        <a:lstStyle/>
        <a:p>
          <a:endParaRPr lang="en-US"/>
        </a:p>
      </dgm:t>
    </dgm:pt>
    <dgm:pt modelId="{A67EAAE5-2344-43F2-ACF8-CE26CEC0FFE2}" type="sibTrans" cxnId="{E51CFE0C-196F-41DA-8E26-E605C2535E39}">
      <dgm:prSet/>
      <dgm:spPr/>
      <dgm:t>
        <a:bodyPr/>
        <a:lstStyle/>
        <a:p>
          <a:endParaRPr lang="en-US"/>
        </a:p>
      </dgm:t>
    </dgm:pt>
    <dgm:pt modelId="{A632F957-1485-4E54-9D5E-94A02A7884B3}">
      <dgm:prSet phldrT="[Text]"/>
      <dgm:spPr/>
      <dgm:t>
        <a:bodyPr/>
        <a:lstStyle/>
        <a:p>
          <a:r>
            <a:rPr lang="en-US" dirty="0"/>
            <a:t>Alternate Band Gap Calculations</a:t>
          </a:r>
        </a:p>
      </dgm:t>
    </dgm:pt>
    <dgm:pt modelId="{7874B230-EAEB-4B82-A123-A58E91125E97}" type="parTrans" cxnId="{21E2F9BC-A548-4EAF-9CED-1A83DB5B9349}">
      <dgm:prSet/>
      <dgm:spPr/>
      <dgm:t>
        <a:bodyPr/>
        <a:lstStyle/>
        <a:p>
          <a:endParaRPr lang="en-US"/>
        </a:p>
      </dgm:t>
    </dgm:pt>
    <dgm:pt modelId="{806E99B3-B5B4-4EAD-BBB9-5E5B0CFD8017}" type="sibTrans" cxnId="{21E2F9BC-A548-4EAF-9CED-1A83DB5B9349}">
      <dgm:prSet/>
      <dgm:spPr/>
      <dgm:t>
        <a:bodyPr/>
        <a:lstStyle/>
        <a:p>
          <a:endParaRPr lang="en-US"/>
        </a:p>
      </dgm:t>
    </dgm:pt>
    <dgm:pt modelId="{E8702A06-3D64-4612-8F22-69848A75FD5A}">
      <dgm:prSet phldrT="[Text]"/>
      <dgm:spPr/>
      <dgm:t>
        <a:bodyPr/>
        <a:lstStyle/>
        <a:p>
          <a:r>
            <a:rPr lang="en-US" dirty="0"/>
            <a:t>Discrete derivatives and smoothing</a:t>
          </a:r>
        </a:p>
      </dgm:t>
    </dgm:pt>
    <dgm:pt modelId="{5EF4466D-2D76-4602-BD4B-223F0140F112}" type="parTrans" cxnId="{B96DC7F5-A163-4218-9D32-3CDC7A2525DD}">
      <dgm:prSet/>
      <dgm:spPr/>
      <dgm:t>
        <a:bodyPr/>
        <a:lstStyle/>
        <a:p>
          <a:endParaRPr lang="en-US"/>
        </a:p>
      </dgm:t>
    </dgm:pt>
    <dgm:pt modelId="{4FD56D72-C382-4EBB-B08E-ED0F63F49C76}" type="sibTrans" cxnId="{B96DC7F5-A163-4218-9D32-3CDC7A2525DD}">
      <dgm:prSet/>
      <dgm:spPr/>
      <dgm:t>
        <a:bodyPr/>
        <a:lstStyle/>
        <a:p>
          <a:endParaRPr lang="en-US"/>
        </a:p>
      </dgm:t>
    </dgm:pt>
    <dgm:pt modelId="{3F002291-D5EF-445C-9056-7ECF0A234B37}">
      <dgm:prSet/>
      <dgm:spPr/>
      <dgm:t>
        <a:bodyPr/>
        <a:lstStyle/>
        <a:p>
          <a:r>
            <a:rPr lang="en-US" dirty="0"/>
            <a:t>Gaussian fitting for gap determination</a:t>
          </a:r>
        </a:p>
      </dgm:t>
    </dgm:pt>
    <dgm:pt modelId="{50336020-8C95-44AA-A680-86C2CBBB445F}" type="parTrans" cxnId="{0AF8A8AB-9D31-476C-BFDF-56273718D9C2}">
      <dgm:prSet/>
      <dgm:spPr/>
      <dgm:t>
        <a:bodyPr/>
        <a:lstStyle/>
        <a:p>
          <a:endParaRPr lang="en-US"/>
        </a:p>
      </dgm:t>
    </dgm:pt>
    <dgm:pt modelId="{696F2C3A-8CC9-4E09-A5C4-89D559CEFFBE}" type="sibTrans" cxnId="{0AF8A8AB-9D31-476C-BFDF-56273718D9C2}">
      <dgm:prSet/>
      <dgm:spPr/>
      <dgm:t>
        <a:bodyPr/>
        <a:lstStyle/>
        <a:p>
          <a:endParaRPr lang="en-US"/>
        </a:p>
      </dgm:t>
    </dgm:pt>
    <dgm:pt modelId="{1F740F0E-3859-449B-8837-4A6804498571}">
      <dgm:prSet/>
      <dgm:spPr/>
      <dgm:t>
        <a:bodyPr/>
        <a:lstStyle/>
        <a:p>
          <a:r>
            <a:rPr lang="en-US" dirty="0"/>
            <a:t>Determining Gap Type</a:t>
          </a:r>
        </a:p>
      </dgm:t>
    </dgm:pt>
    <dgm:pt modelId="{A91DD834-7425-4B89-BB70-0D5F29086749}" type="parTrans" cxnId="{E3154472-BB2D-4085-9D50-F0360DEC5BCC}">
      <dgm:prSet/>
      <dgm:spPr/>
    </dgm:pt>
    <dgm:pt modelId="{D5087885-9D2E-4B44-AEAE-91AF48BE3D87}" type="sibTrans" cxnId="{E3154472-BB2D-4085-9D50-F0360DEC5BCC}">
      <dgm:prSet/>
      <dgm:spPr/>
    </dgm:pt>
    <dgm:pt modelId="{C517A5BB-C98B-4385-8D20-1E8D44FF6A11}">
      <dgm:prSet/>
      <dgm:spPr/>
      <dgm:t>
        <a:bodyPr/>
        <a:lstStyle/>
        <a:p>
          <a:r>
            <a:rPr lang="en-US" dirty="0"/>
            <a:t>Region of linearization determination</a:t>
          </a:r>
        </a:p>
      </dgm:t>
    </dgm:pt>
    <dgm:pt modelId="{FD5A49F0-E973-4170-83D0-833221F07CDA}" type="parTrans" cxnId="{452D25E5-745A-4E8D-8662-88770FC8D8FA}">
      <dgm:prSet/>
      <dgm:spPr/>
    </dgm:pt>
    <dgm:pt modelId="{DEE41880-757F-48D3-9E27-944FD3B8A8CA}" type="sibTrans" cxnId="{452D25E5-745A-4E8D-8662-88770FC8D8FA}">
      <dgm:prSet/>
      <dgm:spPr/>
    </dgm:pt>
    <dgm:pt modelId="{E763CFB1-4036-4A48-A57A-62E17450C7F0}" type="pres">
      <dgm:prSet presAssocID="{850924CA-7EAA-432A-A86A-6E25B831B4D5}" presName="Name0" presStyleCnt="0">
        <dgm:presLayoutVars>
          <dgm:dir/>
          <dgm:animLvl val="lvl"/>
          <dgm:resizeHandles val="exact"/>
        </dgm:presLayoutVars>
      </dgm:prSet>
      <dgm:spPr/>
    </dgm:pt>
    <dgm:pt modelId="{B1029CBF-CAD6-485C-B417-622C0B583B8B}" type="pres">
      <dgm:prSet presAssocID="{1F740F0E-3859-449B-8837-4A6804498571}" presName="boxAndChildren" presStyleCnt="0"/>
      <dgm:spPr/>
    </dgm:pt>
    <dgm:pt modelId="{DA267F86-ACDA-43D9-99F9-21E1A9F62911}" type="pres">
      <dgm:prSet presAssocID="{1F740F0E-3859-449B-8837-4A6804498571}" presName="parentTextBox" presStyleLbl="node1" presStyleIdx="0" presStyleCnt="3"/>
      <dgm:spPr/>
    </dgm:pt>
    <dgm:pt modelId="{CD11DD8D-39EE-4AC1-AEEB-08405EF7A61F}" type="pres">
      <dgm:prSet presAssocID="{1F740F0E-3859-449B-8837-4A6804498571}" presName="entireBox" presStyleLbl="node1" presStyleIdx="0" presStyleCnt="3" custLinFactNeighborY="72"/>
      <dgm:spPr/>
    </dgm:pt>
    <dgm:pt modelId="{87617A64-97ED-42B2-A640-A6069DFCCDD9}" type="pres">
      <dgm:prSet presAssocID="{1F740F0E-3859-449B-8837-4A6804498571}" presName="descendantBox" presStyleCnt="0"/>
      <dgm:spPr/>
    </dgm:pt>
    <dgm:pt modelId="{6811CC37-C9B7-4F78-9D3C-D20E735066EB}" type="pres">
      <dgm:prSet presAssocID="{C517A5BB-C98B-4385-8D20-1E8D44FF6A11}" presName="childTextBox" presStyleLbl="fgAccFollowNode1" presStyleIdx="0" presStyleCnt="5">
        <dgm:presLayoutVars>
          <dgm:bulletEnabled val="1"/>
        </dgm:presLayoutVars>
      </dgm:prSet>
      <dgm:spPr/>
    </dgm:pt>
    <dgm:pt modelId="{443A296F-B3FF-4401-AE9E-35D43DC95016}" type="pres">
      <dgm:prSet presAssocID="{806E99B3-B5B4-4EAD-BBB9-5E5B0CFD8017}" presName="sp" presStyleCnt="0"/>
      <dgm:spPr/>
    </dgm:pt>
    <dgm:pt modelId="{7DC32CCD-423D-43C9-A958-AACB7302AA62}" type="pres">
      <dgm:prSet presAssocID="{A632F957-1485-4E54-9D5E-94A02A7884B3}" presName="arrowAndChildren" presStyleCnt="0"/>
      <dgm:spPr/>
    </dgm:pt>
    <dgm:pt modelId="{176AEB7B-FF53-4F14-A223-66A016D42A52}" type="pres">
      <dgm:prSet presAssocID="{A632F957-1485-4E54-9D5E-94A02A7884B3}" presName="parentTextArrow" presStyleLbl="node1" presStyleIdx="0" presStyleCnt="3"/>
      <dgm:spPr/>
    </dgm:pt>
    <dgm:pt modelId="{01CA3B7C-2465-40E2-A75E-477D9D6F5325}" type="pres">
      <dgm:prSet presAssocID="{A632F957-1485-4E54-9D5E-94A02A7884B3}" presName="arrow" presStyleLbl="node1" presStyleIdx="1" presStyleCnt="3"/>
      <dgm:spPr/>
    </dgm:pt>
    <dgm:pt modelId="{456676B4-210F-4E5F-A6E0-29D81FD7346F}" type="pres">
      <dgm:prSet presAssocID="{A632F957-1485-4E54-9D5E-94A02A7884B3}" presName="descendantArrow" presStyleCnt="0"/>
      <dgm:spPr/>
    </dgm:pt>
    <dgm:pt modelId="{F51E5B74-662A-4BE1-8650-C1174435ADA8}" type="pres">
      <dgm:prSet presAssocID="{E8702A06-3D64-4612-8F22-69848A75FD5A}" presName="childTextArrow" presStyleLbl="fgAccFollowNode1" presStyleIdx="1" presStyleCnt="5">
        <dgm:presLayoutVars>
          <dgm:bulletEnabled val="1"/>
        </dgm:presLayoutVars>
      </dgm:prSet>
      <dgm:spPr/>
    </dgm:pt>
    <dgm:pt modelId="{0EF76B71-7AF3-4D11-B8B3-949336C8D168}" type="pres">
      <dgm:prSet presAssocID="{3F002291-D5EF-445C-9056-7ECF0A234B37}" presName="childTextArrow" presStyleLbl="fgAccFollowNode1" presStyleIdx="2" presStyleCnt="5">
        <dgm:presLayoutVars>
          <dgm:bulletEnabled val="1"/>
        </dgm:presLayoutVars>
      </dgm:prSet>
      <dgm:spPr/>
    </dgm:pt>
    <dgm:pt modelId="{1759F2E6-EF32-45E8-9CF4-25A2C645F915}" type="pres">
      <dgm:prSet presAssocID="{95CDF832-B5AF-49FC-8DD4-A03CF029BE8D}" presName="sp" presStyleCnt="0"/>
      <dgm:spPr/>
    </dgm:pt>
    <dgm:pt modelId="{4757F744-9095-4716-8349-BAB9557577CA}" type="pres">
      <dgm:prSet presAssocID="{656E4CD5-C4C5-4D79-964F-28D8176AE8D1}" presName="arrowAndChildren" presStyleCnt="0"/>
      <dgm:spPr/>
    </dgm:pt>
    <dgm:pt modelId="{B2A1CB85-A5BD-4538-9DD3-CAE08383E540}" type="pres">
      <dgm:prSet presAssocID="{656E4CD5-C4C5-4D79-964F-28D8176AE8D1}" presName="parentTextArrow" presStyleLbl="node1" presStyleIdx="1" presStyleCnt="3"/>
      <dgm:spPr/>
    </dgm:pt>
    <dgm:pt modelId="{97CF09C1-A944-47F1-A3DE-B9B0B62340F9}" type="pres">
      <dgm:prSet presAssocID="{656E4CD5-C4C5-4D79-964F-28D8176AE8D1}" presName="arrow" presStyleLbl="node1" presStyleIdx="2" presStyleCnt="3"/>
      <dgm:spPr/>
    </dgm:pt>
    <dgm:pt modelId="{2B3819F8-F6DB-413A-8C9A-3C5860899638}" type="pres">
      <dgm:prSet presAssocID="{656E4CD5-C4C5-4D79-964F-28D8176AE8D1}" presName="descendantArrow" presStyleCnt="0"/>
      <dgm:spPr/>
    </dgm:pt>
    <dgm:pt modelId="{22D98458-FD7A-4E6E-A189-A164DE880B9F}" type="pres">
      <dgm:prSet presAssocID="{81778B25-2115-44F1-8AE3-8C1AD2E28A21}" presName="childTextArrow" presStyleLbl="fgAccFollowNode1" presStyleIdx="3" presStyleCnt="5">
        <dgm:presLayoutVars>
          <dgm:bulletEnabled val="1"/>
        </dgm:presLayoutVars>
      </dgm:prSet>
      <dgm:spPr/>
    </dgm:pt>
    <dgm:pt modelId="{40230734-DB28-4DFD-A676-8055B0B7F9EF}" type="pres">
      <dgm:prSet presAssocID="{82F33173-9872-4CAA-A38D-6E9925857671}" presName="childTextArrow" presStyleLbl="fgAccFollowNode1" presStyleIdx="4" presStyleCnt="5">
        <dgm:presLayoutVars>
          <dgm:bulletEnabled val="1"/>
        </dgm:presLayoutVars>
      </dgm:prSet>
      <dgm:spPr/>
    </dgm:pt>
  </dgm:ptLst>
  <dgm:cxnLst>
    <dgm:cxn modelId="{65CD2BA0-7E3A-4508-933D-45C33C76DE92}" type="presOf" srcId="{A632F957-1485-4E54-9D5E-94A02A7884B3}" destId="{01CA3B7C-2465-40E2-A75E-477D9D6F5325}" srcOrd="1" destOrd="0" presId="urn:microsoft.com/office/officeart/2005/8/layout/process4"/>
    <dgm:cxn modelId="{61DE1719-D592-467F-8D29-0B9ED7F6CA61}" type="presOf" srcId="{850924CA-7EAA-432A-A86A-6E25B831B4D5}" destId="{E763CFB1-4036-4A48-A57A-62E17450C7F0}" srcOrd="0" destOrd="0" presId="urn:microsoft.com/office/officeart/2005/8/layout/process4"/>
    <dgm:cxn modelId="{E3726E27-E875-4354-AE7D-090671FD1388}" type="presOf" srcId="{656E4CD5-C4C5-4D79-964F-28D8176AE8D1}" destId="{B2A1CB85-A5BD-4538-9DD3-CAE08383E540}" srcOrd="0" destOrd="0" presId="urn:microsoft.com/office/officeart/2005/8/layout/process4"/>
    <dgm:cxn modelId="{B96DC7F5-A163-4218-9D32-3CDC7A2525DD}" srcId="{A632F957-1485-4E54-9D5E-94A02A7884B3}" destId="{E8702A06-3D64-4612-8F22-69848A75FD5A}" srcOrd="0" destOrd="0" parTransId="{5EF4466D-2D76-4602-BD4B-223F0140F112}" sibTransId="{4FD56D72-C382-4EBB-B08E-ED0F63F49C76}"/>
    <dgm:cxn modelId="{E3154472-BB2D-4085-9D50-F0360DEC5BCC}" srcId="{850924CA-7EAA-432A-A86A-6E25B831B4D5}" destId="{1F740F0E-3859-449B-8837-4A6804498571}" srcOrd="2" destOrd="0" parTransId="{A91DD834-7425-4B89-BB70-0D5F29086749}" sibTransId="{D5087885-9D2E-4B44-AEAE-91AF48BE3D87}"/>
    <dgm:cxn modelId="{F152C198-E629-4306-BC4C-F13BED5EAC48}" type="presOf" srcId="{3F002291-D5EF-445C-9056-7ECF0A234B37}" destId="{0EF76B71-7AF3-4D11-B8B3-949336C8D168}" srcOrd="0" destOrd="0" presId="urn:microsoft.com/office/officeart/2005/8/layout/process4"/>
    <dgm:cxn modelId="{0AF8A8AB-9D31-476C-BFDF-56273718D9C2}" srcId="{A632F957-1485-4E54-9D5E-94A02A7884B3}" destId="{3F002291-D5EF-445C-9056-7ECF0A234B37}" srcOrd="1" destOrd="0" parTransId="{50336020-8C95-44AA-A680-86C2CBBB445F}" sibTransId="{696F2C3A-8CC9-4E09-A5C4-89D559CEFFBE}"/>
    <dgm:cxn modelId="{B23B4FF6-79E8-4C02-8099-87F20B1A308C}" type="presOf" srcId="{82F33173-9872-4CAA-A38D-6E9925857671}" destId="{40230734-DB28-4DFD-A676-8055B0B7F9EF}" srcOrd="0" destOrd="0" presId="urn:microsoft.com/office/officeart/2005/8/layout/process4"/>
    <dgm:cxn modelId="{E51CFE0C-196F-41DA-8E26-E605C2535E39}" srcId="{656E4CD5-C4C5-4D79-964F-28D8176AE8D1}" destId="{82F33173-9872-4CAA-A38D-6E9925857671}" srcOrd="1" destOrd="0" parTransId="{983D9A5E-76E6-4DF0-A7B2-7129C4E3964D}" sibTransId="{A67EAAE5-2344-43F2-ACF8-CE26CEC0FFE2}"/>
    <dgm:cxn modelId="{50CA24E2-78C9-4CD7-87D5-CF5F4C305669}" type="presOf" srcId="{656E4CD5-C4C5-4D79-964F-28D8176AE8D1}" destId="{97CF09C1-A944-47F1-A3DE-B9B0B62340F9}" srcOrd="1" destOrd="0" presId="urn:microsoft.com/office/officeart/2005/8/layout/process4"/>
    <dgm:cxn modelId="{609A8691-E13D-433F-A33E-3EC60237DDD6}" type="presOf" srcId="{81778B25-2115-44F1-8AE3-8C1AD2E28A21}" destId="{22D98458-FD7A-4E6E-A189-A164DE880B9F}" srcOrd="0" destOrd="0" presId="urn:microsoft.com/office/officeart/2005/8/layout/process4"/>
    <dgm:cxn modelId="{21E2F9BC-A548-4EAF-9CED-1A83DB5B9349}" srcId="{850924CA-7EAA-432A-A86A-6E25B831B4D5}" destId="{A632F957-1485-4E54-9D5E-94A02A7884B3}" srcOrd="1" destOrd="0" parTransId="{7874B230-EAEB-4B82-A123-A58E91125E97}" sibTransId="{806E99B3-B5B4-4EAD-BBB9-5E5B0CFD8017}"/>
    <dgm:cxn modelId="{EB70AAD5-D042-4B54-8AF7-C9BDA2355314}" srcId="{656E4CD5-C4C5-4D79-964F-28D8176AE8D1}" destId="{81778B25-2115-44F1-8AE3-8C1AD2E28A21}" srcOrd="0" destOrd="0" parTransId="{27F00228-496D-4AD6-BA99-9EA61326874B}" sibTransId="{AD72AD8D-5D41-46A2-BF0C-04483132170B}"/>
    <dgm:cxn modelId="{A9FD9E01-B2B3-4EF1-8133-17F8D493CA42}" type="presOf" srcId="{A632F957-1485-4E54-9D5E-94A02A7884B3}" destId="{176AEB7B-FF53-4F14-A223-66A016D42A52}" srcOrd="0" destOrd="0" presId="urn:microsoft.com/office/officeart/2005/8/layout/process4"/>
    <dgm:cxn modelId="{741B2F82-FF4E-402E-9908-3D7DF958A7B8}" type="presOf" srcId="{1F740F0E-3859-449B-8837-4A6804498571}" destId="{DA267F86-ACDA-43D9-99F9-21E1A9F62911}" srcOrd="0" destOrd="0" presId="urn:microsoft.com/office/officeart/2005/8/layout/process4"/>
    <dgm:cxn modelId="{1AB9FC30-A620-48C3-B061-B26E7692816F}" srcId="{850924CA-7EAA-432A-A86A-6E25B831B4D5}" destId="{656E4CD5-C4C5-4D79-964F-28D8176AE8D1}" srcOrd="0" destOrd="0" parTransId="{209607C9-40C4-461A-A369-06FA8CB619BA}" sibTransId="{95CDF832-B5AF-49FC-8DD4-A03CF029BE8D}"/>
    <dgm:cxn modelId="{DDDA0985-0002-496E-A7DD-7435A023138E}" type="presOf" srcId="{1F740F0E-3859-449B-8837-4A6804498571}" destId="{CD11DD8D-39EE-4AC1-AEEB-08405EF7A61F}" srcOrd="1" destOrd="0" presId="urn:microsoft.com/office/officeart/2005/8/layout/process4"/>
    <dgm:cxn modelId="{6F7AF6F4-DBE2-42F2-9062-9230B83B0051}" type="presOf" srcId="{C517A5BB-C98B-4385-8D20-1E8D44FF6A11}" destId="{6811CC37-C9B7-4F78-9D3C-D20E735066EB}" srcOrd="0" destOrd="0" presId="urn:microsoft.com/office/officeart/2005/8/layout/process4"/>
    <dgm:cxn modelId="{F3933075-3F3B-45E4-BA5D-776188E9E3AF}" type="presOf" srcId="{E8702A06-3D64-4612-8F22-69848A75FD5A}" destId="{F51E5B74-662A-4BE1-8650-C1174435ADA8}" srcOrd="0" destOrd="0" presId="urn:microsoft.com/office/officeart/2005/8/layout/process4"/>
    <dgm:cxn modelId="{452D25E5-745A-4E8D-8662-88770FC8D8FA}" srcId="{1F740F0E-3859-449B-8837-4A6804498571}" destId="{C517A5BB-C98B-4385-8D20-1E8D44FF6A11}" srcOrd="0" destOrd="0" parTransId="{FD5A49F0-E973-4170-83D0-833221F07CDA}" sibTransId="{DEE41880-757F-48D3-9E27-944FD3B8A8CA}"/>
    <dgm:cxn modelId="{BA185E4E-180C-4822-969D-952025094519}" type="presParOf" srcId="{E763CFB1-4036-4A48-A57A-62E17450C7F0}" destId="{B1029CBF-CAD6-485C-B417-622C0B583B8B}" srcOrd="0" destOrd="0" presId="urn:microsoft.com/office/officeart/2005/8/layout/process4"/>
    <dgm:cxn modelId="{343B856D-1980-4D38-BAE7-AFC5575DF380}" type="presParOf" srcId="{B1029CBF-CAD6-485C-B417-622C0B583B8B}" destId="{DA267F86-ACDA-43D9-99F9-21E1A9F62911}" srcOrd="0" destOrd="0" presId="urn:microsoft.com/office/officeart/2005/8/layout/process4"/>
    <dgm:cxn modelId="{E29E0E55-9947-42C8-97C7-800C6E2A2920}" type="presParOf" srcId="{B1029CBF-CAD6-485C-B417-622C0B583B8B}" destId="{CD11DD8D-39EE-4AC1-AEEB-08405EF7A61F}" srcOrd="1" destOrd="0" presId="urn:microsoft.com/office/officeart/2005/8/layout/process4"/>
    <dgm:cxn modelId="{3A83B78E-7E1E-4905-8204-BA56DCECA1A2}" type="presParOf" srcId="{B1029CBF-CAD6-485C-B417-622C0B583B8B}" destId="{87617A64-97ED-42B2-A640-A6069DFCCDD9}" srcOrd="2" destOrd="0" presId="urn:microsoft.com/office/officeart/2005/8/layout/process4"/>
    <dgm:cxn modelId="{11A5B7DC-A03E-403D-B92B-3112DB2CD935}" type="presParOf" srcId="{87617A64-97ED-42B2-A640-A6069DFCCDD9}" destId="{6811CC37-C9B7-4F78-9D3C-D20E735066EB}" srcOrd="0" destOrd="0" presId="urn:microsoft.com/office/officeart/2005/8/layout/process4"/>
    <dgm:cxn modelId="{14952908-DE27-47BB-ABA7-443E3B5E4460}" type="presParOf" srcId="{E763CFB1-4036-4A48-A57A-62E17450C7F0}" destId="{443A296F-B3FF-4401-AE9E-35D43DC95016}" srcOrd="1" destOrd="0" presId="urn:microsoft.com/office/officeart/2005/8/layout/process4"/>
    <dgm:cxn modelId="{AD33A8FC-BE19-406E-859E-6A6D1E51BC61}" type="presParOf" srcId="{E763CFB1-4036-4A48-A57A-62E17450C7F0}" destId="{7DC32CCD-423D-43C9-A958-AACB7302AA62}" srcOrd="2" destOrd="0" presId="urn:microsoft.com/office/officeart/2005/8/layout/process4"/>
    <dgm:cxn modelId="{4A8498A8-CE3A-4826-88F7-7EDC3868D189}" type="presParOf" srcId="{7DC32CCD-423D-43C9-A958-AACB7302AA62}" destId="{176AEB7B-FF53-4F14-A223-66A016D42A52}" srcOrd="0" destOrd="0" presId="urn:microsoft.com/office/officeart/2005/8/layout/process4"/>
    <dgm:cxn modelId="{FF3A4EC3-B3E9-4DA2-A9A4-ECE9533EF13E}" type="presParOf" srcId="{7DC32CCD-423D-43C9-A958-AACB7302AA62}" destId="{01CA3B7C-2465-40E2-A75E-477D9D6F5325}" srcOrd="1" destOrd="0" presId="urn:microsoft.com/office/officeart/2005/8/layout/process4"/>
    <dgm:cxn modelId="{B3AE409A-9667-404A-95A4-58A2661E398F}" type="presParOf" srcId="{7DC32CCD-423D-43C9-A958-AACB7302AA62}" destId="{456676B4-210F-4E5F-A6E0-29D81FD7346F}" srcOrd="2" destOrd="0" presId="urn:microsoft.com/office/officeart/2005/8/layout/process4"/>
    <dgm:cxn modelId="{AA1AA3A8-6719-4708-BA96-A8B840A0365C}" type="presParOf" srcId="{456676B4-210F-4E5F-A6E0-29D81FD7346F}" destId="{F51E5B74-662A-4BE1-8650-C1174435ADA8}" srcOrd="0" destOrd="0" presId="urn:microsoft.com/office/officeart/2005/8/layout/process4"/>
    <dgm:cxn modelId="{396B3077-3924-4B6D-AD66-99BFB2974E0B}" type="presParOf" srcId="{456676B4-210F-4E5F-A6E0-29D81FD7346F}" destId="{0EF76B71-7AF3-4D11-B8B3-949336C8D168}" srcOrd="1" destOrd="0" presId="urn:microsoft.com/office/officeart/2005/8/layout/process4"/>
    <dgm:cxn modelId="{A187D194-D780-49CD-B227-064822B5B8D2}" type="presParOf" srcId="{E763CFB1-4036-4A48-A57A-62E17450C7F0}" destId="{1759F2E6-EF32-45E8-9CF4-25A2C645F915}" srcOrd="3" destOrd="0" presId="urn:microsoft.com/office/officeart/2005/8/layout/process4"/>
    <dgm:cxn modelId="{1ADB7224-9DEE-4F8C-865B-ED5ACCE8B98A}" type="presParOf" srcId="{E763CFB1-4036-4A48-A57A-62E17450C7F0}" destId="{4757F744-9095-4716-8349-BAB9557577CA}" srcOrd="4" destOrd="0" presId="urn:microsoft.com/office/officeart/2005/8/layout/process4"/>
    <dgm:cxn modelId="{3328276E-3EE5-4348-8E49-938DC17A572B}" type="presParOf" srcId="{4757F744-9095-4716-8349-BAB9557577CA}" destId="{B2A1CB85-A5BD-4538-9DD3-CAE08383E540}" srcOrd="0" destOrd="0" presId="urn:microsoft.com/office/officeart/2005/8/layout/process4"/>
    <dgm:cxn modelId="{FCF68EA9-348F-4DAD-BA14-991F7B42143A}" type="presParOf" srcId="{4757F744-9095-4716-8349-BAB9557577CA}" destId="{97CF09C1-A944-47F1-A3DE-B9B0B62340F9}" srcOrd="1" destOrd="0" presId="urn:microsoft.com/office/officeart/2005/8/layout/process4"/>
    <dgm:cxn modelId="{2B5B1307-B5D0-4E7A-B779-D3ABE3363C8C}" type="presParOf" srcId="{4757F744-9095-4716-8349-BAB9557577CA}" destId="{2B3819F8-F6DB-413A-8C9A-3C5860899638}" srcOrd="2" destOrd="0" presId="urn:microsoft.com/office/officeart/2005/8/layout/process4"/>
    <dgm:cxn modelId="{253854B2-CA5E-444E-8968-49D580D3B075}" type="presParOf" srcId="{2B3819F8-F6DB-413A-8C9A-3C5860899638}" destId="{22D98458-FD7A-4E6E-A189-A164DE880B9F}" srcOrd="0" destOrd="0" presId="urn:microsoft.com/office/officeart/2005/8/layout/process4"/>
    <dgm:cxn modelId="{0DD236A3-6650-440A-8365-3EA889C800D2}" type="presParOf" srcId="{2B3819F8-F6DB-413A-8C9A-3C5860899638}" destId="{40230734-DB28-4DFD-A676-8055B0B7F9EF}"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FA6D1F-B901-4391-A7EA-F03A00CDD567}">
      <dsp:nvSpPr>
        <dsp:cNvPr id="0" name=""/>
        <dsp:cNvSpPr/>
      </dsp:nvSpPr>
      <dsp:spPr>
        <a:xfrm>
          <a:off x="3608737" y="993933"/>
          <a:ext cx="646202" cy="467134"/>
        </a:xfrm>
        <a:custGeom>
          <a:avLst/>
          <a:gdLst/>
          <a:ahLst/>
          <a:cxnLst/>
          <a:rect l="0" t="0" r="0" b="0"/>
          <a:pathLst>
            <a:path>
              <a:moveTo>
                <a:pt x="0" y="0"/>
              </a:moveTo>
              <a:lnTo>
                <a:pt x="0" y="467134"/>
              </a:lnTo>
              <a:lnTo>
                <a:pt x="646202" y="4671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10C284-9019-49B5-BA48-D721F77A4E13}">
      <dsp:nvSpPr>
        <dsp:cNvPr id="0" name=""/>
        <dsp:cNvSpPr/>
      </dsp:nvSpPr>
      <dsp:spPr>
        <a:xfrm>
          <a:off x="2962535" y="993933"/>
          <a:ext cx="646202" cy="467134"/>
        </a:xfrm>
        <a:custGeom>
          <a:avLst/>
          <a:gdLst/>
          <a:ahLst/>
          <a:cxnLst/>
          <a:rect l="0" t="0" r="0" b="0"/>
          <a:pathLst>
            <a:path>
              <a:moveTo>
                <a:pt x="646202" y="0"/>
              </a:moveTo>
              <a:lnTo>
                <a:pt x="646202" y="467134"/>
              </a:lnTo>
              <a:lnTo>
                <a:pt x="0" y="4671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CF0FFC-771C-4E4D-9B17-8FB17A951C82}">
      <dsp:nvSpPr>
        <dsp:cNvPr id="0" name=""/>
        <dsp:cNvSpPr/>
      </dsp:nvSpPr>
      <dsp:spPr>
        <a:xfrm>
          <a:off x="5862800" y="3205035"/>
          <a:ext cx="572099" cy="467134"/>
        </a:xfrm>
        <a:custGeom>
          <a:avLst/>
          <a:gdLst/>
          <a:ahLst/>
          <a:cxnLst/>
          <a:rect l="0" t="0" r="0" b="0"/>
          <a:pathLst>
            <a:path>
              <a:moveTo>
                <a:pt x="572099" y="0"/>
              </a:moveTo>
              <a:lnTo>
                <a:pt x="572099" y="467134"/>
              </a:lnTo>
              <a:lnTo>
                <a:pt x="0" y="4671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70735C-A921-40DF-932F-44A72DF3CEC0}">
      <dsp:nvSpPr>
        <dsp:cNvPr id="0" name=""/>
        <dsp:cNvSpPr/>
      </dsp:nvSpPr>
      <dsp:spPr>
        <a:xfrm>
          <a:off x="3608737" y="993933"/>
          <a:ext cx="2826162" cy="1432545"/>
        </a:xfrm>
        <a:custGeom>
          <a:avLst/>
          <a:gdLst/>
          <a:ahLst/>
          <a:cxnLst/>
          <a:rect l="0" t="0" r="0" b="0"/>
          <a:pathLst>
            <a:path>
              <a:moveTo>
                <a:pt x="0" y="0"/>
              </a:moveTo>
              <a:lnTo>
                <a:pt x="0" y="1269048"/>
              </a:lnTo>
              <a:lnTo>
                <a:pt x="2826162" y="1269048"/>
              </a:lnTo>
              <a:lnTo>
                <a:pt x="2826162" y="14325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3C4F03-5EDD-44C5-A78A-3CD90001DFA7}">
      <dsp:nvSpPr>
        <dsp:cNvPr id="0" name=""/>
        <dsp:cNvSpPr/>
      </dsp:nvSpPr>
      <dsp:spPr>
        <a:xfrm>
          <a:off x="4550791" y="3205035"/>
          <a:ext cx="716272" cy="467134"/>
        </a:xfrm>
        <a:custGeom>
          <a:avLst/>
          <a:gdLst/>
          <a:ahLst/>
          <a:cxnLst/>
          <a:rect l="0" t="0" r="0" b="0"/>
          <a:pathLst>
            <a:path>
              <a:moveTo>
                <a:pt x="0" y="0"/>
              </a:moveTo>
              <a:lnTo>
                <a:pt x="0" y="467134"/>
              </a:lnTo>
              <a:lnTo>
                <a:pt x="716272" y="4671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693D76-ED29-4611-9C9A-04197AB1A168}">
      <dsp:nvSpPr>
        <dsp:cNvPr id="0" name=""/>
        <dsp:cNvSpPr/>
      </dsp:nvSpPr>
      <dsp:spPr>
        <a:xfrm>
          <a:off x="3608737" y="993933"/>
          <a:ext cx="942054" cy="1432545"/>
        </a:xfrm>
        <a:custGeom>
          <a:avLst/>
          <a:gdLst/>
          <a:ahLst/>
          <a:cxnLst/>
          <a:rect l="0" t="0" r="0" b="0"/>
          <a:pathLst>
            <a:path>
              <a:moveTo>
                <a:pt x="0" y="0"/>
              </a:moveTo>
              <a:lnTo>
                <a:pt x="0" y="1269048"/>
              </a:lnTo>
              <a:lnTo>
                <a:pt x="942054" y="1269048"/>
              </a:lnTo>
              <a:lnTo>
                <a:pt x="942054" y="14325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BB1489-29F6-44AB-AA72-B09A39806FDA}">
      <dsp:nvSpPr>
        <dsp:cNvPr id="0" name=""/>
        <dsp:cNvSpPr/>
      </dsp:nvSpPr>
      <dsp:spPr>
        <a:xfrm>
          <a:off x="2095082" y="3205035"/>
          <a:ext cx="571601" cy="467777"/>
        </a:xfrm>
        <a:custGeom>
          <a:avLst/>
          <a:gdLst/>
          <a:ahLst/>
          <a:cxnLst/>
          <a:rect l="0" t="0" r="0" b="0"/>
          <a:pathLst>
            <a:path>
              <a:moveTo>
                <a:pt x="571601" y="0"/>
              </a:moveTo>
              <a:lnTo>
                <a:pt x="571601" y="467777"/>
              </a:lnTo>
              <a:lnTo>
                <a:pt x="0" y="46777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1F5FB0-533F-4F66-BA50-6FF0F7D80474}">
      <dsp:nvSpPr>
        <dsp:cNvPr id="0" name=""/>
        <dsp:cNvSpPr/>
      </dsp:nvSpPr>
      <dsp:spPr>
        <a:xfrm>
          <a:off x="2666683" y="993933"/>
          <a:ext cx="942054" cy="1432545"/>
        </a:xfrm>
        <a:custGeom>
          <a:avLst/>
          <a:gdLst/>
          <a:ahLst/>
          <a:cxnLst/>
          <a:rect l="0" t="0" r="0" b="0"/>
          <a:pathLst>
            <a:path>
              <a:moveTo>
                <a:pt x="942054" y="0"/>
              </a:moveTo>
              <a:lnTo>
                <a:pt x="942054" y="1269048"/>
              </a:lnTo>
              <a:lnTo>
                <a:pt x="0" y="1269048"/>
              </a:lnTo>
              <a:lnTo>
                <a:pt x="0" y="14325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01AB77-EED8-4717-9AAE-0DC4B9491585}">
      <dsp:nvSpPr>
        <dsp:cNvPr id="0" name=""/>
        <dsp:cNvSpPr/>
      </dsp:nvSpPr>
      <dsp:spPr>
        <a:xfrm>
          <a:off x="782575" y="3205035"/>
          <a:ext cx="716272" cy="467134"/>
        </a:xfrm>
        <a:custGeom>
          <a:avLst/>
          <a:gdLst/>
          <a:ahLst/>
          <a:cxnLst/>
          <a:rect l="0" t="0" r="0" b="0"/>
          <a:pathLst>
            <a:path>
              <a:moveTo>
                <a:pt x="0" y="0"/>
              </a:moveTo>
              <a:lnTo>
                <a:pt x="0" y="467134"/>
              </a:lnTo>
              <a:lnTo>
                <a:pt x="716272" y="4671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E09CBE-B0DB-4589-BCA8-06C4872BE906}">
      <dsp:nvSpPr>
        <dsp:cNvPr id="0" name=""/>
        <dsp:cNvSpPr/>
      </dsp:nvSpPr>
      <dsp:spPr>
        <a:xfrm>
          <a:off x="782575" y="993933"/>
          <a:ext cx="2826162" cy="1432545"/>
        </a:xfrm>
        <a:custGeom>
          <a:avLst/>
          <a:gdLst/>
          <a:ahLst/>
          <a:cxnLst/>
          <a:rect l="0" t="0" r="0" b="0"/>
          <a:pathLst>
            <a:path>
              <a:moveTo>
                <a:pt x="2826162" y="0"/>
              </a:moveTo>
              <a:lnTo>
                <a:pt x="2826162" y="1269048"/>
              </a:lnTo>
              <a:lnTo>
                <a:pt x="0" y="1269048"/>
              </a:lnTo>
              <a:lnTo>
                <a:pt x="0" y="14325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C8D667-C48E-48BF-BAEF-657012B2B5C9}">
      <dsp:nvSpPr>
        <dsp:cNvPr id="0" name=""/>
        <dsp:cNvSpPr/>
      </dsp:nvSpPr>
      <dsp:spPr>
        <a:xfrm>
          <a:off x="3219459" y="215376"/>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4C7D3C-9CDC-436B-AB9E-BDF7AE6C22C6}">
      <dsp:nvSpPr>
        <dsp:cNvPr id="0" name=""/>
        <dsp:cNvSpPr/>
      </dsp:nvSpPr>
      <dsp:spPr>
        <a:xfrm>
          <a:off x="3219459" y="215376"/>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B809AC-16A7-45EF-942F-8ED9BCCE5D0F}">
      <dsp:nvSpPr>
        <dsp:cNvPr id="0" name=""/>
        <dsp:cNvSpPr/>
      </dsp:nvSpPr>
      <dsp:spPr>
        <a:xfrm>
          <a:off x="2830180" y="355516"/>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T &amp; R Data</a:t>
          </a:r>
        </a:p>
      </dsp:txBody>
      <dsp:txXfrm>
        <a:off x="2830180" y="355516"/>
        <a:ext cx="1557114" cy="498276"/>
      </dsp:txXfrm>
    </dsp:sp>
    <dsp:sp modelId="{2D9C46AA-BA81-4B3D-A10C-98B2B9105AD2}">
      <dsp:nvSpPr>
        <dsp:cNvPr id="0" name=""/>
        <dsp:cNvSpPr/>
      </dsp:nvSpPr>
      <dsp:spPr>
        <a:xfrm>
          <a:off x="393296" y="2426478"/>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F83CE-E2DA-41CB-AE83-1B8329AAA83B}">
      <dsp:nvSpPr>
        <dsp:cNvPr id="0" name=""/>
        <dsp:cNvSpPr/>
      </dsp:nvSpPr>
      <dsp:spPr>
        <a:xfrm>
          <a:off x="393296" y="2426478"/>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9BEA5C-1905-427E-8FCF-3C6DDC9E9480}">
      <dsp:nvSpPr>
        <dsp:cNvPr id="0" name=""/>
        <dsp:cNvSpPr/>
      </dsp:nvSpPr>
      <dsp:spPr>
        <a:xfrm>
          <a:off x="4018" y="2566618"/>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Ocean Optics: Single Detector</a:t>
          </a:r>
        </a:p>
      </dsp:txBody>
      <dsp:txXfrm>
        <a:off x="4018" y="2566618"/>
        <a:ext cx="1557114" cy="498276"/>
      </dsp:txXfrm>
    </dsp:sp>
    <dsp:sp modelId="{0665B69F-4A02-426B-8933-D90E855019E2}">
      <dsp:nvSpPr>
        <dsp:cNvPr id="0" name=""/>
        <dsp:cNvSpPr/>
      </dsp:nvSpPr>
      <dsp:spPr>
        <a:xfrm>
          <a:off x="1405421" y="3532029"/>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CFA88B-E420-4F27-8269-63A5C5B4F0D7}">
      <dsp:nvSpPr>
        <dsp:cNvPr id="0" name=""/>
        <dsp:cNvSpPr/>
      </dsp:nvSpPr>
      <dsp:spPr>
        <a:xfrm>
          <a:off x="1405421" y="3532029"/>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6661BE-DB74-4ADA-8730-C10B535C7D99}">
      <dsp:nvSpPr>
        <dsp:cNvPr id="0" name=""/>
        <dsp:cNvSpPr/>
      </dsp:nvSpPr>
      <dsp:spPr>
        <a:xfrm>
          <a:off x="1016142" y="3672169"/>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US" sz="1300" kern="1200" dirty="0"/>
        </a:p>
      </dsp:txBody>
      <dsp:txXfrm>
        <a:off x="1016142" y="3672169"/>
        <a:ext cx="1557114" cy="498276"/>
      </dsp:txXfrm>
    </dsp:sp>
    <dsp:sp modelId="{06803E64-E7B2-4C2C-9246-C92269616A65}">
      <dsp:nvSpPr>
        <dsp:cNvPr id="0" name=""/>
        <dsp:cNvSpPr/>
      </dsp:nvSpPr>
      <dsp:spPr>
        <a:xfrm>
          <a:off x="2277405" y="2426478"/>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4BC984-9CFE-4C86-8804-E3603E132C83}">
      <dsp:nvSpPr>
        <dsp:cNvPr id="0" name=""/>
        <dsp:cNvSpPr/>
      </dsp:nvSpPr>
      <dsp:spPr>
        <a:xfrm>
          <a:off x="2277405" y="2426478"/>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C13FBB-B679-447A-8A92-374A348F721F}">
      <dsp:nvSpPr>
        <dsp:cNvPr id="0" name=""/>
        <dsp:cNvSpPr/>
      </dsp:nvSpPr>
      <dsp:spPr>
        <a:xfrm>
          <a:off x="1888126" y="2566618"/>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Grating Spectrometer: Single Detector</a:t>
          </a:r>
        </a:p>
      </dsp:txBody>
      <dsp:txXfrm>
        <a:off x="1888126" y="2566618"/>
        <a:ext cx="1557114" cy="498276"/>
      </dsp:txXfrm>
    </dsp:sp>
    <dsp:sp modelId="{239FA1A6-603E-49FD-BDF2-691DA4FBB85B}">
      <dsp:nvSpPr>
        <dsp:cNvPr id="0" name=""/>
        <dsp:cNvSpPr/>
      </dsp:nvSpPr>
      <dsp:spPr>
        <a:xfrm>
          <a:off x="1409952" y="3532672"/>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72813D-6C22-421E-90F4-DEBECEBBD15D}">
      <dsp:nvSpPr>
        <dsp:cNvPr id="0" name=""/>
        <dsp:cNvSpPr/>
      </dsp:nvSpPr>
      <dsp:spPr>
        <a:xfrm>
          <a:off x="1409952" y="3532672"/>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5C3DEF-99EA-4686-850B-163C6DD4FEB8}">
      <dsp:nvSpPr>
        <dsp:cNvPr id="0" name=""/>
        <dsp:cNvSpPr/>
      </dsp:nvSpPr>
      <dsp:spPr>
        <a:xfrm>
          <a:off x="1020673" y="3672812"/>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Use Single Range Processing Flow</a:t>
          </a:r>
        </a:p>
      </dsp:txBody>
      <dsp:txXfrm>
        <a:off x="1020673" y="3672812"/>
        <a:ext cx="1557114" cy="498276"/>
      </dsp:txXfrm>
    </dsp:sp>
    <dsp:sp modelId="{C38BF838-A2E9-46DC-A5C2-62CC4033A915}">
      <dsp:nvSpPr>
        <dsp:cNvPr id="0" name=""/>
        <dsp:cNvSpPr/>
      </dsp:nvSpPr>
      <dsp:spPr>
        <a:xfrm>
          <a:off x="4161513" y="2426478"/>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455D88-8F78-44D1-BE6E-F8F698377F44}">
      <dsp:nvSpPr>
        <dsp:cNvPr id="0" name=""/>
        <dsp:cNvSpPr/>
      </dsp:nvSpPr>
      <dsp:spPr>
        <a:xfrm>
          <a:off x="4161513" y="2426478"/>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6DC2AC-58DA-4296-9E70-79BCBDBE9573}">
      <dsp:nvSpPr>
        <dsp:cNvPr id="0" name=""/>
        <dsp:cNvSpPr/>
      </dsp:nvSpPr>
      <dsp:spPr>
        <a:xfrm>
          <a:off x="3772234" y="2566618"/>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Ocean Optics: Both Detectors</a:t>
          </a:r>
        </a:p>
      </dsp:txBody>
      <dsp:txXfrm>
        <a:off x="3772234" y="2566618"/>
        <a:ext cx="1557114" cy="498276"/>
      </dsp:txXfrm>
    </dsp:sp>
    <dsp:sp modelId="{7BA505AD-61E6-46A4-8FCC-66C12597F2C6}">
      <dsp:nvSpPr>
        <dsp:cNvPr id="0" name=""/>
        <dsp:cNvSpPr/>
      </dsp:nvSpPr>
      <dsp:spPr>
        <a:xfrm>
          <a:off x="5173637" y="3532029"/>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8448DB-59D1-49ED-ABF2-3F9267AEC22C}">
      <dsp:nvSpPr>
        <dsp:cNvPr id="0" name=""/>
        <dsp:cNvSpPr/>
      </dsp:nvSpPr>
      <dsp:spPr>
        <a:xfrm>
          <a:off x="5173637" y="3532029"/>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CDDA6E-7C63-46C3-BB6A-5F862AD459FA}">
      <dsp:nvSpPr>
        <dsp:cNvPr id="0" name=""/>
        <dsp:cNvSpPr/>
      </dsp:nvSpPr>
      <dsp:spPr>
        <a:xfrm>
          <a:off x="4784359" y="3672169"/>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endParaRPr lang="en-US" sz="1300" kern="1200" dirty="0"/>
        </a:p>
      </dsp:txBody>
      <dsp:txXfrm>
        <a:off x="4784359" y="3672169"/>
        <a:ext cx="1557114" cy="498276"/>
      </dsp:txXfrm>
    </dsp:sp>
    <dsp:sp modelId="{3177268E-E586-41F3-B4AA-5CACDCDCA8BA}">
      <dsp:nvSpPr>
        <dsp:cNvPr id="0" name=""/>
        <dsp:cNvSpPr/>
      </dsp:nvSpPr>
      <dsp:spPr>
        <a:xfrm>
          <a:off x="6045621" y="2426478"/>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170694-7122-47A4-8823-4EA39A5FAE47}">
      <dsp:nvSpPr>
        <dsp:cNvPr id="0" name=""/>
        <dsp:cNvSpPr/>
      </dsp:nvSpPr>
      <dsp:spPr>
        <a:xfrm>
          <a:off x="6045621" y="2426478"/>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AA4AF1-387B-4897-BA06-205B9FD02F94}">
      <dsp:nvSpPr>
        <dsp:cNvPr id="0" name=""/>
        <dsp:cNvSpPr/>
      </dsp:nvSpPr>
      <dsp:spPr>
        <a:xfrm>
          <a:off x="5656343" y="2566618"/>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Grating Spectrometer: Both Detectors</a:t>
          </a:r>
        </a:p>
      </dsp:txBody>
      <dsp:txXfrm>
        <a:off x="5656343" y="2566618"/>
        <a:ext cx="1557114" cy="498276"/>
      </dsp:txXfrm>
    </dsp:sp>
    <dsp:sp modelId="{FF282C10-AF68-49BE-AD4E-771E15E9A7D3}">
      <dsp:nvSpPr>
        <dsp:cNvPr id="0" name=""/>
        <dsp:cNvSpPr/>
      </dsp:nvSpPr>
      <dsp:spPr>
        <a:xfrm>
          <a:off x="5177670" y="3532029"/>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A948B0-9FE0-4649-B7BB-BF6C0753BCBE}">
      <dsp:nvSpPr>
        <dsp:cNvPr id="0" name=""/>
        <dsp:cNvSpPr/>
      </dsp:nvSpPr>
      <dsp:spPr>
        <a:xfrm>
          <a:off x="5177670" y="3532029"/>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24438C-DE60-49D6-8FB0-FD1C1AA00100}">
      <dsp:nvSpPr>
        <dsp:cNvPr id="0" name=""/>
        <dsp:cNvSpPr/>
      </dsp:nvSpPr>
      <dsp:spPr>
        <a:xfrm>
          <a:off x="4788392" y="3672169"/>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Use Multi-Range Processing Flow</a:t>
          </a:r>
        </a:p>
      </dsp:txBody>
      <dsp:txXfrm>
        <a:off x="4788392" y="3672169"/>
        <a:ext cx="1557114" cy="498276"/>
      </dsp:txXfrm>
    </dsp:sp>
    <dsp:sp modelId="{3B664B6F-D1DB-45D5-B277-14E90C95FE18}">
      <dsp:nvSpPr>
        <dsp:cNvPr id="0" name=""/>
        <dsp:cNvSpPr/>
      </dsp:nvSpPr>
      <dsp:spPr>
        <a:xfrm>
          <a:off x="2277405" y="1320927"/>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0710DA-529F-468C-A227-2DF8EB85068B}">
      <dsp:nvSpPr>
        <dsp:cNvPr id="0" name=""/>
        <dsp:cNvSpPr/>
      </dsp:nvSpPr>
      <dsp:spPr>
        <a:xfrm>
          <a:off x="2277405" y="1320927"/>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C0BAFB-618C-4788-979B-0A080C323545}">
      <dsp:nvSpPr>
        <dsp:cNvPr id="0" name=""/>
        <dsp:cNvSpPr/>
      </dsp:nvSpPr>
      <dsp:spPr>
        <a:xfrm>
          <a:off x="1888126" y="1461067"/>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Which Spectrometer (OO or GS)?</a:t>
          </a:r>
        </a:p>
      </dsp:txBody>
      <dsp:txXfrm>
        <a:off x="1888126" y="1461067"/>
        <a:ext cx="1557114" cy="498276"/>
      </dsp:txXfrm>
    </dsp:sp>
    <dsp:sp modelId="{F167170B-C486-4015-A398-37DE3CFEB1BE}">
      <dsp:nvSpPr>
        <dsp:cNvPr id="0" name=""/>
        <dsp:cNvSpPr/>
      </dsp:nvSpPr>
      <dsp:spPr>
        <a:xfrm>
          <a:off x="4161513" y="1320927"/>
          <a:ext cx="778557" cy="778557"/>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E27CDC-C18E-4CEA-A8D9-3286971CD842}">
      <dsp:nvSpPr>
        <dsp:cNvPr id="0" name=""/>
        <dsp:cNvSpPr/>
      </dsp:nvSpPr>
      <dsp:spPr>
        <a:xfrm>
          <a:off x="4161513" y="1320927"/>
          <a:ext cx="778557" cy="778557"/>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566827-01A9-4D80-96BA-3193D039C12C}">
      <dsp:nvSpPr>
        <dsp:cNvPr id="0" name=""/>
        <dsp:cNvSpPr/>
      </dsp:nvSpPr>
      <dsp:spPr>
        <a:xfrm>
          <a:off x="3772234" y="1461067"/>
          <a:ext cx="1557114" cy="49827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Which Detector (Si or InGaAs)?</a:t>
          </a:r>
        </a:p>
      </dsp:txBody>
      <dsp:txXfrm>
        <a:off x="3772234" y="1461067"/>
        <a:ext cx="1557114" cy="4982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063844-A081-460D-A48B-64628D95B50E}">
      <dsp:nvSpPr>
        <dsp:cNvPr id="0" name=""/>
        <dsp:cNvSpPr/>
      </dsp:nvSpPr>
      <dsp:spPr>
        <a:xfrm>
          <a:off x="3137158" y="1179330"/>
          <a:ext cx="977641" cy="706728"/>
        </a:xfrm>
        <a:custGeom>
          <a:avLst/>
          <a:gdLst/>
          <a:ahLst/>
          <a:cxnLst/>
          <a:rect l="0" t="0" r="0" b="0"/>
          <a:pathLst>
            <a:path>
              <a:moveTo>
                <a:pt x="977641" y="0"/>
              </a:moveTo>
              <a:lnTo>
                <a:pt x="977641" y="706728"/>
              </a:lnTo>
              <a:lnTo>
                <a:pt x="0" y="7067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91B05A-A0A1-4BA4-91C5-C71748387CF7}">
      <dsp:nvSpPr>
        <dsp:cNvPr id="0" name=""/>
        <dsp:cNvSpPr/>
      </dsp:nvSpPr>
      <dsp:spPr>
        <a:xfrm>
          <a:off x="4114799" y="1179330"/>
          <a:ext cx="1425236" cy="2167302"/>
        </a:xfrm>
        <a:custGeom>
          <a:avLst/>
          <a:gdLst/>
          <a:ahLst/>
          <a:cxnLst/>
          <a:rect l="0" t="0" r="0" b="0"/>
          <a:pathLst>
            <a:path>
              <a:moveTo>
                <a:pt x="0" y="0"/>
              </a:moveTo>
              <a:lnTo>
                <a:pt x="0" y="1919946"/>
              </a:lnTo>
              <a:lnTo>
                <a:pt x="1425236" y="1919946"/>
              </a:lnTo>
              <a:lnTo>
                <a:pt x="1425236" y="21673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01D429-F9DB-4B67-93F1-8E8A690674AC}">
      <dsp:nvSpPr>
        <dsp:cNvPr id="0" name=""/>
        <dsp:cNvSpPr/>
      </dsp:nvSpPr>
      <dsp:spPr>
        <a:xfrm>
          <a:off x="2689563" y="1179330"/>
          <a:ext cx="1425236" cy="2167302"/>
        </a:xfrm>
        <a:custGeom>
          <a:avLst/>
          <a:gdLst/>
          <a:ahLst/>
          <a:cxnLst/>
          <a:rect l="0" t="0" r="0" b="0"/>
          <a:pathLst>
            <a:path>
              <a:moveTo>
                <a:pt x="1425236" y="0"/>
              </a:moveTo>
              <a:lnTo>
                <a:pt x="1425236" y="1919946"/>
              </a:lnTo>
              <a:lnTo>
                <a:pt x="0" y="1919946"/>
              </a:lnTo>
              <a:lnTo>
                <a:pt x="0" y="21673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2D14C5-1C35-425E-A48D-207756D7FB4D}">
      <dsp:nvSpPr>
        <dsp:cNvPr id="0" name=""/>
        <dsp:cNvSpPr/>
      </dsp:nvSpPr>
      <dsp:spPr>
        <a:xfrm>
          <a:off x="3525859" y="1448"/>
          <a:ext cx="1177881" cy="1177881"/>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967881-0680-4CC9-870F-509CAF6200D7}">
      <dsp:nvSpPr>
        <dsp:cNvPr id="0" name=""/>
        <dsp:cNvSpPr/>
      </dsp:nvSpPr>
      <dsp:spPr>
        <a:xfrm>
          <a:off x="3525859" y="1448"/>
          <a:ext cx="1177881" cy="1177881"/>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590343-FD88-43B6-826E-9C13D734AFC3}">
      <dsp:nvSpPr>
        <dsp:cNvPr id="0" name=""/>
        <dsp:cNvSpPr/>
      </dsp:nvSpPr>
      <dsp:spPr>
        <a:xfrm>
          <a:off x="2936918" y="213467"/>
          <a:ext cx="2355763" cy="75384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Optical Plots </a:t>
          </a:r>
        </a:p>
      </dsp:txBody>
      <dsp:txXfrm>
        <a:off x="2936918" y="213467"/>
        <a:ext cx="2355763" cy="753844"/>
      </dsp:txXfrm>
    </dsp:sp>
    <dsp:sp modelId="{0B936BA0-628C-4C0A-AC24-513998FF5F7E}">
      <dsp:nvSpPr>
        <dsp:cNvPr id="0" name=""/>
        <dsp:cNvSpPr/>
      </dsp:nvSpPr>
      <dsp:spPr>
        <a:xfrm>
          <a:off x="2100622" y="3346632"/>
          <a:ext cx="1177881" cy="1177881"/>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2C407D-8583-4438-B63E-A2AD9B2E56B6}">
      <dsp:nvSpPr>
        <dsp:cNvPr id="0" name=""/>
        <dsp:cNvSpPr/>
      </dsp:nvSpPr>
      <dsp:spPr>
        <a:xfrm>
          <a:off x="2100622" y="3346632"/>
          <a:ext cx="1177881" cy="1177881"/>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BC6B13-36A0-4682-8E09-8C460DBEC5F5}">
      <dsp:nvSpPr>
        <dsp:cNvPr id="0" name=""/>
        <dsp:cNvSpPr/>
      </dsp:nvSpPr>
      <dsp:spPr>
        <a:xfrm>
          <a:off x="1511681" y="3558651"/>
          <a:ext cx="2355763" cy="75384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Tauc_Gap Calculator</a:t>
          </a:r>
        </a:p>
      </dsp:txBody>
      <dsp:txXfrm>
        <a:off x="1511681" y="3558651"/>
        <a:ext cx="2355763" cy="753844"/>
      </dsp:txXfrm>
    </dsp:sp>
    <dsp:sp modelId="{595FD892-8BFC-4C72-A329-DDCB3B21C87C}">
      <dsp:nvSpPr>
        <dsp:cNvPr id="0" name=""/>
        <dsp:cNvSpPr/>
      </dsp:nvSpPr>
      <dsp:spPr>
        <a:xfrm>
          <a:off x="4951095" y="3346632"/>
          <a:ext cx="1177881" cy="1177881"/>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BF2C19-B4A7-4E9B-A843-CAFB37BE73F2}">
      <dsp:nvSpPr>
        <dsp:cNvPr id="0" name=""/>
        <dsp:cNvSpPr/>
      </dsp:nvSpPr>
      <dsp:spPr>
        <a:xfrm>
          <a:off x="4951095" y="3346632"/>
          <a:ext cx="1177881" cy="1177881"/>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EFE3B5-9233-4FA4-8035-9BE5F6B6678F}">
      <dsp:nvSpPr>
        <dsp:cNvPr id="0" name=""/>
        <dsp:cNvSpPr/>
      </dsp:nvSpPr>
      <dsp:spPr>
        <a:xfrm>
          <a:off x="4362155" y="3558651"/>
          <a:ext cx="2355763" cy="75384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Diff_Gap Calculator</a:t>
          </a:r>
        </a:p>
      </dsp:txBody>
      <dsp:txXfrm>
        <a:off x="4362155" y="3558651"/>
        <a:ext cx="2355763" cy="753844"/>
      </dsp:txXfrm>
    </dsp:sp>
    <dsp:sp modelId="{5D7ADAC2-8C58-4752-89DB-2A956EF8BC5B}">
      <dsp:nvSpPr>
        <dsp:cNvPr id="0" name=""/>
        <dsp:cNvSpPr/>
      </dsp:nvSpPr>
      <dsp:spPr>
        <a:xfrm>
          <a:off x="2100622" y="1674040"/>
          <a:ext cx="1177881" cy="1177881"/>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96DCBC-6ADC-4DB5-A109-09EE9F41CE4A}">
      <dsp:nvSpPr>
        <dsp:cNvPr id="0" name=""/>
        <dsp:cNvSpPr/>
      </dsp:nvSpPr>
      <dsp:spPr>
        <a:xfrm>
          <a:off x="2100622" y="1674040"/>
          <a:ext cx="1177881" cy="1177881"/>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56B55D-AF09-4D84-926B-B58E98F2FBFD}">
      <dsp:nvSpPr>
        <dsp:cNvPr id="0" name=""/>
        <dsp:cNvSpPr/>
      </dsp:nvSpPr>
      <dsp:spPr>
        <a:xfrm>
          <a:off x="1511681" y="1886059"/>
          <a:ext cx="2355763" cy="75384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Index_Calc Spreadsheet</a:t>
          </a:r>
        </a:p>
      </dsp:txBody>
      <dsp:txXfrm>
        <a:off x="1511681" y="1886059"/>
        <a:ext cx="2355763" cy="7538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0E24A4-43F8-41F2-8231-BEEFD9C1C93A}">
      <dsp:nvSpPr>
        <dsp:cNvPr id="0" name=""/>
        <dsp:cNvSpPr/>
      </dsp:nvSpPr>
      <dsp:spPr>
        <a:xfrm>
          <a:off x="0" y="3406931"/>
          <a:ext cx="8229600" cy="11182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Processing data to obtain best fit</a:t>
          </a:r>
        </a:p>
      </dsp:txBody>
      <dsp:txXfrm>
        <a:off x="0" y="3406931"/>
        <a:ext cx="8229600" cy="603844"/>
      </dsp:txXfrm>
    </dsp:sp>
    <dsp:sp modelId="{903D4E55-2DAF-4A8D-BFC4-0369983D796C}">
      <dsp:nvSpPr>
        <dsp:cNvPr id="0" name=""/>
        <dsp:cNvSpPr/>
      </dsp:nvSpPr>
      <dsp:spPr>
        <a:xfrm>
          <a:off x="1004" y="3988412"/>
          <a:ext cx="1645518" cy="51438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Finding the interference fringe value of the first fringe</a:t>
          </a:r>
        </a:p>
      </dsp:txBody>
      <dsp:txXfrm>
        <a:off x="1004" y="3988412"/>
        <a:ext cx="1645518" cy="514386"/>
      </dsp:txXfrm>
    </dsp:sp>
    <dsp:sp modelId="{8BFDF39F-091E-4413-8AD8-05A307CEE2BF}">
      <dsp:nvSpPr>
        <dsp:cNvPr id="0" name=""/>
        <dsp:cNvSpPr/>
      </dsp:nvSpPr>
      <dsp:spPr>
        <a:xfrm>
          <a:off x="1646522" y="3988412"/>
          <a:ext cx="1645518" cy="51438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Adjusting the thickness to fit the simple index to the fringe data</a:t>
          </a:r>
        </a:p>
      </dsp:txBody>
      <dsp:txXfrm>
        <a:off x="1646522" y="3988412"/>
        <a:ext cx="1645518" cy="514386"/>
      </dsp:txXfrm>
    </dsp:sp>
    <dsp:sp modelId="{166EA28A-AC52-4B30-94E4-9FF1AD261F58}">
      <dsp:nvSpPr>
        <dsp:cNvPr id="0" name=""/>
        <dsp:cNvSpPr/>
      </dsp:nvSpPr>
      <dsp:spPr>
        <a:xfrm>
          <a:off x="3292040" y="3988412"/>
          <a:ext cx="1645518" cy="51438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Adjust the position of the fringes?</a:t>
          </a:r>
        </a:p>
      </dsp:txBody>
      <dsp:txXfrm>
        <a:off x="3292040" y="3988412"/>
        <a:ext cx="1645518" cy="514386"/>
      </dsp:txXfrm>
    </dsp:sp>
    <dsp:sp modelId="{6ED9B769-348D-45BB-980F-D86B61108420}">
      <dsp:nvSpPr>
        <dsp:cNvPr id="0" name=""/>
        <dsp:cNvSpPr/>
      </dsp:nvSpPr>
      <dsp:spPr>
        <a:xfrm>
          <a:off x="4937559" y="3988412"/>
          <a:ext cx="1645518" cy="51438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Fit the Sellmeier index to the simple index</a:t>
          </a:r>
        </a:p>
      </dsp:txBody>
      <dsp:txXfrm>
        <a:off x="4937559" y="3988412"/>
        <a:ext cx="1645518" cy="514386"/>
      </dsp:txXfrm>
    </dsp:sp>
    <dsp:sp modelId="{FDAF7381-A45E-4EF8-AD3C-F335B70F5B6C}">
      <dsp:nvSpPr>
        <dsp:cNvPr id="0" name=""/>
        <dsp:cNvSpPr/>
      </dsp:nvSpPr>
      <dsp:spPr>
        <a:xfrm>
          <a:off x="6583077" y="3988412"/>
          <a:ext cx="1645518" cy="51438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Adjust the thickness to fit Sellmeier index to fringe data.</a:t>
          </a:r>
        </a:p>
      </dsp:txBody>
      <dsp:txXfrm>
        <a:off x="6583077" y="3988412"/>
        <a:ext cx="1645518" cy="514386"/>
      </dsp:txXfrm>
    </dsp:sp>
    <dsp:sp modelId="{E13980B8-4165-478C-9765-3CDCD84EEABE}">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Defining fringes and best guess at thickness</a:t>
          </a:r>
        </a:p>
      </dsp:txBody>
      <dsp:txXfrm rot="-10800000">
        <a:off x="0" y="1703865"/>
        <a:ext cx="8229600" cy="603663"/>
      </dsp:txXfrm>
    </dsp:sp>
    <dsp:sp modelId="{6D16B2B1-5671-46C0-98AA-5BA11087BED8}">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This</a:t>
          </a:r>
          <a:r>
            <a:rPr lang="en-US" sz="900" kern="1200" baseline="0" dirty="0"/>
            <a:t> is to initialize the spreadsheet.  All these values will be adjusted to obtain the best fit for the data</a:t>
          </a:r>
          <a:endParaRPr lang="en-US" sz="900" kern="1200" dirty="0"/>
        </a:p>
      </dsp:txBody>
      <dsp:txXfrm>
        <a:off x="0" y="2307529"/>
        <a:ext cx="8229600" cy="514231"/>
      </dsp:txXfrm>
    </dsp:sp>
    <dsp:sp modelId="{97CF09C1-A944-47F1-A3DE-B9B0B62340F9}">
      <dsp:nvSpPr>
        <dsp:cNvPr id="0" name=""/>
        <dsp:cNvSpPr/>
      </dsp:nvSpPr>
      <dsp:spPr>
        <a:xfrm rot="10800000">
          <a:off x="0" y="799"/>
          <a:ext cx="8229600" cy="1719839"/>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Copy Raw data from Optical Plots Spreadsheet</a:t>
          </a:r>
        </a:p>
      </dsp:txBody>
      <dsp:txXfrm rot="-10800000">
        <a:off x="0" y="799"/>
        <a:ext cx="8229600" cy="603663"/>
      </dsp:txXfrm>
    </dsp:sp>
    <dsp:sp modelId="{22D98458-FD7A-4E6E-A189-A164DE880B9F}">
      <dsp:nvSpPr>
        <dsp:cNvPr id="0" name=""/>
        <dsp:cNvSpPr/>
      </dsp:nvSpPr>
      <dsp:spPr>
        <a:xfrm>
          <a:off x="0" y="604463"/>
          <a:ext cx="4114799"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This is a manual copy: Make sure to use the paste special option for pasting only values.  If concatenating data make sure to paste them in the correct order with increasing wavelength with no overlap between the two datasets.</a:t>
          </a:r>
        </a:p>
      </dsp:txBody>
      <dsp:txXfrm>
        <a:off x="0" y="604463"/>
        <a:ext cx="4114799" cy="514231"/>
      </dsp:txXfrm>
    </dsp:sp>
    <dsp:sp modelId="{40230734-DB28-4DFD-A676-8055B0B7F9EF}">
      <dsp:nvSpPr>
        <dsp:cNvPr id="0" name=""/>
        <dsp:cNvSpPr/>
      </dsp:nvSpPr>
      <dsp:spPr>
        <a:xfrm>
          <a:off x="4114800" y="604463"/>
          <a:ext cx="4114799"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11430" rIns="64008" bIns="11430" numCol="1" spcCol="1270" anchor="ctr" anchorCtr="0">
          <a:noAutofit/>
        </a:bodyPr>
        <a:lstStyle/>
        <a:p>
          <a:pPr marL="0" lvl="0" indent="0" algn="ctr" defTabSz="400050">
            <a:lnSpc>
              <a:spcPct val="90000"/>
            </a:lnSpc>
            <a:spcBef>
              <a:spcPct val="0"/>
            </a:spcBef>
            <a:spcAft>
              <a:spcPct val="35000"/>
            </a:spcAft>
            <a:buNone/>
          </a:pPr>
          <a:r>
            <a:rPr lang="en-US" sz="900" kern="1200" dirty="0"/>
            <a:t>Quality check T and R plots to make sure the data was copied correct</a:t>
          </a:r>
        </a:p>
      </dsp:txBody>
      <dsp:txXfrm>
        <a:off x="4114800" y="604463"/>
        <a:ext cx="4114799" cy="5142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9A206-6F05-4D38-8F2E-2BA9E2CF91AC}">
      <dsp:nvSpPr>
        <dsp:cNvPr id="0" name=""/>
        <dsp:cNvSpPr/>
      </dsp:nvSpPr>
      <dsp:spPr>
        <a:xfrm>
          <a:off x="0" y="2731658"/>
          <a:ext cx="8229600" cy="17922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US" sz="3000" kern="1200" dirty="0"/>
            <a:t>Defining Linearized regions for gap calculation</a:t>
          </a:r>
        </a:p>
      </dsp:txBody>
      <dsp:txXfrm>
        <a:off x="0" y="2731658"/>
        <a:ext cx="8229600" cy="967822"/>
      </dsp:txXfrm>
    </dsp:sp>
    <dsp:sp modelId="{18F4B401-F73C-4F02-9A49-6E54F3228694}">
      <dsp:nvSpPr>
        <dsp:cNvPr id="0" name=""/>
        <dsp:cNvSpPr/>
      </dsp:nvSpPr>
      <dsp:spPr>
        <a:xfrm>
          <a:off x="0" y="3663635"/>
          <a:ext cx="4114799" cy="82444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Direct gaps and indirect gaps, allowed gaps vs forbidden gaps</a:t>
          </a:r>
        </a:p>
      </dsp:txBody>
      <dsp:txXfrm>
        <a:off x="0" y="3663635"/>
        <a:ext cx="4114799" cy="824441"/>
      </dsp:txXfrm>
    </dsp:sp>
    <dsp:sp modelId="{371D8969-E501-4D76-9E6B-E0450C9D0DF6}">
      <dsp:nvSpPr>
        <dsp:cNvPr id="0" name=""/>
        <dsp:cNvSpPr/>
      </dsp:nvSpPr>
      <dsp:spPr>
        <a:xfrm>
          <a:off x="4114800" y="3663635"/>
          <a:ext cx="4114799" cy="82444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Main linearized regions and baseline corrections for sub gap absorption</a:t>
          </a:r>
        </a:p>
      </dsp:txBody>
      <dsp:txXfrm>
        <a:off x="4114800" y="3663635"/>
        <a:ext cx="4114799" cy="824441"/>
      </dsp:txXfrm>
    </dsp:sp>
    <dsp:sp modelId="{97CF09C1-A944-47F1-A3DE-B9B0B62340F9}">
      <dsp:nvSpPr>
        <dsp:cNvPr id="0" name=""/>
        <dsp:cNvSpPr/>
      </dsp:nvSpPr>
      <dsp:spPr>
        <a:xfrm rot="10800000">
          <a:off x="0" y="2040"/>
          <a:ext cx="8229600" cy="2756501"/>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US" sz="3000" kern="1200" dirty="0"/>
            <a:t>Copy T, R, and </a:t>
          </a:r>
          <a:r>
            <a:rPr lang="el-GR" sz="3000" kern="1200" dirty="0"/>
            <a:t>α</a:t>
          </a:r>
          <a:r>
            <a:rPr lang="en-US" sz="3000" kern="1200" dirty="0"/>
            <a:t> data from Index Calc Spreadsheet</a:t>
          </a:r>
        </a:p>
      </dsp:txBody>
      <dsp:txXfrm rot="-10800000">
        <a:off x="0" y="2040"/>
        <a:ext cx="8229600" cy="967532"/>
      </dsp:txXfrm>
    </dsp:sp>
    <dsp:sp modelId="{22D98458-FD7A-4E6E-A189-A164DE880B9F}">
      <dsp:nvSpPr>
        <dsp:cNvPr id="0" name=""/>
        <dsp:cNvSpPr/>
      </dsp:nvSpPr>
      <dsp:spPr>
        <a:xfrm>
          <a:off x="0" y="969572"/>
          <a:ext cx="4114799" cy="82419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This is an automatic copy similar to the one used in the Optical Plot Spreadsheet</a:t>
          </a:r>
        </a:p>
      </dsp:txBody>
      <dsp:txXfrm>
        <a:off x="0" y="969572"/>
        <a:ext cx="4114799" cy="824193"/>
      </dsp:txXfrm>
    </dsp:sp>
    <dsp:sp modelId="{40230734-DB28-4DFD-A676-8055B0B7F9EF}">
      <dsp:nvSpPr>
        <dsp:cNvPr id="0" name=""/>
        <dsp:cNvSpPr/>
      </dsp:nvSpPr>
      <dsp:spPr>
        <a:xfrm>
          <a:off x="4114800" y="969572"/>
          <a:ext cx="4114799" cy="824193"/>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Quality check T, R, and </a:t>
          </a:r>
          <a:r>
            <a:rPr lang="el-GR" sz="1800" kern="1200" dirty="0"/>
            <a:t>α</a:t>
          </a:r>
          <a:r>
            <a:rPr lang="en-US" sz="1800" kern="1200" dirty="0"/>
            <a:t> plots to make sure the data was copied correct</a:t>
          </a:r>
        </a:p>
      </dsp:txBody>
      <dsp:txXfrm>
        <a:off x="4114800" y="969572"/>
        <a:ext cx="4114799" cy="8241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11DD8D-39EE-4AC1-AEEB-08405EF7A61F}">
      <dsp:nvSpPr>
        <dsp:cNvPr id="0" name=""/>
        <dsp:cNvSpPr/>
      </dsp:nvSpPr>
      <dsp:spPr>
        <a:xfrm>
          <a:off x="0" y="3407731"/>
          <a:ext cx="8229600" cy="11182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Determining Gap Type</a:t>
          </a:r>
        </a:p>
      </dsp:txBody>
      <dsp:txXfrm>
        <a:off x="0" y="3407731"/>
        <a:ext cx="8229600" cy="603844"/>
      </dsp:txXfrm>
    </dsp:sp>
    <dsp:sp modelId="{6811CC37-C9B7-4F78-9D3C-D20E735066EB}">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kern="1200" dirty="0"/>
            <a:t>Region of linearization determination</a:t>
          </a:r>
        </a:p>
      </dsp:txBody>
      <dsp:txXfrm>
        <a:off x="0" y="3988412"/>
        <a:ext cx="8229600" cy="514386"/>
      </dsp:txXfrm>
    </dsp:sp>
    <dsp:sp modelId="{01CA3B7C-2465-40E2-A75E-477D9D6F5325}">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Alternate Band Gap Calculations</a:t>
          </a:r>
        </a:p>
      </dsp:txBody>
      <dsp:txXfrm rot="-10800000">
        <a:off x="0" y="1703865"/>
        <a:ext cx="8229600" cy="603663"/>
      </dsp:txXfrm>
    </dsp:sp>
    <dsp:sp modelId="{F51E5B74-662A-4BE1-8650-C1174435ADA8}">
      <dsp:nvSpPr>
        <dsp:cNvPr id="0" name=""/>
        <dsp:cNvSpPr/>
      </dsp:nvSpPr>
      <dsp:spPr>
        <a:xfrm>
          <a:off x="0" y="2307529"/>
          <a:ext cx="4114799"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kern="1200" dirty="0"/>
            <a:t>Discrete derivatives and smoothing</a:t>
          </a:r>
        </a:p>
      </dsp:txBody>
      <dsp:txXfrm>
        <a:off x="0" y="2307529"/>
        <a:ext cx="4114799" cy="514231"/>
      </dsp:txXfrm>
    </dsp:sp>
    <dsp:sp modelId="{0EF76B71-7AF3-4D11-B8B3-949336C8D168}">
      <dsp:nvSpPr>
        <dsp:cNvPr id="0" name=""/>
        <dsp:cNvSpPr/>
      </dsp:nvSpPr>
      <dsp:spPr>
        <a:xfrm>
          <a:off x="4114800" y="2307529"/>
          <a:ext cx="4114799"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kern="1200" dirty="0"/>
            <a:t>Gaussian fitting for gap determination</a:t>
          </a:r>
        </a:p>
      </dsp:txBody>
      <dsp:txXfrm>
        <a:off x="4114800" y="2307529"/>
        <a:ext cx="4114799" cy="514231"/>
      </dsp:txXfrm>
    </dsp:sp>
    <dsp:sp modelId="{97CF09C1-A944-47F1-A3DE-B9B0B62340F9}">
      <dsp:nvSpPr>
        <dsp:cNvPr id="0" name=""/>
        <dsp:cNvSpPr/>
      </dsp:nvSpPr>
      <dsp:spPr>
        <a:xfrm rot="10800000">
          <a:off x="0" y="799"/>
          <a:ext cx="8229600" cy="1719839"/>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Copy T, R, and </a:t>
          </a:r>
          <a:r>
            <a:rPr lang="el-GR" sz="2100" kern="1200" dirty="0"/>
            <a:t>α</a:t>
          </a:r>
          <a:r>
            <a:rPr lang="en-US" sz="2100" kern="1200" dirty="0"/>
            <a:t> data from Index Calc Spreadsheet</a:t>
          </a:r>
        </a:p>
      </dsp:txBody>
      <dsp:txXfrm rot="-10800000">
        <a:off x="0" y="799"/>
        <a:ext cx="8229600" cy="603663"/>
      </dsp:txXfrm>
    </dsp:sp>
    <dsp:sp modelId="{22D98458-FD7A-4E6E-A189-A164DE880B9F}">
      <dsp:nvSpPr>
        <dsp:cNvPr id="0" name=""/>
        <dsp:cNvSpPr/>
      </dsp:nvSpPr>
      <dsp:spPr>
        <a:xfrm>
          <a:off x="0" y="604463"/>
          <a:ext cx="4114799"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kern="1200" dirty="0"/>
            <a:t>This is an automatic copy similar to the one used in the Optical Plot Spreadsheet</a:t>
          </a:r>
        </a:p>
      </dsp:txBody>
      <dsp:txXfrm>
        <a:off x="0" y="604463"/>
        <a:ext cx="4114799" cy="514231"/>
      </dsp:txXfrm>
    </dsp:sp>
    <dsp:sp modelId="{40230734-DB28-4DFD-A676-8055B0B7F9EF}">
      <dsp:nvSpPr>
        <dsp:cNvPr id="0" name=""/>
        <dsp:cNvSpPr/>
      </dsp:nvSpPr>
      <dsp:spPr>
        <a:xfrm>
          <a:off x="4114800" y="604463"/>
          <a:ext cx="4114799" cy="51423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en-US" sz="1600" kern="1200" dirty="0"/>
            <a:t>Quality check T, R, and </a:t>
          </a:r>
          <a:r>
            <a:rPr lang="el-GR" sz="1600" kern="1200" dirty="0"/>
            <a:t>α</a:t>
          </a:r>
          <a:r>
            <a:rPr lang="en-US" sz="1600" kern="1200" dirty="0"/>
            <a:t> plots to make sure the data was copied correct</a:t>
          </a:r>
        </a:p>
      </dsp:txBody>
      <dsp:txXfrm>
        <a:off x="4114800" y="604463"/>
        <a:ext cx="4114799" cy="514231"/>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D98CF-3776-47ED-BBF5-1234BA890496}" type="datetimeFigureOut">
              <a:rPr lang="en-US" smtClean="0"/>
              <a:t>2/28/2017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F7CDE1-5890-4CBA-890F-2E9980D231B7}" type="slidenum">
              <a:rPr lang="en-US" smtClean="0"/>
              <a:t>‹#›</a:t>
            </a:fld>
            <a:endParaRPr lang="en-US" dirty="0"/>
          </a:p>
        </p:txBody>
      </p:sp>
    </p:spTree>
    <p:extLst>
      <p:ext uri="{BB962C8B-B14F-4D97-AF65-F5344CB8AC3E}">
        <p14:creationId xmlns:p14="http://schemas.microsoft.com/office/powerpoint/2010/main" val="1428556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F7CDE1-5890-4CBA-890F-2E9980D231B7}" type="slidenum">
              <a:rPr lang="en-US" smtClean="0"/>
              <a:t>1</a:t>
            </a:fld>
            <a:endParaRPr lang="en-US" dirty="0"/>
          </a:p>
        </p:txBody>
      </p:sp>
    </p:spTree>
    <p:extLst>
      <p:ext uri="{BB962C8B-B14F-4D97-AF65-F5344CB8AC3E}">
        <p14:creationId xmlns:p14="http://schemas.microsoft.com/office/powerpoint/2010/main" val="1941724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place the cursor over the position of the fringe on</a:t>
            </a:r>
            <a:r>
              <a:rPr lang="en-US" baseline="0" dirty="0"/>
              <a:t> the plot of R it will give you the wavelength value for that fringe.</a:t>
            </a:r>
            <a:endParaRPr lang="en-US" dirty="0"/>
          </a:p>
        </p:txBody>
      </p:sp>
      <p:sp>
        <p:nvSpPr>
          <p:cNvPr id="4" name="Slide Number Placeholder 3"/>
          <p:cNvSpPr>
            <a:spLocks noGrp="1"/>
          </p:cNvSpPr>
          <p:nvPr>
            <p:ph type="sldNum" sz="quarter" idx="10"/>
          </p:nvPr>
        </p:nvSpPr>
        <p:spPr/>
        <p:txBody>
          <a:bodyPr/>
          <a:lstStyle/>
          <a:p>
            <a:fld id="{92F7CDE1-5890-4CBA-890F-2E9980D231B7}" type="slidenum">
              <a:rPr lang="en-US" smtClean="0"/>
              <a:t>9</a:t>
            </a:fld>
            <a:endParaRPr lang="en-US" dirty="0"/>
          </a:p>
        </p:txBody>
      </p:sp>
    </p:spTree>
    <p:extLst>
      <p:ext uri="{BB962C8B-B14F-4D97-AF65-F5344CB8AC3E}">
        <p14:creationId xmlns:p14="http://schemas.microsoft.com/office/powerpoint/2010/main" val="3801094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case it did not make a huge difference (2 nm difference in thickness) but now the fringes line up with the data better and the trend in the index has not changed significantly.</a:t>
            </a:r>
          </a:p>
        </p:txBody>
      </p:sp>
      <p:sp>
        <p:nvSpPr>
          <p:cNvPr id="4" name="Slide Number Placeholder 3"/>
          <p:cNvSpPr>
            <a:spLocks noGrp="1"/>
          </p:cNvSpPr>
          <p:nvPr>
            <p:ph type="sldNum" sz="quarter" idx="10"/>
          </p:nvPr>
        </p:nvSpPr>
        <p:spPr/>
        <p:txBody>
          <a:bodyPr/>
          <a:lstStyle/>
          <a:p>
            <a:fld id="{92F7CDE1-5890-4CBA-890F-2E9980D231B7}" type="slidenum">
              <a:rPr lang="en-US" smtClean="0"/>
              <a:t>15</a:t>
            </a:fld>
            <a:endParaRPr lang="en-US" dirty="0"/>
          </a:p>
        </p:txBody>
      </p:sp>
    </p:spTree>
    <p:extLst>
      <p:ext uri="{BB962C8B-B14F-4D97-AF65-F5344CB8AC3E}">
        <p14:creationId xmlns:p14="http://schemas.microsoft.com/office/powerpoint/2010/main" val="4241988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case it did not make a huge difference (2 nm difference in thickness) but now the fringes line up with the data better and the trend in the index has not changed significantly.</a:t>
            </a:r>
          </a:p>
        </p:txBody>
      </p:sp>
      <p:sp>
        <p:nvSpPr>
          <p:cNvPr id="4" name="Slide Number Placeholder 3"/>
          <p:cNvSpPr>
            <a:spLocks noGrp="1"/>
          </p:cNvSpPr>
          <p:nvPr>
            <p:ph type="sldNum" sz="quarter" idx="10"/>
          </p:nvPr>
        </p:nvSpPr>
        <p:spPr/>
        <p:txBody>
          <a:bodyPr/>
          <a:lstStyle/>
          <a:p>
            <a:fld id="{92F7CDE1-5890-4CBA-890F-2E9980D231B7}" type="slidenum">
              <a:rPr lang="en-US" smtClean="0"/>
              <a:t>16</a:t>
            </a:fld>
            <a:endParaRPr lang="en-US" dirty="0"/>
          </a:p>
        </p:txBody>
      </p:sp>
    </p:spTree>
    <p:extLst>
      <p:ext uri="{BB962C8B-B14F-4D97-AF65-F5344CB8AC3E}">
        <p14:creationId xmlns:p14="http://schemas.microsoft.com/office/powerpoint/2010/main" val="3691951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case it did not make a huge difference (2 nm difference in thickness) but now the fringes line up with the data better and the trend in the index has not changed significantly.</a:t>
            </a:r>
          </a:p>
        </p:txBody>
      </p:sp>
      <p:sp>
        <p:nvSpPr>
          <p:cNvPr id="4" name="Slide Number Placeholder 3"/>
          <p:cNvSpPr>
            <a:spLocks noGrp="1"/>
          </p:cNvSpPr>
          <p:nvPr>
            <p:ph type="sldNum" sz="quarter" idx="10"/>
          </p:nvPr>
        </p:nvSpPr>
        <p:spPr/>
        <p:txBody>
          <a:bodyPr/>
          <a:lstStyle/>
          <a:p>
            <a:fld id="{92F7CDE1-5890-4CBA-890F-2E9980D231B7}" type="slidenum">
              <a:rPr lang="en-US" smtClean="0"/>
              <a:t>17</a:t>
            </a:fld>
            <a:endParaRPr lang="en-US" dirty="0"/>
          </a:p>
        </p:txBody>
      </p:sp>
    </p:spTree>
    <p:extLst>
      <p:ext uri="{BB962C8B-B14F-4D97-AF65-F5344CB8AC3E}">
        <p14:creationId xmlns:p14="http://schemas.microsoft.com/office/powerpoint/2010/main" val="1294474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F7CDE1-5890-4CBA-890F-2E9980D231B7}" type="slidenum">
              <a:rPr lang="en-US" smtClean="0"/>
              <a:t>18</a:t>
            </a:fld>
            <a:endParaRPr lang="en-US" dirty="0"/>
          </a:p>
        </p:txBody>
      </p:sp>
    </p:spTree>
    <p:extLst>
      <p:ext uri="{BB962C8B-B14F-4D97-AF65-F5344CB8AC3E}">
        <p14:creationId xmlns:p14="http://schemas.microsoft.com/office/powerpoint/2010/main" val="348406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2203BE-4B60-449F-A542-721A2C78CA0E}" type="datetime1">
              <a:rPr lang="en-US" smtClean="0"/>
              <a:t>2/28/2017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36645665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092D7A-D926-4DC8-B83D-67597B033099}" type="datetime1">
              <a:rPr lang="en-US" smtClean="0"/>
              <a:t>2/28/2017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40273532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089C91-D90D-4AA8-91C1-39A8D8F86360}" type="datetime1">
              <a:rPr lang="en-US" smtClean="0"/>
              <a:t>2/28/2017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682729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0B3A43-69FA-4EE2-861C-54F692B584EA}" type="datetime1">
              <a:rPr lang="en-US" smtClean="0"/>
              <a:t>2/28/2017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3007414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4F143B-5CAC-4890-88FA-548D3D4093EF}" type="datetime1">
              <a:rPr lang="en-US" smtClean="0"/>
              <a:t>2/28/2017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3445703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4B1349F-FA6A-4402-B1FA-13E6689F3B4D}" type="datetime1">
              <a:rPr lang="en-US" smtClean="0"/>
              <a:t>2/28/2017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4209889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10"/>
          </p:nvPr>
        </p:nvSpPr>
        <p:spPr/>
        <p:txBody>
          <a:bodyPr/>
          <a:lstStyle/>
          <a:p>
            <a:fld id="{65DDB6B7-8EE1-4F7C-B008-605B15304B80}" type="datetime1">
              <a:rPr lang="en-US" smtClean="0"/>
              <a:t>2/28/2017</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1310107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7403A3-3DAE-4205-99C9-3A1941A31CCD}" type="datetime1">
              <a:rPr lang="en-US" smtClean="0"/>
              <a:t>2/28/2017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90233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BADB7-F9F6-46EE-82DF-CF5CB57CE1E8}" type="datetime1">
              <a:rPr lang="en-US" smtClean="0"/>
              <a:t>2/28/2017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881023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E430C75-AA79-4486-9A92-978FF4C93D58}" type="datetime1">
              <a:rPr lang="en-US" smtClean="0"/>
              <a:t>2/28/2017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32440235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326689-1432-4720-9AB6-BBC19EB78F8B}" type="datetime1">
              <a:rPr lang="en-US" smtClean="0"/>
              <a:t>2/28/2017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916C0ED-E794-4648-A64A-5C656C048578}" type="slidenum">
              <a:rPr lang="en-US" smtClean="0"/>
              <a:t>‹#›</a:t>
            </a:fld>
            <a:endParaRPr lang="en-US" dirty="0"/>
          </a:p>
        </p:txBody>
      </p:sp>
    </p:spTree>
    <p:extLst>
      <p:ext uri="{BB962C8B-B14F-4D97-AF65-F5344CB8AC3E}">
        <p14:creationId xmlns:p14="http://schemas.microsoft.com/office/powerpoint/2010/main" val="1078973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E7ADD8-8F62-41BE-B6BB-C8D3CF3A27A4}" type="datetime1">
              <a:rPr lang="en-US" smtClean="0"/>
              <a:t>2/28/2017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16C0ED-E794-4648-A64A-5C656C048578}" type="slidenum">
              <a:rPr lang="en-US" smtClean="0"/>
              <a:t>‹#›</a:t>
            </a:fld>
            <a:endParaRPr lang="en-US" dirty="0"/>
          </a:p>
        </p:txBody>
      </p:sp>
      <p:pic>
        <p:nvPicPr>
          <p:cNvPr id="7" name="Picture 7"/>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496175" y="11811"/>
            <a:ext cx="1647825" cy="71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0123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3.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250.png"/><Relationship Id="rId7" Type="http://schemas.openxmlformats.org/officeDocument/2006/relationships/image" Target="../media/image53.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52.png"/><Relationship Id="rId5" Type="http://schemas.openxmlformats.org/officeDocument/2006/relationships/image" Target="../media/image51.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80.png"/><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4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5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70.png"/><Relationship Id="rId1" Type="http://schemas.openxmlformats.org/officeDocument/2006/relationships/slideLayout" Target="../slideLayouts/slideLayout4.xml"/><Relationship Id="rId4" Type="http://schemas.openxmlformats.org/officeDocument/2006/relationships/image" Target="../media/image69.png"/></Relationships>
</file>

<file path=ppt/slides/_rels/slide3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1.png"/><Relationship Id="rId1" Type="http://schemas.openxmlformats.org/officeDocument/2006/relationships/slideLayout" Target="../slideLayouts/slideLayout5.xml"/><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5.xml"/><Relationship Id="rId4" Type="http://schemas.openxmlformats.org/officeDocument/2006/relationships/image" Target="../media/image75.png"/></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560.png"/><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590.png"/><Relationship Id="rId1" Type="http://schemas.openxmlformats.org/officeDocument/2006/relationships/slideLayout" Target="../slideLayouts/slideLayout4.xml"/><Relationship Id="rId4" Type="http://schemas.openxmlformats.org/officeDocument/2006/relationships/image" Target="../media/image79.png"/></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620.png"/><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650.png"/><Relationship Id="rId1" Type="http://schemas.openxmlformats.org/officeDocument/2006/relationships/slideLayout" Target="../slideLayouts/slideLayout4.xml"/><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2" Type="http://schemas.openxmlformats.org/officeDocument/2006/relationships/image" Target="../media/image68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refractiveindex.info/" TargetMode="Externa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490" y="597877"/>
            <a:ext cx="8151019" cy="3288323"/>
          </a:xfrm>
        </p:spPr>
        <p:txBody>
          <a:bodyPr>
            <a:normAutofit/>
          </a:bodyPr>
          <a:lstStyle/>
          <a:p>
            <a:r>
              <a:rPr lang="en-US" sz="5400" dirty="0"/>
              <a:t>Transmission and Reflection Spectroscopy: Calculations</a:t>
            </a:r>
          </a:p>
        </p:txBody>
      </p:sp>
      <p:sp>
        <p:nvSpPr>
          <p:cNvPr id="3" name="Subtitle 2"/>
          <p:cNvSpPr>
            <a:spLocks noGrp="1"/>
          </p:cNvSpPr>
          <p:nvPr>
            <p:ph type="subTitle" idx="1"/>
          </p:nvPr>
        </p:nvSpPr>
        <p:spPr/>
        <p:txBody>
          <a:bodyPr>
            <a:normAutofit fontScale="85000" lnSpcReduction="20000"/>
          </a:bodyPr>
          <a:lstStyle/>
          <a:p>
            <a:r>
              <a:rPr lang="en-US" dirty="0"/>
              <a:t>James Haggerty</a:t>
            </a:r>
          </a:p>
          <a:p>
            <a:r>
              <a:rPr lang="en-US" dirty="0"/>
              <a:t>Department of Physics</a:t>
            </a:r>
          </a:p>
          <a:p>
            <a:r>
              <a:rPr lang="en-US" dirty="0"/>
              <a:t>Oregon State University</a:t>
            </a:r>
          </a:p>
          <a:p>
            <a:r>
              <a:rPr lang="en-US" dirty="0"/>
              <a:t>February 16, 2017</a:t>
            </a:r>
          </a:p>
        </p:txBody>
      </p:sp>
      <p:sp>
        <p:nvSpPr>
          <p:cNvPr id="4" name="Slide Number Placeholder 3"/>
          <p:cNvSpPr>
            <a:spLocks noGrp="1"/>
          </p:cNvSpPr>
          <p:nvPr>
            <p:ph type="sldNum" sz="quarter" idx="12"/>
          </p:nvPr>
        </p:nvSpPr>
        <p:spPr/>
        <p:txBody>
          <a:bodyPr/>
          <a:lstStyle/>
          <a:p>
            <a:fld id="{1916C0ED-E794-4648-A64A-5C656C048578}" type="slidenum">
              <a:rPr lang="en-US" smtClean="0"/>
              <a:t>1</a:t>
            </a:fld>
            <a:endParaRPr lang="en-US" dirty="0"/>
          </a:p>
        </p:txBody>
      </p:sp>
    </p:spTree>
    <p:extLst>
      <p:ext uri="{BB962C8B-B14F-4D97-AF65-F5344CB8AC3E}">
        <p14:creationId xmlns:p14="http://schemas.microsoft.com/office/powerpoint/2010/main" val="684987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4915645" y="1257805"/>
            <a:ext cx="3857887" cy="1371600"/>
          </a:xfrm>
          <a:prstGeom prst="rect">
            <a:avLst/>
          </a:prstGeom>
        </p:spPr>
      </p:pic>
      <p:sp>
        <p:nvSpPr>
          <p:cNvPr id="2" name="Title 1"/>
          <p:cNvSpPr>
            <a:spLocks noGrp="1"/>
          </p:cNvSpPr>
          <p:nvPr>
            <p:ph type="title"/>
          </p:nvPr>
        </p:nvSpPr>
        <p:spPr/>
        <p:txBody>
          <a:bodyPr/>
          <a:lstStyle/>
          <a:p>
            <a:r>
              <a:rPr lang="en-US" dirty="0"/>
              <a:t>Defining the appropriate m₀ value</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p:txBody>
              <a:bodyPr>
                <a:normAutofit fontScale="92500"/>
              </a:bodyPr>
              <a:lstStyle/>
              <a:p>
                <a:r>
                  <a:rPr lang="en-US" dirty="0"/>
                  <a:t>Next we need to define the interference order value (m₀) for the first fringe identified</a:t>
                </a:r>
              </a:p>
              <a:p>
                <a:pPr lvl="1"/>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0</m:t>
                        </m:r>
                      </m:sub>
                    </m:sSub>
                    <m:r>
                      <a:rPr lang="en-US" b="0" i="1" smtClean="0">
                        <a:latin typeface="Cambria Math" panose="02040503050406030204" pitchFamily="18" charset="0"/>
                      </a:rPr>
                      <m:t>=</m:t>
                    </m:r>
                  </m:oMath>
                </a14:m>
                <a:r>
                  <a:rPr lang="en-US" dirty="0"/>
                  <a:t>integer</a:t>
                </a:r>
              </a:p>
              <a:p>
                <a:pPr lvl="2"/>
                <a:r>
                  <a:rPr lang="en-US" dirty="0"/>
                  <a:t>When R is max</a:t>
                </a:r>
              </a:p>
              <a:p>
                <a:pPr lvl="1"/>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0</m:t>
                        </m:r>
                      </m:sub>
                    </m:sSub>
                    <m:r>
                      <a:rPr lang="en-US" i="1">
                        <a:latin typeface="Cambria Math" panose="02040503050406030204" pitchFamily="18" charset="0"/>
                      </a:rPr>
                      <m:t>=</m:t>
                    </m:r>
                  </m:oMath>
                </a14:m>
                <a:r>
                  <a:rPr lang="en-US" dirty="0"/>
                  <a:t> half integer</a:t>
                </a:r>
              </a:p>
              <a:p>
                <a:pPr lvl="2"/>
                <a:r>
                  <a:rPr lang="en-US" dirty="0"/>
                  <a:t>When R is a min</a:t>
                </a:r>
              </a:p>
              <a:p>
                <a:r>
                  <a:rPr lang="en-US" dirty="0"/>
                  <a:t>Getting m₀ can be a difficult task but it is a very important parameter</a:t>
                </a:r>
              </a:p>
              <a:p>
                <a:pPr lvl="1"/>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blipFill>
                <a:blip r:embed="rId3"/>
                <a:stretch>
                  <a:fillRect l="-2262" t="-1213" r="-1810" b="-1752"/>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10</a:t>
            </a:fld>
            <a:endParaRPr lang="en-US" dirty="0"/>
          </a:p>
        </p:txBody>
      </p:sp>
      <p:cxnSp>
        <p:nvCxnSpPr>
          <p:cNvPr id="10" name="Straight Arrow Connector 9"/>
          <p:cNvCxnSpPr>
            <a:stCxn id="3" idx="0"/>
          </p:cNvCxnSpPr>
          <p:nvPr/>
        </p:nvCxnSpPr>
        <p:spPr>
          <a:xfrm>
            <a:off x="2476500" y="1600200"/>
            <a:ext cx="247532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2" name="Content Placeholder 11"/>
          <p:cNvPicPr>
            <a:picLocks noGrp="1" noChangeAspect="1"/>
          </p:cNvPicPr>
          <p:nvPr>
            <p:ph sz="half" idx="2"/>
          </p:nvPr>
        </p:nvPicPr>
        <p:blipFill>
          <a:blip r:embed="rId4"/>
          <a:stretch>
            <a:fillRect/>
          </a:stretch>
        </p:blipFill>
        <p:spPr>
          <a:xfrm>
            <a:off x="4669265" y="3122315"/>
            <a:ext cx="4038600" cy="2828532"/>
          </a:xfrm>
          <a:prstGeom prst="rect">
            <a:avLst/>
          </a:prstGeom>
        </p:spPr>
      </p:pic>
    </p:spTree>
    <p:extLst>
      <p:ext uri="{BB962C8B-B14F-4D97-AF65-F5344CB8AC3E}">
        <p14:creationId xmlns:p14="http://schemas.microsoft.com/office/powerpoint/2010/main" val="3432770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Choosing the correct m₀ value</a:t>
            </a:r>
          </a:p>
        </p:txBody>
      </p:sp>
      <p:sp>
        <p:nvSpPr>
          <p:cNvPr id="7" name="Text Placeholder 6"/>
          <p:cNvSpPr>
            <a:spLocks noGrp="1"/>
          </p:cNvSpPr>
          <p:nvPr>
            <p:ph type="body" idx="1"/>
          </p:nvPr>
        </p:nvSpPr>
        <p:spPr/>
        <p:txBody>
          <a:bodyPr/>
          <a:lstStyle/>
          <a:p>
            <a:r>
              <a:rPr lang="en-US" dirty="0"/>
              <a:t>m₀ is too low on gph-index</a:t>
            </a:r>
          </a:p>
        </p:txBody>
      </p:sp>
      <p:sp>
        <p:nvSpPr>
          <p:cNvPr id="9" name="Text Placeholder 8"/>
          <p:cNvSpPr>
            <a:spLocks noGrp="1"/>
          </p:cNvSpPr>
          <p:nvPr>
            <p:ph type="body" sz="quarter" idx="3"/>
          </p:nvPr>
        </p:nvSpPr>
        <p:spPr/>
        <p:txBody>
          <a:bodyPr/>
          <a:lstStyle/>
          <a:p>
            <a:r>
              <a:rPr lang="en-US" dirty="0"/>
              <a:t>m₀ is too high on gph-index</a:t>
            </a:r>
          </a:p>
        </p:txBody>
      </p:sp>
      <p:pic>
        <p:nvPicPr>
          <p:cNvPr id="12" name="Content Placeholder 11"/>
          <p:cNvPicPr>
            <a:picLocks noGrp="1" noChangeAspect="1"/>
          </p:cNvPicPr>
          <p:nvPr>
            <p:ph sz="quarter" idx="4"/>
          </p:nvPr>
        </p:nvPicPr>
        <p:blipFill>
          <a:blip r:embed="rId2"/>
          <a:stretch>
            <a:fillRect/>
          </a:stretch>
        </p:blipFill>
        <p:spPr>
          <a:xfrm>
            <a:off x="4645024" y="2436096"/>
            <a:ext cx="4041775" cy="2838004"/>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11</a:t>
            </a:fld>
            <a:endParaRPr lang="en-US" dirty="0"/>
          </a:p>
        </p:txBody>
      </p:sp>
      <p:sp>
        <p:nvSpPr>
          <p:cNvPr id="13" name="TextBox 12"/>
          <p:cNvSpPr txBox="1"/>
          <p:nvPr/>
        </p:nvSpPr>
        <p:spPr>
          <a:xfrm>
            <a:off x="4661095" y="5426500"/>
            <a:ext cx="3784210" cy="923330"/>
          </a:xfrm>
          <a:prstGeom prst="rect">
            <a:avLst/>
          </a:prstGeom>
          <a:noFill/>
        </p:spPr>
        <p:txBody>
          <a:bodyPr wrap="square" rtlCol="0">
            <a:spAutoFit/>
          </a:bodyPr>
          <a:lstStyle/>
          <a:p>
            <a:pPr marL="285750" indent="-285750">
              <a:buFont typeface="Arial" panose="020B0604020202020204" pitchFamily="34" charset="0"/>
              <a:buChar char="•"/>
            </a:pPr>
            <a:r>
              <a:rPr lang="en-US" dirty="0"/>
              <a:t>The n:simple should be a monotonically decreasing function with increasing wavelength.</a:t>
            </a:r>
          </a:p>
        </p:txBody>
      </p:sp>
      <p:pic>
        <p:nvPicPr>
          <p:cNvPr id="15" name="Content Placeholder 14"/>
          <p:cNvPicPr>
            <a:picLocks noGrp="1" noChangeAspect="1"/>
          </p:cNvPicPr>
          <p:nvPr>
            <p:ph sz="half" idx="2"/>
          </p:nvPr>
        </p:nvPicPr>
        <p:blipFill>
          <a:blip r:embed="rId3"/>
          <a:stretch>
            <a:fillRect/>
          </a:stretch>
        </p:blipFill>
        <p:spPr>
          <a:xfrm>
            <a:off x="448786" y="2292350"/>
            <a:ext cx="4040188" cy="2823171"/>
          </a:xfrm>
          <a:prstGeom prst="rect">
            <a:avLst/>
          </a:prstGeom>
        </p:spPr>
      </p:pic>
      <p:sp>
        <p:nvSpPr>
          <p:cNvPr id="16" name="TextBox 15"/>
          <p:cNvSpPr txBox="1"/>
          <p:nvPr/>
        </p:nvSpPr>
        <p:spPr>
          <a:xfrm>
            <a:off x="729175" y="5426500"/>
            <a:ext cx="3784210" cy="1477328"/>
          </a:xfrm>
          <a:prstGeom prst="rect">
            <a:avLst/>
          </a:prstGeom>
          <a:noFill/>
        </p:spPr>
        <p:txBody>
          <a:bodyPr wrap="square" rtlCol="0">
            <a:spAutoFit/>
          </a:bodyPr>
          <a:lstStyle/>
          <a:p>
            <a:pPr marL="285750" indent="-285750">
              <a:buFont typeface="Arial" panose="020B0604020202020204" pitchFamily="34" charset="0"/>
              <a:buChar char="•"/>
            </a:pPr>
            <a:r>
              <a:rPr lang="en-US" dirty="0"/>
              <a:t>The n:simple function should never go below the index of the substrate</a:t>
            </a:r>
          </a:p>
          <a:p>
            <a:pPr marL="742950" lvl="1" indent="-285750">
              <a:buFont typeface="Arial" panose="020B0604020202020204" pitchFamily="34" charset="0"/>
              <a:buChar char="•"/>
            </a:pPr>
            <a:r>
              <a:rPr lang="en-US" dirty="0"/>
              <a:t>Unless you have good reason</a:t>
            </a:r>
          </a:p>
          <a:p>
            <a:pPr marL="742950" lvl="1" indent="-285750">
              <a:buFont typeface="Arial" panose="020B0604020202020204" pitchFamily="34" charset="0"/>
              <a:buChar char="•"/>
            </a:pPr>
            <a:r>
              <a:rPr lang="en-US" dirty="0"/>
              <a:t>In which case this model is not correct for your material stack.</a:t>
            </a:r>
          </a:p>
        </p:txBody>
      </p:sp>
    </p:spTree>
    <p:extLst>
      <p:ext uri="{BB962C8B-B14F-4D97-AF65-F5344CB8AC3E}">
        <p14:creationId xmlns:p14="http://schemas.microsoft.com/office/powerpoint/2010/main" val="3580425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the correct m₀ value</a:t>
            </a:r>
          </a:p>
        </p:txBody>
      </p:sp>
      <p:sp>
        <p:nvSpPr>
          <p:cNvPr id="3" name="Text Placeholder 2"/>
          <p:cNvSpPr>
            <a:spLocks noGrp="1"/>
          </p:cNvSpPr>
          <p:nvPr>
            <p:ph type="body" idx="1"/>
          </p:nvPr>
        </p:nvSpPr>
        <p:spPr/>
        <p:txBody>
          <a:bodyPr/>
          <a:lstStyle/>
          <a:p>
            <a:r>
              <a:rPr lang="en-US" dirty="0"/>
              <a:t>Effect of bad thickness guess</a:t>
            </a:r>
          </a:p>
        </p:txBody>
      </p:sp>
      <p:pic>
        <p:nvPicPr>
          <p:cNvPr id="9" name="Content Placeholder 8"/>
          <p:cNvPicPr>
            <a:picLocks noGrp="1" noChangeAspect="1"/>
          </p:cNvPicPr>
          <p:nvPr>
            <p:ph sz="half" idx="2"/>
          </p:nvPr>
        </p:nvPicPr>
        <p:blipFill>
          <a:blip r:embed="rId2"/>
          <a:stretch>
            <a:fillRect/>
          </a:stretch>
        </p:blipFill>
        <p:spPr>
          <a:xfrm>
            <a:off x="284092" y="2174875"/>
            <a:ext cx="1819965" cy="914400"/>
          </a:xfrm>
          <a:prstGeom prst="rect">
            <a:avLst/>
          </a:prstGeom>
        </p:spPr>
      </p:pic>
      <p:sp>
        <p:nvSpPr>
          <p:cNvPr id="5" name="Text Placeholder 4"/>
          <p:cNvSpPr>
            <a:spLocks noGrp="1"/>
          </p:cNvSpPr>
          <p:nvPr>
            <p:ph type="body" sz="quarter" idx="3"/>
          </p:nvPr>
        </p:nvSpPr>
        <p:spPr/>
        <p:txBody>
          <a:bodyPr/>
          <a:lstStyle/>
          <a:p>
            <a:r>
              <a:rPr lang="en-US" dirty="0"/>
              <a:t>m₀ just right on gph-index</a:t>
            </a:r>
          </a:p>
        </p:txBody>
      </p:sp>
      <p:pic>
        <p:nvPicPr>
          <p:cNvPr id="8" name="Content Placeholder 7"/>
          <p:cNvPicPr>
            <a:picLocks noGrp="1" noChangeAspect="1"/>
          </p:cNvPicPr>
          <p:nvPr>
            <p:ph sz="quarter" idx="4"/>
          </p:nvPr>
        </p:nvPicPr>
        <p:blipFill>
          <a:blip r:embed="rId3"/>
          <a:stretch>
            <a:fillRect/>
          </a:stretch>
        </p:blipFill>
        <p:spPr>
          <a:xfrm>
            <a:off x="4645025" y="2221596"/>
            <a:ext cx="4041775" cy="2854144"/>
          </a:xfrm>
          <a:prstGeom prst="rect">
            <a:avLst/>
          </a:prstGeom>
        </p:spPr>
      </p:pic>
      <p:sp>
        <p:nvSpPr>
          <p:cNvPr id="7" name="Slide Number Placeholder 6"/>
          <p:cNvSpPr>
            <a:spLocks noGrp="1"/>
          </p:cNvSpPr>
          <p:nvPr>
            <p:ph type="sldNum" sz="quarter" idx="12"/>
          </p:nvPr>
        </p:nvSpPr>
        <p:spPr/>
        <p:txBody>
          <a:bodyPr/>
          <a:lstStyle/>
          <a:p>
            <a:fld id="{1916C0ED-E794-4648-A64A-5C656C048578}" type="slidenum">
              <a:rPr lang="en-US" smtClean="0"/>
              <a:t>12</a:t>
            </a:fld>
            <a:endParaRPr lang="en-US" dirty="0"/>
          </a:p>
        </p:txBody>
      </p:sp>
      <p:pic>
        <p:nvPicPr>
          <p:cNvPr id="10" name="Picture 9"/>
          <p:cNvPicPr>
            <a:picLocks noChangeAspect="1"/>
          </p:cNvPicPr>
          <p:nvPr/>
        </p:nvPicPr>
        <p:blipFill>
          <a:blip r:embed="rId4"/>
          <a:stretch>
            <a:fillRect/>
          </a:stretch>
        </p:blipFill>
        <p:spPr>
          <a:xfrm>
            <a:off x="2423195" y="2174875"/>
            <a:ext cx="1902691" cy="914400"/>
          </a:xfrm>
          <a:prstGeom prst="rect">
            <a:avLst/>
          </a:prstGeom>
        </p:spPr>
      </p:pic>
      <p:sp>
        <p:nvSpPr>
          <p:cNvPr id="11" name="TextBox 10"/>
          <p:cNvSpPr txBox="1"/>
          <p:nvPr/>
        </p:nvSpPr>
        <p:spPr>
          <a:xfrm>
            <a:off x="211952" y="3141917"/>
            <a:ext cx="4285436" cy="3785652"/>
          </a:xfrm>
          <a:prstGeom prst="rect">
            <a:avLst/>
          </a:prstGeom>
          <a:noFill/>
        </p:spPr>
        <p:txBody>
          <a:bodyPr wrap="square" rtlCol="0">
            <a:spAutoFit/>
          </a:bodyPr>
          <a:lstStyle/>
          <a:p>
            <a:pPr marL="285750" indent="-285750">
              <a:buFont typeface="Arial" panose="020B0604020202020204" pitchFamily="34" charset="0"/>
              <a:buChar char="•"/>
            </a:pPr>
            <a:r>
              <a:rPr lang="en-US" sz="1600" dirty="0"/>
              <a:t>Even if your m₀ value is correct if your first guess for the thickness is too far off you will get bad values for the index</a:t>
            </a:r>
          </a:p>
          <a:p>
            <a:pPr marL="742950" lvl="1" indent="-285750">
              <a:buFont typeface="Arial" panose="020B0604020202020204" pitchFamily="34" charset="0"/>
              <a:buChar char="•"/>
            </a:pPr>
            <a:r>
              <a:rPr lang="en-US" sz="1600" dirty="0"/>
              <a:t>In the cases to the right</a:t>
            </a:r>
          </a:p>
          <a:p>
            <a:pPr marL="1200150" lvl="2" indent="-285750">
              <a:buFont typeface="Arial" panose="020B0604020202020204" pitchFamily="34" charset="0"/>
              <a:buChar char="•"/>
            </a:pPr>
            <a:r>
              <a:rPr lang="en-US" sz="1600" dirty="0"/>
              <a:t>If thickness is too high the index values become unreasonably low</a:t>
            </a:r>
          </a:p>
          <a:p>
            <a:pPr marL="1200150" lvl="2" indent="-285750">
              <a:buFont typeface="Arial" panose="020B0604020202020204" pitchFamily="34" charset="0"/>
              <a:buChar char="•"/>
            </a:pPr>
            <a:r>
              <a:rPr lang="en-US" sz="1600" dirty="0"/>
              <a:t>If thickness is too low the index values become unreasonably high</a:t>
            </a:r>
          </a:p>
          <a:p>
            <a:pPr marL="742950" lvl="1" indent="-285750">
              <a:buFont typeface="Arial" panose="020B0604020202020204" pitchFamily="34" charset="0"/>
              <a:buChar char="•"/>
            </a:pPr>
            <a:r>
              <a:rPr lang="en-US" sz="1600" dirty="0"/>
              <a:t>You must keep in mind the index values your material should have</a:t>
            </a:r>
          </a:p>
          <a:p>
            <a:pPr marL="1200150" lvl="2" indent="-285750">
              <a:buFont typeface="Arial" panose="020B0604020202020204" pitchFamily="34" charset="0"/>
              <a:buChar char="•"/>
            </a:pPr>
            <a:r>
              <a:rPr lang="en-US" sz="1600" dirty="0"/>
              <a:t>Remember that it doesn’t have to be perfect but the closer the guess the more likely you are to get the correct results.</a:t>
            </a:r>
          </a:p>
          <a:p>
            <a:pPr marL="1200150" lvl="2" indent="-285750">
              <a:buFont typeface="Arial" panose="020B0604020202020204" pitchFamily="34" charset="0"/>
              <a:buChar char="•"/>
            </a:pPr>
            <a:endParaRPr lang="en-US" sz="1600" dirty="0"/>
          </a:p>
        </p:txBody>
      </p:sp>
      <p:sp>
        <p:nvSpPr>
          <p:cNvPr id="12" name="Oval 11"/>
          <p:cNvSpPr/>
          <p:nvPr/>
        </p:nvSpPr>
        <p:spPr>
          <a:xfrm>
            <a:off x="1560240" y="2221596"/>
            <a:ext cx="703385" cy="928467"/>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3782070" y="2292350"/>
            <a:ext cx="703385" cy="928467"/>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7008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Adjust thickness to fit simple n to fringe data</a:t>
            </a:r>
          </a:p>
        </p:txBody>
      </p:sp>
      <p:sp>
        <p:nvSpPr>
          <p:cNvPr id="8" name="Content Placeholder 7"/>
          <p:cNvSpPr>
            <a:spLocks noGrp="1"/>
          </p:cNvSpPr>
          <p:nvPr>
            <p:ph sz="half" idx="1"/>
          </p:nvPr>
        </p:nvSpPr>
        <p:spPr/>
        <p:txBody>
          <a:bodyPr>
            <a:normAutofit fontScale="92500"/>
          </a:bodyPr>
          <a:lstStyle/>
          <a:p>
            <a:r>
              <a:rPr lang="en-US" dirty="0"/>
              <a:t>Now we can begin to process the data, starting with Macro button 1)</a:t>
            </a:r>
          </a:p>
          <a:p>
            <a:pPr lvl="1"/>
            <a:r>
              <a:rPr lang="en-US" dirty="0"/>
              <a:t>This button adjusts the thickness (d) until the simple index function fits the fringe data</a:t>
            </a:r>
          </a:p>
          <a:p>
            <a:pPr lvl="1"/>
            <a:r>
              <a:rPr lang="en-US" dirty="0"/>
              <a:t>The top plot is before the thickness adjustment and the bottom one is after the thickness adjustment</a:t>
            </a:r>
          </a:p>
        </p:txBody>
      </p:sp>
      <p:sp>
        <p:nvSpPr>
          <p:cNvPr id="7" name="Slide Number Placeholder 6"/>
          <p:cNvSpPr>
            <a:spLocks noGrp="1"/>
          </p:cNvSpPr>
          <p:nvPr>
            <p:ph type="sldNum" sz="quarter" idx="12"/>
          </p:nvPr>
        </p:nvSpPr>
        <p:spPr/>
        <p:txBody>
          <a:bodyPr/>
          <a:lstStyle/>
          <a:p>
            <a:fld id="{1916C0ED-E794-4648-A64A-5C656C048578}" type="slidenum">
              <a:rPr lang="en-US" smtClean="0"/>
              <a:t>13</a:t>
            </a:fld>
            <a:endParaRPr lang="en-US" dirty="0"/>
          </a:p>
        </p:txBody>
      </p:sp>
      <p:pic>
        <p:nvPicPr>
          <p:cNvPr id="10" name="Content Placeholder 7"/>
          <p:cNvPicPr>
            <a:picLocks noGrp="1" noChangeAspect="1"/>
          </p:cNvPicPr>
          <p:nvPr>
            <p:ph sz="half" idx="2"/>
          </p:nvPr>
        </p:nvPicPr>
        <p:blipFill>
          <a:blip r:embed="rId2"/>
          <a:stretch>
            <a:fillRect/>
          </a:stretch>
        </p:blipFill>
        <p:spPr>
          <a:xfrm>
            <a:off x="5113843" y="1600994"/>
            <a:ext cx="3237222" cy="2286000"/>
          </a:xfrm>
          <a:prstGeom prst="rect">
            <a:avLst/>
          </a:prstGeom>
        </p:spPr>
      </p:pic>
      <p:pic>
        <p:nvPicPr>
          <p:cNvPr id="11" name="Picture 10"/>
          <p:cNvPicPr>
            <a:picLocks noChangeAspect="1"/>
          </p:cNvPicPr>
          <p:nvPr/>
        </p:nvPicPr>
        <p:blipFill>
          <a:blip r:embed="rId3"/>
          <a:stretch>
            <a:fillRect/>
          </a:stretch>
        </p:blipFill>
        <p:spPr>
          <a:xfrm>
            <a:off x="5109722" y="4022555"/>
            <a:ext cx="3241343" cy="2286000"/>
          </a:xfrm>
          <a:prstGeom prst="rect">
            <a:avLst/>
          </a:prstGeom>
        </p:spPr>
      </p:pic>
    </p:spTree>
    <p:extLst>
      <p:ext uri="{BB962C8B-B14F-4D97-AF65-F5344CB8AC3E}">
        <p14:creationId xmlns:p14="http://schemas.microsoft.com/office/powerpoint/2010/main" val="18994608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99"/>
            <a:ext cx="8229600" cy="1143000"/>
          </a:xfrm>
        </p:spPr>
        <p:txBody>
          <a:bodyPr>
            <a:normAutofit fontScale="90000"/>
          </a:bodyPr>
          <a:lstStyle/>
          <a:p>
            <a:r>
              <a:rPr lang="en-US" dirty="0"/>
              <a:t>Fringe Adjustment: Example 1, Oxides</a:t>
            </a:r>
          </a:p>
        </p:txBody>
      </p:sp>
      <p:sp>
        <p:nvSpPr>
          <p:cNvPr id="3" name="Content Placeholder 2"/>
          <p:cNvSpPr>
            <a:spLocks noGrp="1"/>
          </p:cNvSpPr>
          <p:nvPr>
            <p:ph sz="half" idx="1"/>
          </p:nvPr>
        </p:nvSpPr>
        <p:spPr>
          <a:xfrm>
            <a:off x="457200" y="1600200"/>
            <a:ext cx="4038600" cy="5121275"/>
          </a:xfrm>
        </p:spPr>
        <p:txBody>
          <a:bodyPr>
            <a:normAutofit fontScale="92500" lnSpcReduction="20000"/>
          </a:bodyPr>
          <a:lstStyle/>
          <a:p>
            <a:r>
              <a:rPr lang="en-US" dirty="0"/>
              <a:t>Next we can look at the before (top) and the after (bottom) thickness adjustment to see how our simple model fits the data</a:t>
            </a:r>
          </a:p>
          <a:p>
            <a:pPr lvl="1"/>
            <a:r>
              <a:rPr lang="en-US" dirty="0"/>
              <a:t>The first thing we notice is that the fringes we defined don’t match up with the fringes in the data as well as we might like</a:t>
            </a:r>
          </a:p>
          <a:p>
            <a:pPr lvl="1"/>
            <a:r>
              <a:rPr lang="en-US" dirty="0"/>
              <a:t>This is where macro button 1.5) comes to play</a:t>
            </a:r>
          </a:p>
          <a:p>
            <a:pPr lvl="2"/>
            <a:r>
              <a:rPr lang="en-US" dirty="0"/>
              <a:t>This is not always needed but can be quite helpful for some of the more difficult datasets.</a:t>
            </a:r>
          </a:p>
        </p:txBody>
      </p:sp>
      <p:sp>
        <p:nvSpPr>
          <p:cNvPr id="5" name="Slide Number Placeholder 4"/>
          <p:cNvSpPr>
            <a:spLocks noGrp="1"/>
          </p:cNvSpPr>
          <p:nvPr>
            <p:ph type="sldNum" sz="quarter" idx="12"/>
          </p:nvPr>
        </p:nvSpPr>
        <p:spPr/>
        <p:txBody>
          <a:bodyPr/>
          <a:lstStyle/>
          <a:p>
            <a:fld id="{1916C0ED-E794-4648-A64A-5C656C048578}" type="slidenum">
              <a:rPr lang="en-US" smtClean="0"/>
              <a:t>14</a:t>
            </a:fld>
            <a:endParaRPr lang="en-US" dirty="0"/>
          </a:p>
        </p:txBody>
      </p:sp>
      <p:pic>
        <p:nvPicPr>
          <p:cNvPr id="4" name="Picture 3"/>
          <p:cNvPicPr>
            <a:picLocks noChangeAspect="1"/>
          </p:cNvPicPr>
          <p:nvPr/>
        </p:nvPicPr>
        <p:blipFill rotWithShape="1">
          <a:blip r:embed="rId2"/>
          <a:srcRect b="1061"/>
          <a:stretch/>
        </p:blipFill>
        <p:spPr>
          <a:xfrm>
            <a:off x="5309120" y="2123872"/>
            <a:ext cx="2643242" cy="1828800"/>
          </a:xfrm>
          <a:prstGeom prst="rect">
            <a:avLst/>
          </a:prstGeom>
        </p:spPr>
      </p:pic>
      <p:pic>
        <p:nvPicPr>
          <p:cNvPr id="8" name="Picture 7"/>
          <p:cNvPicPr>
            <a:picLocks noChangeAspect="1"/>
          </p:cNvPicPr>
          <p:nvPr/>
        </p:nvPicPr>
        <p:blipFill>
          <a:blip r:embed="rId3"/>
          <a:stretch>
            <a:fillRect/>
          </a:stretch>
        </p:blipFill>
        <p:spPr>
          <a:xfrm>
            <a:off x="4861899" y="1095172"/>
            <a:ext cx="1651819" cy="914400"/>
          </a:xfrm>
          <a:prstGeom prst="rect">
            <a:avLst/>
          </a:prstGeom>
        </p:spPr>
      </p:pic>
      <p:pic>
        <p:nvPicPr>
          <p:cNvPr id="9" name="Picture 8"/>
          <p:cNvPicPr>
            <a:picLocks noChangeAspect="1"/>
          </p:cNvPicPr>
          <p:nvPr/>
        </p:nvPicPr>
        <p:blipFill>
          <a:blip r:embed="rId4"/>
          <a:stretch>
            <a:fillRect/>
          </a:stretch>
        </p:blipFill>
        <p:spPr>
          <a:xfrm>
            <a:off x="6879817" y="1095172"/>
            <a:ext cx="1603022" cy="914400"/>
          </a:xfrm>
          <a:prstGeom prst="rect">
            <a:avLst/>
          </a:prstGeom>
        </p:spPr>
      </p:pic>
      <p:pic>
        <p:nvPicPr>
          <p:cNvPr id="11" name="Content Placeholder 10"/>
          <p:cNvPicPr>
            <a:picLocks noGrp="1" noChangeAspect="1"/>
          </p:cNvPicPr>
          <p:nvPr>
            <p:ph sz="half" idx="2"/>
          </p:nvPr>
        </p:nvPicPr>
        <p:blipFill>
          <a:blip r:embed="rId5"/>
          <a:stretch>
            <a:fillRect/>
          </a:stretch>
        </p:blipFill>
        <p:spPr>
          <a:xfrm>
            <a:off x="5309120" y="4935743"/>
            <a:ext cx="2662990" cy="1828800"/>
          </a:xfrm>
          <a:prstGeom prst="rect">
            <a:avLst/>
          </a:prstGeom>
        </p:spPr>
      </p:pic>
      <p:pic>
        <p:nvPicPr>
          <p:cNvPr id="12" name="Picture 11"/>
          <p:cNvPicPr>
            <a:picLocks noChangeAspect="1"/>
          </p:cNvPicPr>
          <p:nvPr/>
        </p:nvPicPr>
        <p:blipFill>
          <a:blip r:embed="rId6"/>
          <a:stretch>
            <a:fillRect/>
          </a:stretch>
        </p:blipFill>
        <p:spPr>
          <a:xfrm>
            <a:off x="4861899" y="4021343"/>
            <a:ext cx="1673412" cy="914400"/>
          </a:xfrm>
          <a:prstGeom prst="rect">
            <a:avLst/>
          </a:prstGeom>
        </p:spPr>
      </p:pic>
      <p:pic>
        <p:nvPicPr>
          <p:cNvPr id="13" name="Picture 12"/>
          <p:cNvPicPr>
            <a:picLocks noChangeAspect="1"/>
          </p:cNvPicPr>
          <p:nvPr/>
        </p:nvPicPr>
        <p:blipFill>
          <a:blip r:embed="rId7"/>
          <a:stretch>
            <a:fillRect/>
          </a:stretch>
        </p:blipFill>
        <p:spPr>
          <a:xfrm>
            <a:off x="6712131" y="4021343"/>
            <a:ext cx="1815737" cy="914400"/>
          </a:xfrm>
          <a:prstGeom prst="rect">
            <a:avLst/>
          </a:prstGeom>
        </p:spPr>
      </p:pic>
      <p:sp>
        <p:nvSpPr>
          <p:cNvPr id="14" name="Rectangle 13"/>
          <p:cNvSpPr/>
          <p:nvPr/>
        </p:nvSpPr>
        <p:spPr>
          <a:xfrm>
            <a:off x="4412609" y="889233"/>
            <a:ext cx="4437776" cy="313211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4412609" y="4021343"/>
            <a:ext cx="4437776" cy="2814432"/>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059902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Fringe Adjustment : Example 1, Oxides</a:t>
            </a:r>
          </a:p>
        </p:txBody>
      </p:sp>
      <p:sp>
        <p:nvSpPr>
          <p:cNvPr id="7" name="Text Placeholder 6"/>
          <p:cNvSpPr>
            <a:spLocks noGrp="1"/>
          </p:cNvSpPr>
          <p:nvPr>
            <p:ph type="body" idx="1"/>
          </p:nvPr>
        </p:nvSpPr>
        <p:spPr/>
        <p:txBody>
          <a:bodyPr/>
          <a:lstStyle/>
          <a:p>
            <a:pPr algn="ctr"/>
            <a:r>
              <a:rPr lang="en-US" dirty="0"/>
              <a:t>Index of Refraction Before</a:t>
            </a:r>
          </a:p>
        </p:txBody>
      </p:sp>
      <p:sp>
        <p:nvSpPr>
          <p:cNvPr id="8" name="Text Placeholder 7"/>
          <p:cNvSpPr>
            <a:spLocks noGrp="1"/>
          </p:cNvSpPr>
          <p:nvPr>
            <p:ph type="body" sz="quarter" idx="3"/>
          </p:nvPr>
        </p:nvSpPr>
        <p:spPr/>
        <p:txBody>
          <a:bodyPr/>
          <a:lstStyle/>
          <a:p>
            <a:pPr algn="ctr"/>
            <a:r>
              <a:rPr lang="en-US" dirty="0"/>
              <a:t>Reflectance Before</a:t>
            </a:r>
          </a:p>
        </p:txBody>
      </p:sp>
      <p:sp>
        <p:nvSpPr>
          <p:cNvPr id="5" name="Slide Number Placeholder 4"/>
          <p:cNvSpPr>
            <a:spLocks noGrp="1"/>
          </p:cNvSpPr>
          <p:nvPr>
            <p:ph type="sldNum" sz="quarter" idx="12"/>
          </p:nvPr>
        </p:nvSpPr>
        <p:spPr/>
        <p:txBody>
          <a:bodyPr/>
          <a:lstStyle/>
          <a:p>
            <a:fld id="{1916C0ED-E794-4648-A64A-5C656C048578}" type="slidenum">
              <a:rPr lang="en-US" smtClean="0"/>
              <a:t>15</a:t>
            </a:fld>
            <a:endParaRPr lang="en-US" dirty="0"/>
          </a:p>
        </p:txBody>
      </p:sp>
      <p:sp>
        <p:nvSpPr>
          <p:cNvPr id="11" name="Text Placeholder 6"/>
          <p:cNvSpPr txBox="1">
            <a:spLocks/>
          </p:cNvSpPr>
          <p:nvPr/>
        </p:nvSpPr>
        <p:spPr>
          <a:xfrm>
            <a:off x="471013" y="4135438"/>
            <a:ext cx="4040188"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Index of Refraction After</a:t>
            </a:r>
          </a:p>
        </p:txBody>
      </p:sp>
      <p:sp>
        <p:nvSpPr>
          <p:cNvPr id="12" name="Text Placeholder 7"/>
          <p:cNvSpPr txBox="1">
            <a:spLocks/>
          </p:cNvSpPr>
          <p:nvPr/>
        </p:nvSpPr>
        <p:spPr>
          <a:xfrm>
            <a:off x="4497388" y="4135438"/>
            <a:ext cx="4041775"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Reflectance After</a:t>
            </a:r>
          </a:p>
        </p:txBody>
      </p:sp>
      <p:pic>
        <p:nvPicPr>
          <p:cNvPr id="15" name="Picture 14"/>
          <p:cNvPicPr>
            <a:picLocks noChangeAspect="1"/>
          </p:cNvPicPr>
          <p:nvPr/>
        </p:nvPicPr>
        <p:blipFill>
          <a:blip r:embed="rId3"/>
          <a:stretch>
            <a:fillRect/>
          </a:stretch>
        </p:blipFill>
        <p:spPr>
          <a:xfrm>
            <a:off x="3673442" y="2305843"/>
            <a:ext cx="1673412" cy="914400"/>
          </a:xfrm>
          <a:prstGeom prst="rect">
            <a:avLst/>
          </a:prstGeom>
        </p:spPr>
      </p:pic>
      <p:pic>
        <p:nvPicPr>
          <p:cNvPr id="16" name="Picture 15"/>
          <p:cNvPicPr>
            <a:picLocks noChangeAspect="1"/>
          </p:cNvPicPr>
          <p:nvPr/>
        </p:nvPicPr>
        <p:blipFill>
          <a:blip r:embed="rId4"/>
          <a:stretch>
            <a:fillRect/>
          </a:stretch>
        </p:blipFill>
        <p:spPr>
          <a:xfrm>
            <a:off x="3664131" y="3443313"/>
            <a:ext cx="1815737" cy="914400"/>
          </a:xfrm>
          <a:prstGeom prst="rect">
            <a:avLst/>
          </a:prstGeom>
        </p:spPr>
      </p:pic>
      <p:pic>
        <p:nvPicPr>
          <p:cNvPr id="17" name="Content Placeholder 10"/>
          <p:cNvPicPr>
            <a:picLocks noGrp="1" noChangeAspect="1"/>
          </p:cNvPicPr>
          <p:nvPr>
            <p:ph sz="quarter" idx="4"/>
          </p:nvPr>
        </p:nvPicPr>
        <p:blipFill>
          <a:blip r:embed="rId5"/>
          <a:stretch>
            <a:fillRect/>
          </a:stretch>
        </p:blipFill>
        <p:spPr>
          <a:xfrm>
            <a:off x="6023810" y="2292350"/>
            <a:ext cx="2662990" cy="1828800"/>
          </a:xfrm>
          <a:prstGeom prst="rect">
            <a:avLst/>
          </a:prstGeom>
        </p:spPr>
      </p:pic>
      <p:pic>
        <p:nvPicPr>
          <p:cNvPr id="18" name="Content Placeholder 17"/>
          <p:cNvPicPr>
            <a:picLocks noGrp="1" noChangeAspect="1"/>
          </p:cNvPicPr>
          <p:nvPr>
            <p:ph sz="half" idx="2"/>
          </p:nvPr>
        </p:nvPicPr>
        <p:blipFill>
          <a:blip r:embed="rId6"/>
          <a:stretch>
            <a:fillRect/>
          </a:stretch>
        </p:blipFill>
        <p:spPr>
          <a:xfrm>
            <a:off x="606484" y="2292350"/>
            <a:ext cx="2556985" cy="1828800"/>
          </a:xfrm>
          <a:prstGeom prst="rect">
            <a:avLst/>
          </a:prstGeom>
        </p:spPr>
      </p:pic>
      <p:pic>
        <p:nvPicPr>
          <p:cNvPr id="19" name="Picture 18"/>
          <p:cNvPicPr>
            <a:picLocks noChangeAspect="1"/>
          </p:cNvPicPr>
          <p:nvPr/>
        </p:nvPicPr>
        <p:blipFill>
          <a:blip r:embed="rId7"/>
          <a:stretch>
            <a:fillRect/>
          </a:stretch>
        </p:blipFill>
        <p:spPr>
          <a:xfrm>
            <a:off x="6029654" y="4878453"/>
            <a:ext cx="2651301" cy="1828800"/>
          </a:xfrm>
          <a:prstGeom prst="rect">
            <a:avLst/>
          </a:prstGeom>
        </p:spPr>
      </p:pic>
      <p:pic>
        <p:nvPicPr>
          <p:cNvPr id="20" name="Picture 19"/>
          <p:cNvPicPr>
            <a:picLocks noChangeAspect="1"/>
          </p:cNvPicPr>
          <p:nvPr/>
        </p:nvPicPr>
        <p:blipFill>
          <a:blip r:embed="rId8"/>
          <a:stretch>
            <a:fillRect/>
          </a:stretch>
        </p:blipFill>
        <p:spPr>
          <a:xfrm>
            <a:off x="626835" y="4892675"/>
            <a:ext cx="2536634" cy="1828800"/>
          </a:xfrm>
          <a:prstGeom prst="rect">
            <a:avLst/>
          </a:prstGeom>
        </p:spPr>
      </p:pic>
      <p:pic>
        <p:nvPicPr>
          <p:cNvPr id="21" name="Picture 20"/>
          <p:cNvPicPr>
            <a:picLocks noChangeAspect="1"/>
          </p:cNvPicPr>
          <p:nvPr/>
        </p:nvPicPr>
        <p:blipFill>
          <a:blip r:embed="rId9"/>
          <a:stretch>
            <a:fillRect/>
          </a:stretch>
        </p:blipFill>
        <p:spPr>
          <a:xfrm>
            <a:off x="3747303" y="4803666"/>
            <a:ext cx="1649392" cy="914400"/>
          </a:xfrm>
          <a:prstGeom prst="rect">
            <a:avLst/>
          </a:prstGeom>
        </p:spPr>
      </p:pic>
      <p:pic>
        <p:nvPicPr>
          <p:cNvPr id="22" name="Picture 21"/>
          <p:cNvPicPr>
            <a:picLocks noChangeAspect="1"/>
          </p:cNvPicPr>
          <p:nvPr/>
        </p:nvPicPr>
        <p:blipFill>
          <a:blip r:embed="rId10"/>
          <a:stretch>
            <a:fillRect/>
          </a:stretch>
        </p:blipFill>
        <p:spPr>
          <a:xfrm>
            <a:off x="3530992" y="5899150"/>
            <a:ext cx="1960418" cy="914400"/>
          </a:xfrm>
          <a:prstGeom prst="rect">
            <a:avLst/>
          </a:prstGeom>
        </p:spPr>
      </p:pic>
    </p:spTree>
    <p:extLst>
      <p:ext uri="{BB962C8B-B14F-4D97-AF65-F5344CB8AC3E}">
        <p14:creationId xmlns:p14="http://schemas.microsoft.com/office/powerpoint/2010/main" val="12917668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Fringe Adjustment : Example 1, Oxides</a:t>
            </a:r>
          </a:p>
        </p:txBody>
      </p:sp>
      <p:sp>
        <p:nvSpPr>
          <p:cNvPr id="7" name="Text Placeholder 6"/>
          <p:cNvSpPr>
            <a:spLocks noGrp="1"/>
          </p:cNvSpPr>
          <p:nvPr>
            <p:ph type="body" idx="1"/>
          </p:nvPr>
        </p:nvSpPr>
        <p:spPr/>
        <p:txBody>
          <a:bodyPr/>
          <a:lstStyle/>
          <a:p>
            <a:pPr algn="ctr"/>
            <a:r>
              <a:rPr lang="en-US" dirty="0"/>
              <a:t>Index of Refraction without</a:t>
            </a:r>
          </a:p>
        </p:txBody>
      </p:sp>
      <p:sp>
        <p:nvSpPr>
          <p:cNvPr id="8" name="Text Placeholder 7"/>
          <p:cNvSpPr>
            <a:spLocks noGrp="1"/>
          </p:cNvSpPr>
          <p:nvPr>
            <p:ph type="body" sz="quarter" idx="3"/>
          </p:nvPr>
        </p:nvSpPr>
        <p:spPr/>
        <p:txBody>
          <a:bodyPr/>
          <a:lstStyle/>
          <a:p>
            <a:pPr algn="ctr"/>
            <a:r>
              <a:rPr lang="en-US" dirty="0"/>
              <a:t>Reflectance without</a:t>
            </a:r>
          </a:p>
        </p:txBody>
      </p:sp>
      <p:sp>
        <p:nvSpPr>
          <p:cNvPr id="5" name="Slide Number Placeholder 4"/>
          <p:cNvSpPr>
            <a:spLocks noGrp="1"/>
          </p:cNvSpPr>
          <p:nvPr>
            <p:ph type="sldNum" sz="quarter" idx="12"/>
          </p:nvPr>
        </p:nvSpPr>
        <p:spPr/>
        <p:txBody>
          <a:bodyPr/>
          <a:lstStyle/>
          <a:p>
            <a:fld id="{1916C0ED-E794-4648-A64A-5C656C048578}" type="slidenum">
              <a:rPr lang="en-US" smtClean="0"/>
              <a:t>16</a:t>
            </a:fld>
            <a:endParaRPr lang="en-US" dirty="0"/>
          </a:p>
        </p:txBody>
      </p:sp>
      <p:sp>
        <p:nvSpPr>
          <p:cNvPr id="11" name="Text Placeholder 6"/>
          <p:cNvSpPr txBox="1">
            <a:spLocks/>
          </p:cNvSpPr>
          <p:nvPr/>
        </p:nvSpPr>
        <p:spPr>
          <a:xfrm>
            <a:off x="471013" y="4135438"/>
            <a:ext cx="4040188"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Index of Refraction with</a:t>
            </a:r>
          </a:p>
        </p:txBody>
      </p:sp>
      <p:sp>
        <p:nvSpPr>
          <p:cNvPr id="12" name="Text Placeholder 7"/>
          <p:cNvSpPr txBox="1">
            <a:spLocks/>
          </p:cNvSpPr>
          <p:nvPr/>
        </p:nvSpPr>
        <p:spPr>
          <a:xfrm>
            <a:off x="4497388" y="4135438"/>
            <a:ext cx="4041775"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Reflectance with</a:t>
            </a:r>
          </a:p>
        </p:txBody>
      </p:sp>
      <p:pic>
        <p:nvPicPr>
          <p:cNvPr id="25" name="Content Placeholder 24"/>
          <p:cNvPicPr>
            <a:picLocks noGrp="1" noChangeAspect="1"/>
          </p:cNvPicPr>
          <p:nvPr>
            <p:ph sz="quarter" idx="4"/>
          </p:nvPr>
        </p:nvPicPr>
        <p:blipFill rotWithShape="1">
          <a:blip r:embed="rId3"/>
          <a:srcRect t="2548"/>
          <a:stretch/>
        </p:blipFill>
        <p:spPr>
          <a:xfrm>
            <a:off x="5949872" y="2399251"/>
            <a:ext cx="2736928" cy="1828800"/>
          </a:xfrm>
          <a:prstGeom prst="rect">
            <a:avLst/>
          </a:prstGeom>
        </p:spPr>
      </p:pic>
      <p:pic>
        <p:nvPicPr>
          <p:cNvPr id="26" name="Picture 25"/>
          <p:cNvPicPr>
            <a:picLocks noChangeAspect="1"/>
          </p:cNvPicPr>
          <p:nvPr/>
        </p:nvPicPr>
        <p:blipFill>
          <a:blip r:embed="rId4"/>
          <a:stretch>
            <a:fillRect/>
          </a:stretch>
        </p:blipFill>
        <p:spPr>
          <a:xfrm>
            <a:off x="3519240" y="2563922"/>
            <a:ext cx="2124075" cy="1257300"/>
          </a:xfrm>
          <a:prstGeom prst="rect">
            <a:avLst/>
          </a:prstGeom>
        </p:spPr>
      </p:pic>
      <p:pic>
        <p:nvPicPr>
          <p:cNvPr id="28" name="Content Placeholder 27"/>
          <p:cNvPicPr>
            <a:picLocks noGrp="1" noChangeAspect="1"/>
          </p:cNvPicPr>
          <p:nvPr>
            <p:ph sz="half" idx="2"/>
          </p:nvPr>
        </p:nvPicPr>
        <p:blipFill>
          <a:blip r:embed="rId5"/>
          <a:stretch>
            <a:fillRect/>
          </a:stretch>
        </p:blipFill>
        <p:spPr>
          <a:xfrm>
            <a:off x="557868" y="2278172"/>
            <a:ext cx="2558094" cy="1828800"/>
          </a:xfrm>
          <a:prstGeom prst="rect">
            <a:avLst/>
          </a:prstGeom>
        </p:spPr>
      </p:pic>
      <p:pic>
        <p:nvPicPr>
          <p:cNvPr id="29" name="Picture 28"/>
          <p:cNvPicPr>
            <a:picLocks noChangeAspect="1"/>
          </p:cNvPicPr>
          <p:nvPr/>
        </p:nvPicPr>
        <p:blipFill rotWithShape="1">
          <a:blip r:embed="rId6"/>
          <a:srcRect t="1835"/>
          <a:stretch/>
        </p:blipFill>
        <p:spPr>
          <a:xfrm>
            <a:off x="5985475" y="4906963"/>
            <a:ext cx="2701325" cy="1828800"/>
          </a:xfrm>
          <a:prstGeom prst="rect">
            <a:avLst/>
          </a:prstGeom>
        </p:spPr>
      </p:pic>
      <p:pic>
        <p:nvPicPr>
          <p:cNvPr id="30" name="Picture 29"/>
          <p:cNvPicPr>
            <a:picLocks noChangeAspect="1"/>
          </p:cNvPicPr>
          <p:nvPr/>
        </p:nvPicPr>
        <p:blipFill>
          <a:blip r:embed="rId7"/>
          <a:stretch>
            <a:fillRect/>
          </a:stretch>
        </p:blipFill>
        <p:spPr>
          <a:xfrm>
            <a:off x="3505200" y="5089416"/>
            <a:ext cx="2133600" cy="1304925"/>
          </a:xfrm>
          <a:prstGeom prst="rect">
            <a:avLst/>
          </a:prstGeom>
        </p:spPr>
      </p:pic>
      <p:pic>
        <p:nvPicPr>
          <p:cNvPr id="31" name="Picture 30"/>
          <p:cNvPicPr>
            <a:picLocks noChangeAspect="1"/>
          </p:cNvPicPr>
          <p:nvPr/>
        </p:nvPicPr>
        <p:blipFill>
          <a:blip r:embed="rId8"/>
          <a:stretch>
            <a:fillRect/>
          </a:stretch>
        </p:blipFill>
        <p:spPr>
          <a:xfrm>
            <a:off x="657678" y="4803666"/>
            <a:ext cx="2563660" cy="1828800"/>
          </a:xfrm>
          <a:prstGeom prst="rect">
            <a:avLst/>
          </a:prstGeom>
        </p:spPr>
      </p:pic>
    </p:spTree>
    <p:extLst>
      <p:ext uri="{BB962C8B-B14F-4D97-AF65-F5344CB8AC3E}">
        <p14:creationId xmlns:p14="http://schemas.microsoft.com/office/powerpoint/2010/main" val="2132679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Fringe Adjustment: Example 2, Selenides</a:t>
            </a:r>
          </a:p>
        </p:txBody>
      </p:sp>
      <p:sp>
        <p:nvSpPr>
          <p:cNvPr id="5" name="Slide Number Placeholder 4"/>
          <p:cNvSpPr>
            <a:spLocks noGrp="1"/>
          </p:cNvSpPr>
          <p:nvPr>
            <p:ph type="sldNum" sz="quarter" idx="12"/>
          </p:nvPr>
        </p:nvSpPr>
        <p:spPr/>
        <p:txBody>
          <a:bodyPr/>
          <a:lstStyle/>
          <a:p>
            <a:fld id="{1916C0ED-E794-4648-A64A-5C656C048578}" type="slidenum">
              <a:rPr lang="en-US" smtClean="0"/>
              <a:t>17</a:t>
            </a:fld>
            <a:endParaRPr lang="en-US" dirty="0"/>
          </a:p>
        </p:txBody>
      </p:sp>
      <p:pic>
        <p:nvPicPr>
          <p:cNvPr id="27" name="Content Placeholder 26"/>
          <p:cNvPicPr>
            <a:picLocks noGrp="1" noChangeAspect="1"/>
          </p:cNvPicPr>
          <p:nvPr>
            <p:ph sz="quarter" idx="4"/>
          </p:nvPr>
        </p:nvPicPr>
        <p:blipFill rotWithShape="1">
          <a:blip r:embed="rId3"/>
          <a:srcRect t="2145" b="922"/>
          <a:stretch/>
        </p:blipFill>
        <p:spPr>
          <a:xfrm>
            <a:off x="5760761" y="2384425"/>
            <a:ext cx="2705911" cy="1828800"/>
          </a:xfrm>
          <a:prstGeom prst="rect">
            <a:avLst/>
          </a:prstGeom>
        </p:spPr>
      </p:pic>
      <p:pic>
        <p:nvPicPr>
          <p:cNvPr id="29" name="Content Placeholder 28"/>
          <p:cNvPicPr>
            <a:picLocks noGrp="1" noChangeAspect="1"/>
          </p:cNvPicPr>
          <p:nvPr>
            <p:ph sz="half" idx="2"/>
          </p:nvPr>
        </p:nvPicPr>
        <p:blipFill>
          <a:blip r:embed="rId4"/>
          <a:stretch>
            <a:fillRect/>
          </a:stretch>
        </p:blipFill>
        <p:spPr>
          <a:xfrm>
            <a:off x="707801" y="2384425"/>
            <a:ext cx="2559764" cy="1828800"/>
          </a:xfrm>
          <a:prstGeom prst="rect">
            <a:avLst/>
          </a:prstGeom>
        </p:spPr>
      </p:pic>
      <p:pic>
        <p:nvPicPr>
          <p:cNvPr id="30" name="Picture 29"/>
          <p:cNvPicPr>
            <a:picLocks noChangeAspect="1"/>
          </p:cNvPicPr>
          <p:nvPr/>
        </p:nvPicPr>
        <p:blipFill>
          <a:blip r:embed="rId5"/>
          <a:stretch>
            <a:fillRect/>
          </a:stretch>
        </p:blipFill>
        <p:spPr>
          <a:xfrm>
            <a:off x="3604977" y="2357851"/>
            <a:ext cx="1702468" cy="914400"/>
          </a:xfrm>
          <a:prstGeom prst="rect">
            <a:avLst/>
          </a:prstGeom>
        </p:spPr>
      </p:pic>
      <p:pic>
        <p:nvPicPr>
          <p:cNvPr id="31" name="Picture 30"/>
          <p:cNvPicPr>
            <a:picLocks noChangeAspect="1"/>
          </p:cNvPicPr>
          <p:nvPr/>
        </p:nvPicPr>
        <p:blipFill>
          <a:blip r:embed="rId6"/>
          <a:stretch>
            <a:fillRect/>
          </a:stretch>
        </p:blipFill>
        <p:spPr>
          <a:xfrm>
            <a:off x="3459995" y="3403600"/>
            <a:ext cx="2224007" cy="914400"/>
          </a:xfrm>
          <a:prstGeom prst="rect">
            <a:avLst/>
          </a:prstGeom>
        </p:spPr>
      </p:pic>
      <p:pic>
        <p:nvPicPr>
          <p:cNvPr id="32" name="Picture 31"/>
          <p:cNvPicPr>
            <a:picLocks noChangeAspect="1"/>
          </p:cNvPicPr>
          <p:nvPr/>
        </p:nvPicPr>
        <p:blipFill>
          <a:blip r:embed="rId7"/>
          <a:stretch>
            <a:fillRect/>
          </a:stretch>
        </p:blipFill>
        <p:spPr>
          <a:xfrm>
            <a:off x="5842616" y="4775200"/>
            <a:ext cx="2696547" cy="1828800"/>
          </a:xfrm>
          <a:prstGeom prst="rect">
            <a:avLst/>
          </a:prstGeom>
        </p:spPr>
      </p:pic>
      <p:pic>
        <p:nvPicPr>
          <p:cNvPr id="33" name="Picture 32"/>
          <p:cNvPicPr>
            <a:picLocks noChangeAspect="1"/>
          </p:cNvPicPr>
          <p:nvPr/>
        </p:nvPicPr>
        <p:blipFill>
          <a:blip r:embed="rId8"/>
          <a:stretch>
            <a:fillRect/>
          </a:stretch>
        </p:blipFill>
        <p:spPr>
          <a:xfrm>
            <a:off x="3766183" y="4866955"/>
            <a:ext cx="1611630" cy="914400"/>
          </a:xfrm>
          <a:prstGeom prst="rect">
            <a:avLst/>
          </a:prstGeom>
        </p:spPr>
      </p:pic>
      <p:pic>
        <p:nvPicPr>
          <p:cNvPr id="34" name="Picture 33"/>
          <p:cNvPicPr>
            <a:picLocks noChangeAspect="1"/>
          </p:cNvPicPr>
          <p:nvPr/>
        </p:nvPicPr>
        <p:blipFill>
          <a:blip r:embed="rId9"/>
          <a:stretch>
            <a:fillRect/>
          </a:stretch>
        </p:blipFill>
        <p:spPr>
          <a:xfrm>
            <a:off x="3457637" y="5873110"/>
            <a:ext cx="2226365" cy="914400"/>
          </a:xfrm>
          <a:prstGeom prst="rect">
            <a:avLst/>
          </a:prstGeom>
        </p:spPr>
      </p:pic>
      <p:pic>
        <p:nvPicPr>
          <p:cNvPr id="35" name="Picture 34"/>
          <p:cNvPicPr>
            <a:picLocks noChangeAspect="1"/>
          </p:cNvPicPr>
          <p:nvPr/>
        </p:nvPicPr>
        <p:blipFill>
          <a:blip r:embed="rId10"/>
          <a:stretch>
            <a:fillRect/>
          </a:stretch>
        </p:blipFill>
        <p:spPr>
          <a:xfrm>
            <a:off x="631154" y="4892675"/>
            <a:ext cx="2594082" cy="1828800"/>
          </a:xfrm>
          <a:prstGeom prst="rect">
            <a:avLst/>
          </a:prstGeom>
        </p:spPr>
      </p:pic>
      <p:sp>
        <p:nvSpPr>
          <p:cNvPr id="42" name="Text Placeholder 6"/>
          <p:cNvSpPr>
            <a:spLocks noGrp="1"/>
          </p:cNvSpPr>
          <p:nvPr>
            <p:ph type="body" idx="1"/>
          </p:nvPr>
        </p:nvSpPr>
        <p:spPr>
          <a:xfrm>
            <a:off x="457200" y="1535113"/>
            <a:ext cx="4040188" cy="639762"/>
          </a:xfrm>
        </p:spPr>
        <p:txBody>
          <a:bodyPr/>
          <a:lstStyle/>
          <a:p>
            <a:pPr algn="ctr"/>
            <a:r>
              <a:rPr lang="en-US" dirty="0"/>
              <a:t>Index of Refraction Before</a:t>
            </a:r>
          </a:p>
        </p:txBody>
      </p:sp>
      <p:sp>
        <p:nvSpPr>
          <p:cNvPr id="43" name="Text Placeholder 7"/>
          <p:cNvSpPr>
            <a:spLocks noGrp="1"/>
          </p:cNvSpPr>
          <p:nvPr>
            <p:ph type="body" sz="quarter" idx="3"/>
          </p:nvPr>
        </p:nvSpPr>
        <p:spPr>
          <a:xfrm>
            <a:off x="4645025" y="1535113"/>
            <a:ext cx="4041775" cy="639762"/>
          </a:xfrm>
        </p:spPr>
        <p:txBody>
          <a:bodyPr/>
          <a:lstStyle/>
          <a:p>
            <a:pPr algn="ctr"/>
            <a:r>
              <a:rPr lang="en-US" dirty="0"/>
              <a:t>Reflectance Before</a:t>
            </a:r>
          </a:p>
        </p:txBody>
      </p:sp>
      <p:sp>
        <p:nvSpPr>
          <p:cNvPr id="44" name="Text Placeholder 6"/>
          <p:cNvSpPr txBox="1">
            <a:spLocks/>
          </p:cNvSpPr>
          <p:nvPr/>
        </p:nvSpPr>
        <p:spPr>
          <a:xfrm>
            <a:off x="471013" y="4135438"/>
            <a:ext cx="4040188"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Index of Refraction After</a:t>
            </a:r>
          </a:p>
        </p:txBody>
      </p:sp>
      <p:sp>
        <p:nvSpPr>
          <p:cNvPr id="45" name="Text Placeholder 7"/>
          <p:cNvSpPr txBox="1">
            <a:spLocks/>
          </p:cNvSpPr>
          <p:nvPr/>
        </p:nvSpPr>
        <p:spPr>
          <a:xfrm>
            <a:off x="4497388" y="4135438"/>
            <a:ext cx="4041775"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Reflectance After</a:t>
            </a:r>
          </a:p>
        </p:txBody>
      </p:sp>
    </p:spTree>
    <p:extLst>
      <p:ext uri="{BB962C8B-B14F-4D97-AF65-F5344CB8AC3E}">
        <p14:creationId xmlns:p14="http://schemas.microsoft.com/office/powerpoint/2010/main" val="2495587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Fringe Adjustment : Example 2, Selenides</a:t>
            </a:r>
          </a:p>
        </p:txBody>
      </p:sp>
      <p:sp>
        <p:nvSpPr>
          <p:cNvPr id="5" name="Slide Number Placeholder 4"/>
          <p:cNvSpPr>
            <a:spLocks noGrp="1"/>
          </p:cNvSpPr>
          <p:nvPr>
            <p:ph type="sldNum" sz="quarter" idx="12"/>
          </p:nvPr>
        </p:nvSpPr>
        <p:spPr/>
        <p:txBody>
          <a:bodyPr/>
          <a:lstStyle/>
          <a:p>
            <a:fld id="{1916C0ED-E794-4648-A64A-5C656C048578}" type="slidenum">
              <a:rPr lang="en-US" smtClean="0"/>
              <a:t>18</a:t>
            </a:fld>
            <a:endParaRPr lang="en-US" dirty="0"/>
          </a:p>
        </p:txBody>
      </p:sp>
      <p:pic>
        <p:nvPicPr>
          <p:cNvPr id="3" name="Picture 2"/>
          <p:cNvPicPr>
            <a:picLocks noChangeAspect="1"/>
          </p:cNvPicPr>
          <p:nvPr/>
        </p:nvPicPr>
        <p:blipFill rotWithShape="1">
          <a:blip r:embed="rId3"/>
          <a:srcRect t="1431"/>
          <a:stretch/>
        </p:blipFill>
        <p:spPr>
          <a:xfrm>
            <a:off x="6037561" y="4918841"/>
            <a:ext cx="2649239" cy="1802634"/>
          </a:xfrm>
          <a:prstGeom prst="rect">
            <a:avLst/>
          </a:prstGeom>
        </p:spPr>
      </p:pic>
      <p:pic>
        <p:nvPicPr>
          <p:cNvPr id="4" name="Picture 3"/>
          <p:cNvPicPr>
            <a:picLocks noChangeAspect="1"/>
          </p:cNvPicPr>
          <p:nvPr/>
        </p:nvPicPr>
        <p:blipFill>
          <a:blip r:embed="rId4"/>
          <a:stretch>
            <a:fillRect/>
          </a:stretch>
        </p:blipFill>
        <p:spPr>
          <a:xfrm>
            <a:off x="557868" y="4827478"/>
            <a:ext cx="2595262" cy="1828800"/>
          </a:xfrm>
          <a:prstGeom prst="rect">
            <a:avLst/>
          </a:prstGeom>
        </p:spPr>
      </p:pic>
      <p:pic>
        <p:nvPicPr>
          <p:cNvPr id="6" name="Picture 5"/>
          <p:cNvPicPr>
            <a:picLocks noChangeAspect="1"/>
          </p:cNvPicPr>
          <p:nvPr/>
        </p:nvPicPr>
        <p:blipFill rotWithShape="1">
          <a:blip r:embed="rId5"/>
          <a:srcRect t="1297"/>
          <a:stretch/>
        </p:blipFill>
        <p:spPr>
          <a:xfrm>
            <a:off x="3557340" y="5096562"/>
            <a:ext cx="2085975" cy="1259788"/>
          </a:xfrm>
          <a:prstGeom prst="rect">
            <a:avLst/>
          </a:prstGeom>
        </p:spPr>
      </p:pic>
      <p:pic>
        <p:nvPicPr>
          <p:cNvPr id="10" name="Content Placeholder 9"/>
          <p:cNvPicPr>
            <a:picLocks noGrp="1" noChangeAspect="1"/>
          </p:cNvPicPr>
          <p:nvPr>
            <p:ph sz="quarter" idx="4"/>
          </p:nvPr>
        </p:nvPicPr>
        <p:blipFill>
          <a:blip r:embed="rId6"/>
          <a:stretch>
            <a:fillRect/>
          </a:stretch>
        </p:blipFill>
        <p:spPr>
          <a:xfrm>
            <a:off x="6037561" y="2353115"/>
            <a:ext cx="2701637" cy="1828800"/>
          </a:xfrm>
          <a:prstGeom prst="rect">
            <a:avLst/>
          </a:prstGeom>
        </p:spPr>
      </p:pic>
      <p:pic>
        <p:nvPicPr>
          <p:cNvPr id="13" name="Picture 12"/>
          <p:cNvPicPr>
            <a:picLocks noChangeAspect="1"/>
          </p:cNvPicPr>
          <p:nvPr/>
        </p:nvPicPr>
        <p:blipFill>
          <a:blip r:embed="rId7"/>
          <a:stretch>
            <a:fillRect/>
          </a:stretch>
        </p:blipFill>
        <p:spPr>
          <a:xfrm>
            <a:off x="3519487" y="2554288"/>
            <a:ext cx="2105025" cy="1276350"/>
          </a:xfrm>
          <a:prstGeom prst="rect">
            <a:avLst/>
          </a:prstGeom>
        </p:spPr>
      </p:pic>
      <p:pic>
        <p:nvPicPr>
          <p:cNvPr id="15" name="Content Placeholder 14"/>
          <p:cNvPicPr>
            <a:picLocks noGrp="1" noChangeAspect="1"/>
          </p:cNvPicPr>
          <p:nvPr>
            <p:ph sz="half" idx="2"/>
          </p:nvPr>
        </p:nvPicPr>
        <p:blipFill>
          <a:blip r:embed="rId8"/>
          <a:stretch>
            <a:fillRect/>
          </a:stretch>
        </p:blipFill>
        <p:spPr>
          <a:xfrm>
            <a:off x="632578" y="2353115"/>
            <a:ext cx="2520552" cy="1828800"/>
          </a:xfrm>
          <a:prstGeom prst="rect">
            <a:avLst/>
          </a:prstGeom>
        </p:spPr>
      </p:pic>
      <p:sp>
        <p:nvSpPr>
          <p:cNvPr id="24" name="Text Placeholder 6"/>
          <p:cNvSpPr>
            <a:spLocks noGrp="1"/>
          </p:cNvSpPr>
          <p:nvPr>
            <p:ph type="body" idx="1"/>
          </p:nvPr>
        </p:nvSpPr>
        <p:spPr>
          <a:xfrm>
            <a:off x="457200" y="1535113"/>
            <a:ext cx="4040188" cy="639762"/>
          </a:xfrm>
        </p:spPr>
        <p:txBody>
          <a:bodyPr/>
          <a:lstStyle/>
          <a:p>
            <a:pPr algn="ctr"/>
            <a:r>
              <a:rPr lang="en-US" dirty="0"/>
              <a:t>Index of Refraction without</a:t>
            </a:r>
          </a:p>
        </p:txBody>
      </p:sp>
      <p:sp>
        <p:nvSpPr>
          <p:cNvPr id="27" name="Text Placeholder 7"/>
          <p:cNvSpPr>
            <a:spLocks noGrp="1"/>
          </p:cNvSpPr>
          <p:nvPr>
            <p:ph type="body" sz="quarter" idx="3"/>
          </p:nvPr>
        </p:nvSpPr>
        <p:spPr>
          <a:xfrm>
            <a:off x="4645025" y="1535113"/>
            <a:ext cx="4041775" cy="639762"/>
          </a:xfrm>
        </p:spPr>
        <p:txBody>
          <a:bodyPr/>
          <a:lstStyle/>
          <a:p>
            <a:pPr algn="ctr"/>
            <a:r>
              <a:rPr lang="en-US" dirty="0"/>
              <a:t>Reflectance without</a:t>
            </a:r>
          </a:p>
        </p:txBody>
      </p:sp>
      <p:sp>
        <p:nvSpPr>
          <p:cNvPr id="32" name="Text Placeholder 6"/>
          <p:cNvSpPr txBox="1">
            <a:spLocks/>
          </p:cNvSpPr>
          <p:nvPr/>
        </p:nvSpPr>
        <p:spPr>
          <a:xfrm>
            <a:off x="471013" y="4135438"/>
            <a:ext cx="4040188"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Index of Refraction with</a:t>
            </a:r>
          </a:p>
        </p:txBody>
      </p:sp>
      <p:sp>
        <p:nvSpPr>
          <p:cNvPr id="33" name="Text Placeholder 7"/>
          <p:cNvSpPr txBox="1">
            <a:spLocks/>
          </p:cNvSpPr>
          <p:nvPr/>
        </p:nvSpPr>
        <p:spPr>
          <a:xfrm>
            <a:off x="4497388" y="4135438"/>
            <a:ext cx="4041775"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dirty="0"/>
              <a:t>Reflectance with</a:t>
            </a:r>
          </a:p>
        </p:txBody>
      </p:sp>
    </p:spTree>
    <p:extLst>
      <p:ext uri="{BB962C8B-B14F-4D97-AF65-F5344CB8AC3E}">
        <p14:creationId xmlns:p14="http://schemas.microsoft.com/office/powerpoint/2010/main" val="2199762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Fitting Sellmeier index to fringe data</a:t>
            </a:r>
          </a:p>
        </p:txBody>
      </p:sp>
      <mc:AlternateContent xmlns:mc="http://schemas.openxmlformats.org/markup-compatibility/2006" xmlns:a14="http://schemas.microsoft.com/office/drawing/2010/main">
        <mc:Choice Requires="a14">
          <p:sp>
            <p:nvSpPr>
              <p:cNvPr id="9" name="Content Placeholder 8"/>
              <p:cNvSpPr>
                <a:spLocks noGrp="1"/>
              </p:cNvSpPr>
              <p:nvPr>
                <p:ph sz="half" idx="1"/>
              </p:nvPr>
            </p:nvSpPr>
            <p:spPr>
              <a:xfrm>
                <a:off x="457200" y="1252026"/>
                <a:ext cx="4038600" cy="5469450"/>
              </a:xfrm>
            </p:spPr>
            <p:txBody>
              <a:bodyPr>
                <a:normAutofit fontScale="77500" lnSpcReduction="20000"/>
              </a:bodyPr>
              <a:lstStyle/>
              <a:p>
                <a:r>
                  <a:rPr lang="en-US" dirty="0"/>
                  <a:t>Once we obtain the best fit possible with the simple index we then need to fit the Sellmeier equation to the fringe data (macro buttons 2) and 3))</a:t>
                </a:r>
              </a:p>
              <a:p>
                <a:pPr lvl="1"/>
                <a:r>
                  <a:rPr lang="en-US" dirty="0"/>
                  <a:t>The simple fit gives us a better starting point for fitting the Sellmeier index</a:t>
                </a:r>
              </a:p>
              <a:p>
                <a:pPr lvl="1"/>
                <a:r>
                  <a:rPr lang="en-US" dirty="0"/>
                  <a:t>Something to keep in mind for the Sellmeier fit is the asymptote named </a:t>
                </a:r>
                <a14:m>
                  <m:oMath xmlns:m="http://schemas.openxmlformats.org/officeDocument/2006/math">
                    <m:r>
                      <a:rPr lang="en-US" b="0" i="1" smtClean="0">
                        <a:latin typeface="Cambria Math" panose="02040503050406030204" pitchFamily="18" charset="0"/>
                      </a:rPr>
                      <m:t>𝐼</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𝑠𝑒𝑙𝑙</m:t>
                        </m:r>
                      </m:sub>
                    </m:sSub>
                  </m:oMath>
                </a14:m>
                <a:endParaRPr lang="en-US" dirty="0"/>
              </a:p>
              <a:p>
                <a:pPr lvl="2"/>
                <a:r>
                  <a:rPr lang="en-US" dirty="0"/>
                  <a:t>This value tends to creep up into the range for the data and produce an unphysical result (if </a:t>
                </a:r>
                <a14:m>
                  <m:oMath xmlns:m="http://schemas.openxmlformats.org/officeDocument/2006/math">
                    <m:r>
                      <a:rPr lang="en-US" b="0" i="1" smtClean="0">
                        <a:latin typeface="Cambria Math" panose="02040503050406030204" pitchFamily="18" charset="0"/>
                      </a:rPr>
                      <m:t>𝑛</m:t>
                    </m:r>
                    <m:r>
                      <a:rPr lang="en-US" b="0" i="1" smtClean="0">
                        <a:latin typeface="Cambria Math" panose="02040503050406030204" pitchFamily="18" charset="0"/>
                        <a:ea typeface="Cambria Math" panose="02040503050406030204" pitchFamily="18" charset="0"/>
                      </a:rPr>
                      <m:t>→∞</m:t>
                    </m:r>
                  </m:oMath>
                </a14:m>
                <a:r>
                  <a:rPr lang="en-US" dirty="0"/>
                  <a:t> then R can become unrealistic)</a:t>
                </a:r>
              </a:p>
              <a:p>
                <a:pPr lvl="2"/>
                <a14:m>
                  <m:oMath xmlns:m="http://schemas.openxmlformats.org/officeDocument/2006/math">
                    <m:r>
                      <a:rPr lang="en-US" i="1">
                        <a:latin typeface="Cambria Math" panose="02040503050406030204" pitchFamily="18" charset="0"/>
                      </a:rPr>
                      <m:t>𝐼</m:t>
                    </m:r>
                    <m:sSub>
                      <m:sSubPr>
                        <m:ctrlPr>
                          <a:rPr lang="en-US" i="1">
                            <a:latin typeface="Cambria Math" panose="02040503050406030204" pitchFamily="18" charset="0"/>
                          </a:rPr>
                        </m:ctrlPr>
                      </m:sSubPr>
                      <m:e>
                        <m:r>
                          <a:rPr lang="en-US" i="1">
                            <a:latin typeface="Cambria Math" panose="02040503050406030204" pitchFamily="18" charset="0"/>
                          </a:rPr>
                          <m:t>𝑂</m:t>
                        </m:r>
                      </m:e>
                      <m:sub>
                        <m:r>
                          <a:rPr lang="en-US" i="1">
                            <a:latin typeface="Cambria Math" panose="02040503050406030204" pitchFamily="18" charset="0"/>
                          </a:rPr>
                          <m:t>𝑠𝑒𝑙𝑙</m:t>
                        </m:r>
                      </m:sub>
                    </m:sSub>
                  </m:oMath>
                </a14:m>
                <a:r>
                  <a:rPr lang="en-US" dirty="0"/>
                  <a:t> can however be constrained with the </a:t>
                </a:r>
                <a14:m>
                  <m:oMath xmlns:m="http://schemas.openxmlformats.org/officeDocument/2006/math">
                    <m:r>
                      <a:rPr lang="en-US" i="1">
                        <a:latin typeface="Cambria Math" panose="02040503050406030204" pitchFamily="18" charset="0"/>
                      </a:rPr>
                      <m:t>𝐼</m:t>
                    </m:r>
                    <m:sSub>
                      <m:sSubPr>
                        <m:ctrlPr>
                          <a:rPr lang="en-US" i="1">
                            <a:latin typeface="Cambria Math" panose="02040503050406030204" pitchFamily="18" charset="0"/>
                          </a:rPr>
                        </m:ctrlPr>
                      </m:sSubPr>
                      <m:e>
                        <m:r>
                          <a:rPr lang="en-US" i="1">
                            <a:latin typeface="Cambria Math" panose="02040503050406030204" pitchFamily="18" charset="0"/>
                          </a:rPr>
                          <m:t>𝑂</m:t>
                        </m:r>
                      </m:e>
                      <m:sub>
                        <m:r>
                          <a:rPr lang="en-US" i="1">
                            <a:latin typeface="Cambria Math" panose="02040503050406030204" pitchFamily="18" charset="0"/>
                          </a:rPr>
                          <m:t>𝑠𝑒𝑙𝑙</m:t>
                        </m:r>
                      </m:sub>
                    </m:sSub>
                  </m:oMath>
                </a14:m>
                <a:r>
                  <a:rPr lang="en-US" dirty="0"/>
                  <a:t> Constrain parameter which restricts the value of </a:t>
                </a:r>
                <a14:m>
                  <m:oMath xmlns:m="http://schemas.openxmlformats.org/officeDocument/2006/math">
                    <m:r>
                      <a:rPr lang="en-US" i="1">
                        <a:latin typeface="Cambria Math" panose="02040503050406030204" pitchFamily="18" charset="0"/>
                      </a:rPr>
                      <m:t>𝐼</m:t>
                    </m:r>
                    <m:sSub>
                      <m:sSubPr>
                        <m:ctrlPr>
                          <a:rPr lang="en-US" i="1">
                            <a:latin typeface="Cambria Math" panose="02040503050406030204" pitchFamily="18" charset="0"/>
                          </a:rPr>
                        </m:ctrlPr>
                      </m:sSubPr>
                      <m:e>
                        <m:r>
                          <a:rPr lang="en-US" i="1">
                            <a:latin typeface="Cambria Math" panose="02040503050406030204" pitchFamily="18" charset="0"/>
                          </a:rPr>
                          <m:t>𝑂</m:t>
                        </m:r>
                      </m:e>
                      <m:sub>
                        <m:r>
                          <a:rPr lang="en-US" i="1">
                            <a:latin typeface="Cambria Math" panose="02040503050406030204" pitchFamily="18" charset="0"/>
                          </a:rPr>
                          <m:t>𝑠𝑒𝑙𝑙</m:t>
                        </m:r>
                      </m:sub>
                    </m:sSub>
                  </m:oMath>
                </a14:m>
                <a:r>
                  <a:rPr lang="en-US" dirty="0"/>
                  <a:t> to the minimum fit range value minus the constrain value.</a:t>
                </a:r>
              </a:p>
            </p:txBody>
          </p:sp>
        </mc:Choice>
        <mc:Fallback xmlns="">
          <p:sp>
            <p:nvSpPr>
              <p:cNvPr id="9" name="Content Placeholder 8"/>
              <p:cNvSpPr>
                <a:spLocks noGrp="1" noRot="1" noChangeAspect="1" noMove="1" noResize="1" noEditPoints="1" noAdjustHandles="1" noChangeArrowheads="1" noChangeShapeType="1" noTextEdit="1"/>
              </p:cNvSpPr>
              <p:nvPr>
                <p:ph sz="half" idx="1"/>
              </p:nvPr>
            </p:nvSpPr>
            <p:spPr>
              <a:xfrm>
                <a:off x="457200" y="1252026"/>
                <a:ext cx="4038600" cy="5469450"/>
              </a:xfrm>
              <a:blipFill>
                <a:blip r:embed="rId3"/>
                <a:stretch>
                  <a:fillRect l="-1659" t="-1782" r="-1056" b="-1114"/>
                </a:stretch>
              </a:blipFill>
            </p:spPr>
            <p:txBody>
              <a:bodyPr/>
              <a:lstStyle/>
              <a:p>
                <a:r>
                  <a:rPr lang="en-US">
                    <a:noFill/>
                  </a:rPr>
                  <a:t> </a:t>
                </a:r>
              </a:p>
            </p:txBody>
          </p:sp>
        </mc:Fallback>
      </mc:AlternateContent>
      <p:sp>
        <p:nvSpPr>
          <p:cNvPr id="7" name="Slide Number Placeholder 6"/>
          <p:cNvSpPr>
            <a:spLocks noGrp="1"/>
          </p:cNvSpPr>
          <p:nvPr>
            <p:ph type="sldNum" sz="quarter" idx="12"/>
          </p:nvPr>
        </p:nvSpPr>
        <p:spPr/>
        <p:txBody>
          <a:bodyPr/>
          <a:lstStyle/>
          <a:p>
            <a:fld id="{1916C0ED-E794-4648-A64A-5C656C048578}" type="slidenum">
              <a:rPr lang="en-US" smtClean="0"/>
              <a:t>19</a:t>
            </a:fld>
            <a:endParaRPr lang="en-US" dirty="0"/>
          </a:p>
        </p:txBody>
      </p:sp>
      <p:graphicFrame>
        <p:nvGraphicFramePr>
          <p:cNvPr id="12" name="Object 11"/>
          <p:cNvGraphicFramePr>
            <a:graphicFrameLocks noChangeAspect="1"/>
          </p:cNvGraphicFramePr>
          <p:nvPr>
            <p:extLst>
              <p:ext uri="{D42A27DB-BD31-4B8C-83A1-F6EECF244321}">
                <p14:modId xmlns:p14="http://schemas.microsoft.com/office/powerpoint/2010/main" val="3313049945"/>
              </p:ext>
            </p:extLst>
          </p:nvPr>
        </p:nvGraphicFramePr>
        <p:xfrm>
          <a:off x="4495800" y="4823657"/>
          <a:ext cx="2282084" cy="1104899"/>
        </p:xfrm>
        <a:graphic>
          <a:graphicData uri="http://schemas.openxmlformats.org/presentationml/2006/ole">
            <mc:AlternateContent xmlns:mc="http://schemas.openxmlformats.org/markup-compatibility/2006">
              <mc:Choice xmlns:v="urn:schemas-microsoft-com:vml" Requires="v">
                <p:oleObj spid="_x0000_s1040" r:id="rId4" imgW="0" imgH="0" progId="">
                  <p:embed/>
                </p:oleObj>
              </mc:Choice>
              <mc:Fallback>
                <p:oleObj r:id="rId4" imgW="0" imgH="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4823657"/>
                        <a:ext cx="2282084" cy="1104899"/>
                      </a:xfrm>
                      <a:prstGeom prst="rect">
                        <a:avLst/>
                      </a:prstGeom>
                      <a:solidFill>
                        <a:srgbClr val="FFFFFF"/>
                      </a:solidFill>
                      <a:ln w="9525">
                        <a:solidFill>
                          <a:srgbClr val="000000"/>
                        </a:solidFill>
                        <a:miter lim="800000"/>
                        <a:headEnd/>
                        <a:tailEnd/>
                      </a:ln>
                    </p:spPr>
                  </p:pic>
                </p:oleObj>
              </mc:Fallback>
            </mc:AlternateContent>
          </a:graphicData>
        </a:graphic>
      </p:graphicFrame>
      <p:pic>
        <p:nvPicPr>
          <p:cNvPr id="14" name="Content Placeholder 13"/>
          <p:cNvPicPr>
            <a:picLocks noGrp="1" noChangeAspect="1"/>
          </p:cNvPicPr>
          <p:nvPr>
            <p:ph sz="half" idx="2"/>
          </p:nvPr>
        </p:nvPicPr>
        <p:blipFill>
          <a:blip r:embed="rId6"/>
          <a:stretch>
            <a:fillRect/>
          </a:stretch>
        </p:blipFill>
        <p:spPr>
          <a:xfrm>
            <a:off x="4572000" y="1600200"/>
            <a:ext cx="4038600" cy="2795663"/>
          </a:xfrm>
          <a:prstGeom prst="rect">
            <a:avLst/>
          </a:prstGeom>
        </p:spPr>
      </p:pic>
      <p:pic>
        <p:nvPicPr>
          <p:cNvPr id="15" name="Picture 14"/>
          <p:cNvPicPr>
            <a:picLocks noChangeAspect="1"/>
          </p:cNvPicPr>
          <p:nvPr/>
        </p:nvPicPr>
        <p:blipFill>
          <a:blip r:embed="rId7"/>
          <a:stretch>
            <a:fillRect/>
          </a:stretch>
        </p:blipFill>
        <p:spPr>
          <a:xfrm>
            <a:off x="6914172" y="4690306"/>
            <a:ext cx="2089151" cy="1371600"/>
          </a:xfrm>
          <a:prstGeom prst="rect">
            <a:avLst/>
          </a:prstGeom>
        </p:spPr>
      </p:pic>
    </p:spTree>
    <p:extLst>
      <p:ext uri="{BB962C8B-B14F-4D97-AF65-F5344CB8AC3E}">
        <p14:creationId xmlns:p14="http://schemas.microsoft.com/office/powerpoint/2010/main" val="2880645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a:t>
            </a:r>
          </a:p>
        </p:txBody>
      </p:sp>
      <p:sp>
        <p:nvSpPr>
          <p:cNvPr id="3" name="Content Placeholder 2"/>
          <p:cNvSpPr>
            <a:spLocks noGrp="1"/>
          </p:cNvSpPr>
          <p:nvPr>
            <p:ph sz="half" idx="1"/>
          </p:nvPr>
        </p:nvSpPr>
        <p:spPr/>
        <p:txBody>
          <a:bodyPr/>
          <a:lstStyle/>
          <a:p>
            <a:r>
              <a:rPr lang="en-US" dirty="0"/>
              <a:t>To explain how to process transmission and reflection data use the optical calculation spreadsheets.</a:t>
            </a:r>
          </a:p>
          <a:p>
            <a:r>
              <a:rPr lang="en-US" dirty="0"/>
              <a:t>To understand how the quality checking and calculation spreadsheets work</a:t>
            </a:r>
          </a:p>
        </p:txBody>
      </p:sp>
      <p:sp>
        <p:nvSpPr>
          <p:cNvPr id="4" name="Slide Number Placeholder 3"/>
          <p:cNvSpPr>
            <a:spLocks noGrp="1"/>
          </p:cNvSpPr>
          <p:nvPr>
            <p:ph type="sldNum" sz="quarter" idx="12"/>
          </p:nvPr>
        </p:nvSpPr>
        <p:spPr/>
        <p:txBody>
          <a:bodyPr/>
          <a:lstStyle/>
          <a:p>
            <a:fld id="{1916C0ED-E794-4648-A64A-5C656C048578}" type="slidenum">
              <a:rPr lang="en-US" smtClean="0"/>
              <a:t>2</a:t>
            </a:fld>
            <a:endParaRPr lang="en-US" dirty="0"/>
          </a:p>
        </p:txBody>
      </p:sp>
      <p:pic>
        <p:nvPicPr>
          <p:cNvPr id="6" name="Content Placeholder 5"/>
          <p:cNvPicPr>
            <a:picLocks noGrp="1" noChangeAspect="1"/>
          </p:cNvPicPr>
          <p:nvPr>
            <p:ph sz="half" idx="2"/>
          </p:nvPr>
        </p:nvPicPr>
        <p:blipFill>
          <a:blip r:embed="rId2"/>
          <a:stretch>
            <a:fillRect/>
          </a:stretch>
        </p:blipFill>
        <p:spPr>
          <a:xfrm>
            <a:off x="4648200" y="2398912"/>
            <a:ext cx="4038600" cy="2928538"/>
          </a:xfrm>
          <a:prstGeom prst="rect">
            <a:avLst/>
          </a:prstGeom>
        </p:spPr>
      </p:pic>
    </p:spTree>
    <p:extLst>
      <p:ext uri="{BB962C8B-B14F-4D97-AF65-F5344CB8AC3E}">
        <p14:creationId xmlns:p14="http://schemas.microsoft.com/office/powerpoint/2010/main" val="6672744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fit criteria</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0" y="1209822"/>
                <a:ext cx="4495800" cy="5511653"/>
              </a:xfrm>
            </p:spPr>
            <p:txBody>
              <a:bodyPr>
                <a:normAutofit fontScale="85000" lnSpcReduction="10000"/>
              </a:bodyPr>
              <a:lstStyle/>
              <a:p>
                <a:r>
                  <a:rPr lang="en-US" dirty="0"/>
                  <a:t>There are two fit criteria for determining if the results are good</a:t>
                </a:r>
              </a:p>
              <a:p>
                <a:pPr lvl="1"/>
                <a:r>
                  <a:rPr lang="en-US" dirty="0"/>
                  <a:t>First, your judgement is an important criteria as the program doesn’t know what is physical or not it’s only trying to find a minimum</a:t>
                </a:r>
              </a:p>
              <a:p>
                <a:pPr lvl="2"/>
                <a:r>
                  <a:rPr lang="en-US" dirty="0"/>
                  <a:t>Use your knowledge of the data and what should be reasonable</a:t>
                </a:r>
              </a:p>
              <a:p>
                <a:pPr lvl="1"/>
                <a:r>
                  <a:rPr lang="en-US" dirty="0"/>
                  <a:t>Second, the </a:t>
                </a:r>
                <a14:m>
                  <m:oMath xmlns:m="http://schemas.openxmlformats.org/officeDocument/2006/math">
                    <m:sSup>
                      <m:sSupPr>
                        <m:ctrlPr>
                          <a:rPr lang="en-US" b="0" i="1" smtClean="0">
                            <a:latin typeface="Cambria Math" panose="02040503050406030204" pitchFamily="18" charset="0"/>
                            <a:ea typeface="Cambria Math" panose="02040503050406030204" pitchFamily="18" charset="0"/>
                          </a:rPr>
                        </m:ctrlPr>
                      </m:sSupPr>
                      <m:e>
                        <m:r>
                          <m:rPr>
                            <m:sty m:val="p"/>
                          </m:rPr>
                          <a:rPr lang="el-GR" i="1" smtClean="0">
                            <a:latin typeface="Cambria Math" panose="02040503050406030204" pitchFamily="18" charset="0"/>
                            <a:ea typeface="Cambria Math" panose="02040503050406030204" pitchFamily="18" charset="0"/>
                          </a:rPr>
                          <m:t>Χ</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𝑅</m:t>
                    </m:r>
                    <m:r>
                      <a:rPr lang="en-US" b="0" i="1" smtClean="0">
                        <a:latin typeface="Cambria Math" panose="02040503050406030204" pitchFamily="18" charset="0"/>
                        <a:ea typeface="Cambria Math" panose="02040503050406030204" pitchFamily="18" charset="0"/>
                      </a:rPr>
                      <m:t>]</m:t>
                    </m:r>
                  </m:oMath>
                </a14:m>
                <a:r>
                  <a:rPr lang="en-US" dirty="0"/>
                  <a:t> is the minimization parameter for the program</a:t>
                </a:r>
              </a:p>
              <a:p>
                <a:pPr lvl="2"/>
                <a:r>
                  <a:rPr lang="en-US" dirty="0"/>
                  <a:t>It’s cell is color coded to show what should be a decent fit</a:t>
                </a:r>
              </a:p>
              <a:p>
                <a:pPr lvl="3"/>
                <a:r>
                  <a:rPr lang="en-US" dirty="0"/>
                  <a:t>Green is the best fit: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l-GR" i="1">
                            <a:latin typeface="Cambria Math" panose="02040503050406030204" pitchFamily="18" charset="0"/>
                            <a:ea typeface="Cambria Math" panose="02040503050406030204" pitchFamily="18" charset="0"/>
                          </a:rPr>
                          <m:t>Χ</m:t>
                        </m:r>
                      </m:e>
                      <m:sup>
                        <m:r>
                          <a:rPr lang="en-US" i="1">
                            <a:latin typeface="Cambria Math" panose="02040503050406030204" pitchFamily="18" charset="0"/>
                            <a:ea typeface="Cambria Math" panose="02040503050406030204" pitchFamily="18" charset="0"/>
                          </a:rPr>
                          <m:t>2</m:t>
                        </m:r>
                      </m:sup>
                    </m:sSup>
                    <m:d>
                      <m:dPr>
                        <m:begChr m:val="["/>
                        <m:endChr m:val="]"/>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𝑅</m:t>
                        </m:r>
                      </m:e>
                    </m:d>
                    <m:r>
                      <a:rPr lang="en-US" b="0" i="1" smtClean="0">
                        <a:latin typeface="Cambria Math" panose="02040503050406030204" pitchFamily="18" charset="0"/>
                        <a:ea typeface="Cambria Math" panose="02040503050406030204" pitchFamily="18" charset="0"/>
                      </a:rPr>
                      <m:t>&lt;1</m:t>
                    </m:r>
                  </m:oMath>
                </a14:m>
                <a:r>
                  <a:rPr lang="en-US" dirty="0"/>
                  <a:t> </a:t>
                </a:r>
              </a:p>
              <a:p>
                <a:pPr lvl="3"/>
                <a:r>
                  <a:rPr lang="en-US" dirty="0"/>
                  <a:t>Yellow is acceptable: 1&lt;</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l-GR" i="1">
                            <a:latin typeface="Cambria Math" panose="02040503050406030204" pitchFamily="18" charset="0"/>
                            <a:ea typeface="Cambria Math" panose="02040503050406030204" pitchFamily="18" charset="0"/>
                          </a:rPr>
                          <m:t>Χ</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𝑅</m:t>
                    </m:r>
                    <m:r>
                      <a:rPr lang="en-US" i="1">
                        <a:latin typeface="Cambria Math" panose="02040503050406030204" pitchFamily="18" charset="0"/>
                        <a:ea typeface="Cambria Math" panose="02040503050406030204" pitchFamily="18" charset="0"/>
                      </a:rPr>
                      <m:t>]</m:t>
                    </m:r>
                  </m:oMath>
                </a14:m>
                <a:r>
                  <a:rPr lang="en-US" dirty="0"/>
                  <a:t> &lt;2</a:t>
                </a:r>
              </a:p>
              <a:p>
                <a:pPr lvl="3"/>
                <a:r>
                  <a:rPr lang="en-US" dirty="0"/>
                  <a:t>Red is a bad fit: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l-GR" i="1">
                            <a:latin typeface="Cambria Math" panose="02040503050406030204" pitchFamily="18" charset="0"/>
                            <a:ea typeface="Cambria Math" panose="02040503050406030204" pitchFamily="18" charset="0"/>
                          </a:rPr>
                          <m:t>Χ</m:t>
                        </m:r>
                      </m:e>
                      <m:sup>
                        <m:r>
                          <a:rPr lang="en-US" i="1">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𝑅</m:t>
                    </m:r>
                    <m:r>
                      <a:rPr lang="en-US" i="1">
                        <a:latin typeface="Cambria Math" panose="02040503050406030204" pitchFamily="18" charset="0"/>
                        <a:ea typeface="Cambria Math" panose="02040503050406030204" pitchFamily="18" charset="0"/>
                      </a:rPr>
                      <m:t>]</m:t>
                    </m:r>
                  </m:oMath>
                </a14:m>
                <a:r>
                  <a:rPr lang="en-US" dirty="0"/>
                  <a:t> &gt;2</a:t>
                </a:r>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0" y="1209822"/>
                <a:ext cx="4495800" cy="5511653"/>
              </a:xfrm>
              <a:blipFill>
                <a:blip r:embed="rId2"/>
                <a:stretch>
                  <a:fillRect l="-1762" t="-1547" r="-542"/>
                </a:stretch>
              </a:blipFill>
            </p:spPr>
            <p:txBody>
              <a:bodyPr/>
              <a:lstStyle/>
              <a:p>
                <a:r>
                  <a:rPr lang="en-US">
                    <a:noFill/>
                  </a:rPr>
                  <a:t> </a:t>
                </a:r>
              </a:p>
            </p:txBody>
          </p:sp>
        </mc:Fallback>
      </mc:AlternateContent>
      <p:pic>
        <p:nvPicPr>
          <p:cNvPr id="6" name="Content Placeholder 5"/>
          <p:cNvPicPr>
            <a:picLocks noGrp="1" noChangeAspect="1"/>
          </p:cNvPicPr>
          <p:nvPr>
            <p:ph sz="half" idx="2"/>
          </p:nvPr>
        </p:nvPicPr>
        <p:blipFill>
          <a:blip r:embed="rId3"/>
          <a:stretch>
            <a:fillRect/>
          </a:stretch>
        </p:blipFill>
        <p:spPr>
          <a:xfrm>
            <a:off x="4705350" y="1417638"/>
            <a:ext cx="3924300" cy="2228850"/>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20</a:t>
            </a:fld>
            <a:endParaRPr lang="en-US" dirty="0"/>
          </a:p>
        </p:txBody>
      </p:sp>
      <p:pic>
        <p:nvPicPr>
          <p:cNvPr id="7" name="Picture 6"/>
          <p:cNvPicPr>
            <a:picLocks noChangeAspect="1"/>
          </p:cNvPicPr>
          <p:nvPr/>
        </p:nvPicPr>
        <p:blipFill>
          <a:blip r:embed="rId4"/>
          <a:stretch>
            <a:fillRect/>
          </a:stretch>
        </p:blipFill>
        <p:spPr>
          <a:xfrm>
            <a:off x="5321996" y="4070350"/>
            <a:ext cx="3307654" cy="2286000"/>
          </a:xfrm>
          <a:prstGeom prst="rect">
            <a:avLst/>
          </a:prstGeom>
        </p:spPr>
      </p:pic>
    </p:spTree>
    <p:extLst>
      <p:ext uri="{BB962C8B-B14F-4D97-AF65-F5344CB8AC3E}">
        <p14:creationId xmlns:p14="http://schemas.microsoft.com/office/powerpoint/2010/main" val="1641113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Absorption</a:t>
            </a:r>
          </a:p>
        </p:txBody>
      </p:sp>
      <p:sp>
        <p:nvSpPr>
          <p:cNvPr id="3" name="Content Placeholder 2"/>
          <p:cNvSpPr>
            <a:spLocks noGrp="1"/>
          </p:cNvSpPr>
          <p:nvPr>
            <p:ph sz="half" idx="1"/>
          </p:nvPr>
        </p:nvSpPr>
        <p:spPr/>
        <p:txBody>
          <a:bodyPr>
            <a:normAutofit fontScale="92500"/>
          </a:bodyPr>
          <a:lstStyle/>
          <a:p>
            <a:r>
              <a:rPr lang="en-US" dirty="0"/>
              <a:t>The very last thing we need to check in the index_calc spreadsheet is the absorption plot.</a:t>
            </a:r>
          </a:p>
          <a:p>
            <a:pPr lvl="1"/>
            <a:r>
              <a:rPr lang="en-US" dirty="0"/>
              <a:t>Does this plot make sense based on what you would expect from your material?</a:t>
            </a:r>
          </a:p>
          <a:p>
            <a:r>
              <a:rPr lang="en-US" dirty="0"/>
              <a:t>Now that we have the absorption for our material we can calculate the band gap.</a:t>
            </a:r>
          </a:p>
        </p:txBody>
      </p:sp>
      <p:pic>
        <p:nvPicPr>
          <p:cNvPr id="6" name="Content Placeholder 5"/>
          <p:cNvPicPr>
            <a:picLocks noGrp="1" noChangeAspect="1"/>
          </p:cNvPicPr>
          <p:nvPr>
            <p:ph sz="half" idx="2"/>
          </p:nvPr>
        </p:nvPicPr>
        <p:blipFill>
          <a:blip r:embed="rId2"/>
          <a:stretch>
            <a:fillRect/>
          </a:stretch>
        </p:blipFill>
        <p:spPr>
          <a:xfrm>
            <a:off x="4648200" y="2481457"/>
            <a:ext cx="4038600" cy="2763449"/>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21</a:t>
            </a:fld>
            <a:endParaRPr lang="en-US" dirty="0"/>
          </a:p>
        </p:txBody>
      </p:sp>
    </p:spTree>
    <p:extLst>
      <p:ext uri="{BB962C8B-B14F-4D97-AF65-F5344CB8AC3E}">
        <p14:creationId xmlns:p14="http://schemas.microsoft.com/office/powerpoint/2010/main" val="32432293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Processing Flow Chart: Tauc Gap</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8456457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1916C0ED-E794-4648-A64A-5C656C048578}" type="slidenum">
              <a:rPr lang="en-US" smtClean="0"/>
              <a:t>22</a:t>
            </a:fld>
            <a:endParaRPr lang="en-US" dirty="0"/>
          </a:p>
        </p:txBody>
      </p:sp>
    </p:spTree>
    <p:extLst>
      <p:ext uri="{BB962C8B-B14F-4D97-AF65-F5344CB8AC3E}">
        <p14:creationId xmlns:p14="http://schemas.microsoft.com/office/powerpoint/2010/main" val="2384200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a:r>
              <a:rPr lang="en-US" dirty="0"/>
              <a:t>Copy T, R, and </a:t>
            </a:r>
            <a:r>
              <a:rPr lang="el-GR" dirty="0"/>
              <a:t>α</a:t>
            </a:r>
            <a:r>
              <a:rPr lang="en-US" dirty="0"/>
              <a:t> data</a:t>
            </a:r>
          </a:p>
        </p:txBody>
      </p:sp>
      <p:sp>
        <p:nvSpPr>
          <p:cNvPr id="6" name="Content Placeholder 5"/>
          <p:cNvSpPr>
            <a:spLocks noGrp="1"/>
          </p:cNvSpPr>
          <p:nvPr>
            <p:ph sz="half" idx="1"/>
          </p:nvPr>
        </p:nvSpPr>
        <p:spPr>
          <a:xfrm>
            <a:off x="130629" y="3067076"/>
            <a:ext cx="8334101" cy="3654399"/>
          </a:xfrm>
        </p:spPr>
        <p:txBody>
          <a:bodyPr>
            <a:normAutofit fontScale="70000" lnSpcReduction="20000"/>
          </a:bodyPr>
          <a:lstStyle/>
          <a:p>
            <a:r>
              <a:rPr lang="en-US" dirty="0"/>
              <a:t>This copy function works exactly the same as in the optical plots spreadsheets, except for a few different parameters</a:t>
            </a:r>
          </a:p>
          <a:p>
            <a:pPr lvl="1"/>
            <a:r>
              <a:rPr lang="en-US" dirty="0"/>
              <a:t>First, T and R, and </a:t>
            </a:r>
            <a:r>
              <a:rPr lang="el-GR" dirty="0"/>
              <a:t>α</a:t>
            </a:r>
            <a:r>
              <a:rPr lang="en-US" dirty="0"/>
              <a:t> don’t have to be on the same Tab in the linked file</a:t>
            </a:r>
          </a:p>
          <a:p>
            <a:pPr lvl="2"/>
            <a:r>
              <a:rPr lang="en-US" dirty="0"/>
              <a:t>So we need to define the Tab’s that they are on, one for T and R and one for </a:t>
            </a:r>
            <a:r>
              <a:rPr lang="el-GR" dirty="0"/>
              <a:t>α</a:t>
            </a:r>
            <a:r>
              <a:rPr lang="en-US" dirty="0"/>
              <a:t>.</a:t>
            </a:r>
          </a:p>
          <a:p>
            <a:pPr lvl="2"/>
            <a:r>
              <a:rPr lang="en-US" dirty="0"/>
              <a:t>The default parameters here are set to link into the index_calc spreadsheet but can be changed to link into the optical plots spreadsheets as well.</a:t>
            </a:r>
          </a:p>
          <a:p>
            <a:pPr lvl="1"/>
            <a:r>
              <a:rPr lang="en-US" dirty="0"/>
              <a:t>Second there are a couple different drop down menus for plot formatting</a:t>
            </a:r>
          </a:p>
          <a:p>
            <a:pPr lvl="2"/>
            <a:r>
              <a:rPr lang="en-US" dirty="0"/>
              <a:t>“Order to Plot </a:t>
            </a:r>
            <a:r>
              <a:rPr lang="el-GR" dirty="0"/>
              <a:t>α</a:t>
            </a:r>
            <a:r>
              <a:rPr lang="en-US" dirty="0"/>
              <a:t>” allows you to scale the axes that </a:t>
            </a:r>
            <a:r>
              <a:rPr lang="el-GR" dirty="0"/>
              <a:t>α</a:t>
            </a:r>
            <a:r>
              <a:rPr lang="en-US" dirty="0"/>
              <a:t> is plotted on making the plot more visually friendly</a:t>
            </a:r>
          </a:p>
          <a:p>
            <a:pPr lvl="2"/>
            <a:r>
              <a:rPr lang="en-US" dirty="0"/>
              <a:t>“α units” gives you the option of choosing between absolute units or arbitrary units</a:t>
            </a:r>
          </a:p>
          <a:p>
            <a:pPr lvl="3"/>
            <a:r>
              <a:rPr lang="en-US" dirty="0"/>
              <a:t>Absolute units is the default option</a:t>
            </a:r>
          </a:p>
          <a:p>
            <a:pPr lvl="3"/>
            <a:r>
              <a:rPr lang="en-US" dirty="0"/>
              <a:t>Choosing the blank option in the drop down gives you the additional option of which type of relative absorption you wish to analyze</a:t>
            </a:r>
          </a:p>
          <a:p>
            <a:pPr lvl="4"/>
            <a:r>
              <a:rPr lang="en-US" dirty="0"/>
              <a:t>For a quick analysis of thin film absorption from the T/(1-R) data you would analyze </a:t>
            </a:r>
            <a:r>
              <a:rPr lang="el-GR" dirty="0"/>
              <a:t>α</a:t>
            </a:r>
            <a:r>
              <a:rPr lang="en-US" dirty="0"/>
              <a:t>d (absorption times film thickness)</a:t>
            </a:r>
          </a:p>
          <a:p>
            <a:pPr lvl="4"/>
            <a:r>
              <a:rPr lang="en-US" dirty="0"/>
              <a:t>For an analyses of diffuse absorption you would analyze </a:t>
            </a:r>
            <a:r>
              <a:rPr lang="el-GR" dirty="0"/>
              <a:t>α</a:t>
            </a:r>
            <a:r>
              <a:rPr lang="en-US" dirty="0"/>
              <a:t>/S (absorption divided by scattering factor)</a:t>
            </a:r>
          </a:p>
          <a:p>
            <a:pPr lvl="4"/>
            <a:endParaRPr lang="en-US" dirty="0"/>
          </a:p>
        </p:txBody>
      </p:sp>
      <p:pic>
        <p:nvPicPr>
          <p:cNvPr id="8" name="Content Placeholder 7"/>
          <p:cNvPicPr>
            <a:picLocks noGrp="1" noChangeAspect="1"/>
          </p:cNvPicPr>
          <p:nvPr>
            <p:ph sz="half" idx="2"/>
          </p:nvPr>
        </p:nvPicPr>
        <p:blipFill>
          <a:blip r:embed="rId2"/>
          <a:stretch>
            <a:fillRect/>
          </a:stretch>
        </p:blipFill>
        <p:spPr>
          <a:xfrm>
            <a:off x="568234" y="1195569"/>
            <a:ext cx="8007531" cy="1871507"/>
          </a:xfrm>
          <a:prstGeom prst="rect">
            <a:avLst/>
          </a:prstGeom>
        </p:spPr>
      </p:pic>
      <p:sp>
        <p:nvSpPr>
          <p:cNvPr id="4" name="Slide Number Placeholder 3"/>
          <p:cNvSpPr>
            <a:spLocks noGrp="1"/>
          </p:cNvSpPr>
          <p:nvPr>
            <p:ph type="sldNum" sz="quarter" idx="12"/>
          </p:nvPr>
        </p:nvSpPr>
        <p:spPr/>
        <p:txBody>
          <a:bodyPr/>
          <a:lstStyle/>
          <a:p>
            <a:fld id="{1916C0ED-E794-4648-A64A-5C656C048578}" type="slidenum">
              <a:rPr lang="en-US" smtClean="0"/>
              <a:t>23</a:t>
            </a:fld>
            <a:endParaRPr lang="en-US" dirty="0"/>
          </a:p>
        </p:txBody>
      </p:sp>
    </p:spTree>
    <p:extLst>
      <p:ext uri="{BB962C8B-B14F-4D97-AF65-F5344CB8AC3E}">
        <p14:creationId xmlns:p14="http://schemas.microsoft.com/office/powerpoint/2010/main" val="729084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Absorption Plots</a:t>
            </a:r>
          </a:p>
        </p:txBody>
      </p:sp>
      <p:sp>
        <p:nvSpPr>
          <p:cNvPr id="3" name="Content Placeholder 2"/>
          <p:cNvSpPr>
            <a:spLocks noGrp="1"/>
          </p:cNvSpPr>
          <p:nvPr>
            <p:ph sz="half" idx="1"/>
          </p:nvPr>
        </p:nvSpPr>
        <p:spPr>
          <a:xfrm>
            <a:off x="195943" y="1417638"/>
            <a:ext cx="4452257" cy="5303837"/>
          </a:xfrm>
        </p:spPr>
        <p:txBody>
          <a:bodyPr>
            <a:normAutofit fontScale="92500" lnSpcReduction="20000"/>
          </a:bodyPr>
          <a:lstStyle/>
          <a:p>
            <a:r>
              <a:rPr lang="en-US" dirty="0"/>
              <a:t>Included in this spreadsheet are formatted (“pretty”) plots of </a:t>
            </a:r>
            <a:r>
              <a:rPr lang="el-GR" dirty="0"/>
              <a:t>α</a:t>
            </a:r>
            <a:r>
              <a:rPr lang="en-US" dirty="0"/>
              <a:t> that include T and R data.</a:t>
            </a:r>
          </a:p>
          <a:p>
            <a:r>
              <a:rPr lang="en-US" dirty="0"/>
              <a:t>The additional Demographic parameter of “Data Set, Short Name” on the previous slide can be used to give these plots names specific to the film that aren’t included in the title.</a:t>
            </a:r>
          </a:p>
          <a:p>
            <a:pPr lvl="1"/>
            <a:r>
              <a:rPr lang="en-US" dirty="0"/>
              <a:t>Be careful if you change this parameter though, and make sure to follow the notes in the spreadsheet when you change this parameter.</a:t>
            </a:r>
          </a:p>
        </p:txBody>
      </p:sp>
      <p:pic>
        <p:nvPicPr>
          <p:cNvPr id="6" name="Content Placeholder 5"/>
          <p:cNvPicPr>
            <a:picLocks noGrp="1" noChangeAspect="1"/>
          </p:cNvPicPr>
          <p:nvPr>
            <p:ph sz="half" idx="2"/>
          </p:nvPr>
        </p:nvPicPr>
        <p:blipFill>
          <a:blip r:embed="rId2"/>
          <a:stretch>
            <a:fillRect/>
          </a:stretch>
        </p:blipFill>
        <p:spPr>
          <a:xfrm>
            <a:off x="4648200" y="2392101"/>
            <a:ext cx="4038600" cy="2942160"/>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24</a:t>
            </a:fld>
            <a:endParaRPr lang="en-US" dirty="0"/>
          </a:p>
        </p:txBody>
      </p:sp>
    </p:spTree>
    <p:extLst>
      <p:ext uri="{BB962C8B-B14F-4D97-AF65-F5344CB8AC3E}">
        <p14:creationId xmlns:p14="http://schemas.microsoft.com/office/powerpoint/2010/main" val="1230925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Defining Linearized Region: Gap Calculation</a:t>
            </a:r>
          </a:p>
        </p:txBody>
      </p:sp>
      <p:sp>
        <p:nvSpPr>
          <p:cNvPr id="3" name="Content Placeholder 2"/>
          <p:cNvSpPr>
            <a:spLocks noGrp="1"/>
          </p:cNvSpPr>
          <p:nvPr>
            <p:ph sz="half" idx="1"/>
          </p:nvPr>
        </p:nvSpPr>
        <p:spPr>
          <a:xfrm>
            <a:off x="0" y="1188720"/>
            <a:ext cx="4778512" cy="5075238"/>
          </a:xfrm>
        </p:spPr>
        <p:txBody>
          <a:bodyPr>
            <a:normAutofit/>
          </a:bodyPr>
          <a:lstStyle/>
          <a:p>
            <a:r>
              <a:rPr lang="en-US" dirty="0"/>
              <a:t>The first thing we need to do here is to define which set of data we want to process on the Gap Range Select Tab.</a:t>
            </a:r>
          </a:p>
          <a:p>
            <a:pPr lvl="1"/>
            <a:r>
              <a:rPr lang="en-US" dirty="0"/>
              <a:t>Allowed or Forbidden Gaps</a:t>
            </a:r>
          </a:p>
          <a:p>
            <a:pPr lvl="2"/>
            <a:r>
              <a:rPr lang="en-US" dirty="0"/>
              <a:t>The drop down menu here will allow you to change all of the plots from Allowed Gaps to Forbidden gaps with a single option.</a:t>
            </a:r>
          </a:p>
          <a:p>
            <a:pPr lvl="2"/>
            <a:r>
              <a:rPr lang="en-US" dirty="0"/>
              <a:t>All plots and axis information are updated to reflect the dataset you are analyzing</a:t>
            </a:r>
          </a:p>
        </p:txBody>
      </p:sp>
      <p:pic>
        <p:nvPicPr>
          <p:cNvPr id="6" name="Content Placeholder 5"/>
          <p:cNvPicPr>
            <a:picLocks noGrp="1" noChangeAspect="1"/>
          </p:cNvPicPr>
          <p:nvPr>
            <p:ph sz="half" idx="2"/>
          </p:nvPr>
        </p:nvPicPr>
        <p:blipFill>
          <a:blip r:embed="rId2"/>
          <a:stretch>
            <a:fillRect/>
          </a:stretch>
        </p:blipFill>
        <p:spPr>
          <a:xfrm>
            <a:off x="2906464" y="5943918"/>
            <a:ext cx="1872048" cy="914400"/>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25</a:t>
            </a:fld>
            <a:endParaRPr lang="en-US" dirty="0"/>
          </a:p>
        </p:txBody>
      </p:sp>
      <p:pic>
        <p:nvPicPr>
          <p:cNvPr id="7" name="Picture 6"/>
          <p:cNvPicPr>
            <a:picLocks noChangeAspect="1"/>
          </p:cNvPicPr>
          <p:nvPr/>
        </p:nvPicPr>
        <p:blipFill>
          <a:blip r:embed="rId3"/>
          <a:stretch>
            <a:fillRect/>
          </a:stretch>
        </p:blipFill>
        <p:spPr>
          <a:xfrm>
            <a:off x="4778512" y="1554798"/>
            <a:ext cx="3127108" cy="2286000"/>
          </a:xfrm>
          <a:prstGeom prst="rect">
            <a:avLst/>
          </a:prstGeom>
        </p:spPr>
      </p:pic>
      <p:pic>
        <p:nvPicPr>
          <p:cNvPr id="8" name="Picture 7"/>
          <p:cNvPicPr>
            <a:picLocks noChangeAspect="1"/>
          </p:cNvPicPr>
          <p:nvPr/>
        </p:nvPicPr>
        <p:blipFill>
          <a:blip r:embed="rId4"/>
          <a:stretch>
            <a:fillRect/>
          </a:stretch>
        </p:blipFill>
        <p:spPr>
          <a:xfrm>
            <a:off x="4778512" y="3977958"/>
            <a:ext cx="3145451" cy="2286000"/>
          </a:xfrm>
          <a:prstGeom prst="rect">
            <a:avLst/>
          </a:prstGeom>
        </p:spPr>
      </p:pic>
    </p:spTree>
    <p:extLst>
      <p:ext uri="{BB962C8B-B14F-4D97-AF65-F5344CB8AC3E}">
        <p14:creationId xmlns:p14="http://schemas.microsoft.com/office/powerpoint/2010/main" val="3393981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Defining Linearized Region: Gap Calculation</a:t>
            </a:r>
          </a:p>
        </p:txBody>
      </p:sp>
      <p:sp>
        <p:nvSpPr>
          <p:cNvPr id="3" name="Content Placeholder 2"/>
          <p:cNvSpPr>
            <a:spLocks noGrp="1"/>
          </p:cNvSpPr>
          <p:nvPr>
            <p:ph sz="half" idx="1"/>
          </p:nvPr>
        </p:nvSpPr>
        <p:spPr>
          <a:xfrm>
            <a:off x="182880" y="1417638"/>
            <a:ext cx="4312920" cy="5303837"/>
          </a:xfrm>
        </p:spPr>
        <p:txBody>
          <a:bodyPr>
            <a:normAutofit fontScale="92500" lnSpcReduction="20000"/>
          </a:bodyPr>
          <a:lstStyle/>
          <a:p>
            <a:r>
              <a:rPr lang="en-US" dirty="0"/>
              <a:t>Using the Tauc plots given on the Gap Range Select Tab define the min and max values for the Direct and Indirect linear regions.</a:t>
            </a:r>
          </a:p>
          <a:p>
            <a:pPr lvl="1"/>
            <a:r>
              <a:rPr lang="en-US" dirty="0"/>
              <a:t>There is a bit of choice here and so we need a way to assess the “linearness” of the regions we choose</a:t>
            </a:r>
          </a:p>
          <a:p>
            <a:pPr lvl="1"/>
            <a:r>
              <a:rPr lang="en-US" dirty="0"/>
              <a:t>Also we need to account for any baseline sub gap absorption</a:t>
            </a:r>
          </a:p>
          <a:p>
            <a:pPr lvl="2"/>
            <a:r>
              <a:rPr lang="en-US" dirty="0"/>
              <a:t>There isn’t much in this dataset but we can see that the indirect plot doesn’t quite reach 0 so we will account for that with the baseline range select</a:t>
            </a:r>
          </a:p>
        </p:txBody>
      </p:sp>
      <p:sp>
        <p:nvSpPr>
          <p:cNvPr id="5" name="Slide Number Placeholder 4"/>
          <p:cNvSpPr>
            <a:spLocks noGrp="1"/>
          </p:cNvSpPr>
          <p:nvPr>
            <p:ph type="sldNum" sz="quarter" idx="12"/>
          </p:nvPr>
        </p:nvSpPr>
        <p:spPr/>
        <p:txBody>
          <a:bodyPr/>
          <a:lstStyle/>
          <a:p>
            <a:fld id="{1916C0ED-E794-4648-A64A-5C656C048578}" type="slidenum">
              <a:rPr lang="en-US" smtClean="0"/>
              <a:t>26</a:t>
            </a:fld>
            <a:endParaRPr lang="en-US" dirty="0"/>
          </a:p>
        </p:txBody>
      </p:sp>
      <p:pic>
        <p:nvPicPr>
          <p:cNvPr id="6" name="Content Placeholder 5"/>
          <p:cNvPicPr>
            <a:picLocks noGrp="1" noChangeAspect="1"/>
          </p:cNvPicPr>
          <p:nvPr>
            <p:ph sz="half" idx="2"/>
          </p:nvPr>
        </p:nvPicPr>
        <p:blipFill>
          <a:blip r:embed="rId2"/>
          <a:stretch>
            <a:fillRect/>
          </a:stretch>
        </p:blipFill>
        <p:spPr>
          <a:xfrm>
            <a:off x="4648200" y="3404026"/>
            <a:ext cx="4038600" cy="2952324"/>
          </a:xfrm>
          <a:prstGeom prst="rect">
            <a:avLst/>
          </a:prstGeom>
        </p:spPr>
      </p:pic>
      <p:pic>
        <p:nvPicPr>
          <p:cNvPr id="8" name="Picture 7"/>
          <p:cNvPicPr>
            <a:picLocks noChangeAspect="1"/>
          </p:cNvPicPr>
          <p:nvPr/>
        </p:nvPicPr>
        <p:blipFill>
          <a:blip r:embed="rId3"/>
          <a:stretch>
            <a:fillRect/>
          </a:stretch>
        </p:blipFill>
        <p:spPr>
          <a:xfrm>
            <a:off x="5318499" y="1502865"/>
            <a:ext cx="2698002" cy="1828800"/>
          </a:xfrm>
          <a:prstGeom prst="rect">
            <a:avLst/>
          </a:prstGeom>
        </p:spPr>
      </p:pic>
    </p:spTree>
    <p:extLst>
      <p:ext uri="{BB962C8B-B14F-4D97-AF65-F5344CB8AC3E}">
        <p14:creationId xmlns:p14="http://schemas.microsoft.com/office/powerpoint/2010/main" val="21490745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Defining Linearized Region: Gap Calculation</a:t>
            </a:r>
          </a:p>
        </p:txBody>
      </p:sp>
      <p:sp>
        <p:nvSpPr>
          <p:cNvPr id="3" name="Content Placeholder 2"/>
          <p:cNvSpPr>
            <a:spLocks noGrp="1"/>
          </p:cNvSpPr>
          <p:nvPr>
            <p:ph sz="half" idx="1"/>
          </p:nvPr>
        </p:nvSpPr>
        <p:spPr>
          <a:xfrm>
            <a:off x="182880" y="1600200"/>
            <a:ext cx="4312920" cy="5121275"/>
          </a:xfrm>
        </p:spPr>
        <p:txBody>
          <a:bodyPr>
            <a:normAutofit fontScale="85000" lnSpcReduction="20000"/>
          </a:bodyPr>
          <a:lstStyle/>
          <a:p>
            <a:r>
              <a:rPr lang="en-US" dirty="0"/>
              <a:t>Once you define the linearized range for the gaps and the baseline correction ranges press the Range Select and Calculate Gap button</a:t>
            </a:r>
          </a:p>
          <a:p>
            <a:r>
              <a:rPr lang="en-US" dirty="0"/>
              <a:t>When this macro finishes a Tauc plot is displayed with the linear functions for the regions you defined</a:t>
            </a:r>
          </a:p>
          <a:p>
            <a:pPr lvl="1"/>
            <a:r>
              <a:rPr lang="en-US" dirty="0"/>
              <a:t>Notice that our first guess for the linear baseline doesn’t quite  capture the character of the baseline</a:t>
            </a:r>
          </a:p>
          <a:p>
            <a:pPr lvl="2"/>
            <a:r>
              <a:rPr lang="en-US" dirty="0"/>
              <a:t>If this happens we need to go back the Gap Range Select Tab and choose a different region for the baseline until we get a result that looks appropriate</a:t>
            </a:r>
          </a:p>
        </p:txBody>
      </p:sp>
      <p:pic>
        <p:nvPicPr>
          <p:cNvPr id="6" name="Content Placeholder 5"/>
          <p:cNvPicPr>
            <a:picLocks noGrp="1" noChangeAspect="1"/>
          </p:cNvPicPr>
          <p:nvPr>
            <p:ph sz="half" idx="2"/>
          </p:nvPr>
        </p:nvPicPr>
        <p:blipFill>
          <a:blip r:embed="rId2"/>
          <a:stretch>
            <a:fillRect/>
          </a:stretch>
        </p:blipFill>
        <p:spPr>
          <a:xfrm>
            <a:off x="5696021" y="1600200"/>
            <a:ext cx="1923979" cy="1828800"/>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27</a:t>
            </a:fld>
            <a:endParaRPr lang="en-US" dirty="0"/>
          </a:p>
        </p:txBody>
      </p:sp>
      <p:pic>
        <p:nvPicPr>
          <p:cNvPr id="7" name="Picture 6"/>
          <p:cNvPicPr>
            <a:picLocks noChangeAspect="1"/>
          </p:cNvPicPr>
          <p:nvPr/>
        </p:nvPicPr>
        <p:blipFill>
          <a:blip r:embed="rId3"/>
          <a:stretch>
            <a:fillRect/>
          </a:stretch>
        </p:blipFill>
        <p:spPr>
          <a:xfrm>
            <a:off x="5074245" y="3863181"/>
            <a:ext cx="3167529" cy="2286000"/>
          </a:xfrm>
          <a:prstGeom prst="rect">
            <a:avLst/>
          </a:prstGeom>
        </p:spPr>
      </p:pic>
      <p:sp>
        <p:nvSpPr>
          <p:cNvPr id="8" name="Oval 7"/>
          <p:cNvSpPr/>
          <p:nvPr/>
        </p:nvSpPr>
        <p:spPr>
          <a:xfrm rot="20818326">
            <a:off x="6165267" y="5317035"/>
            <a:ext cx="1020478" cy="234727"/>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82795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Defining Linearized Region: Gap Calculation</a:t>
            </a:r>
          </a:p>
        </p:txBody>
      </p:sp>
      <p:sp>
        <p:nvSpPr>
          <p:cNvPr id="3" name="Content Placeholder 2"/>
          <p:cNvSpPr>
            <a:spLocks noGrp="1"/>
          </p:cNvSpPr>
          <p:nvPr>
            <p:ph sz="half" idx="1"/>
          </p:nvPr>
        </p:nvSpPr>
        <p:spPr>
          <a:xfrm>
            <a:off x="0" y="1417638"/>
            <a:ext cx="4495800" cy="5440362"/>
          </a:xfrm>
        </p:spPr>
        <p:txBody>
          <a:bodyPr>
            <a:normAutofit fontScale="85000" lnSpcReduction="20000"/>
          </a:bodyPr>
          <a:lstStyle/>
          <a:p>
            <a:r>
              <a:rPr lang="en-US" dirty="0"/>
              <a:t>Once the baseline gap correction is satisfactorily representing the baseline absorption we can now assess our gap calculations</a:t>
            </a:r>
          </a:p>
          <a:p>
            <a:pPr lvl="1"/>
            <a:r>
              <a:rPr lang="en-US" dirty="0"/>
              <a:t>Back on the Gap Range Select Tab there were R² values that were originally giving an error</a:t>
            </a:r>
          </a:p>
          <a:p>
            <a:pPr lvl="1"/>
            <a:r>
              <a:rPr lang="en-US" dirty="0"/>
              <a:t>Now that the gaps are calculated these values are now available</a:t>
            </a:r>
          </a:p>
          <a:p>
            <a:pPr lvl="2"/>
            <a:r>
              <a:rPr lang="en-US" dirty="0"/>
              <a:t>This is the R² value used to assess how linear our regions actually are</a:t>
            </a:r>
          </a:p>
          <a:p>
            <a:pPr lvl="3"/>
            <a:r>
              <a:rPr lang="en-US" dirty="0"/>
              <a:t>The closer to 1 these values are the more linear our region.</a:t>
            </a:r>
          </a:p>
          <a:p>
            <a:pPr lvl="4"/>
            <a:r>
              <a:rPr lang="en-US" dirty="0"/>
              <a:t>One 9 after the decimal and you might want to choose a different region</a:t>
            </a:r>
          </a:p>
          <a:p>
            <a:pPr lvl="4"/>
            <a:r>
              <a:rPr lang="en-US" dirty="0"/>
              <a:t>Two 9’s after the decimal is a good fit</a:t>
            </a:r>
          </a:p>
          <a:p>
            <a:pPr lvl="4"/>
            <a:r>
              <a:rPr lang="en-US" dirty="0"/>
              <a:t>Three 9’s is better</a:t>
            </a:r>
          </a:p>
          <a:p>
            <a:pPr lvl="4"/>
            <a:r>
              <a:rPr lang="en-US" dirty="0"/>
              <a:t>A value of exactly 1 is extremely unlikely</a:t>
            </a:r>
          </a:p>
        </p:txBody>
      </p:sp>
      <p:pic>
        <p:nvPicPr>
          <p:cNvPr id="6" name="Content Placeholder 5"/>
          <p:cNvPicPr>
            <a:picLocks noGrp="1" noChangeAspect="1"/>
          </p:cNvPicPr>
          <p:nvPr>
            <p:ph sz="half" idx="2"/>
          </p:nvPr>
        </p:nvPicPr>
        <p:blipFill>
          <a:blip r:embed="rId2"/>
          <a:stretch>
            <a:fillRect/>
          </a:stretch>
        </p:blipFill>
        <p:spPr>
          <a:xfrm>
            <a:off x="4648200" y="1771895"/>
            <a:ext cx="4038600" cy="2928538"/>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28</a:t>
            </a:fld>
            <a:endParaRPr lang="en-US" dirty="0"/>
          </a:p>
        </p:txBody>
      </p:sp>
      <p:pic>
        <p:nvPicPr>
          <p:cNvPr id="7" name="Picture 6"/>
          <p:cNvPicPr>
            <a:picLocks noChangeAspect="1"/>
          </p:cNvPicPr>
          <p:nvPr/>
        </p:nvPicPr>
        <p:blipFill>
          <a:blip r:embed="rId3"/>
          <a:stretch>
            <a:fillRect/>
          </a:stretch>
        </p:blipFill>
        <p:spPr>
          <a:xfrm>
            <a:off x="4817850" y="4842591"/>
            <a:ext cx="3699299" cy="1371600"/>
          </a:xfrm>
          <a:prstGeom prst="rect">
            <a:avLst/>
          </a:prstGeom>
        </p:spPr>
      </p:pic>
      <p:sp>
        <p:nvSpPr>
          <p:cNvPr id="8" name="Oval 7"/>
          <p:cNvSpPr/>
          <p:nvPr/>
        </p:nvSpPr>
        <p:spPr>
          <a:xfrm>
            <a:off x="6579326" y="5099912"/>
            <a:ext cx="497562" cy="1039314"/>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99471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Defining Linearized Region: Gap Calculation</a:t>
            </a:r>
          </a:p>
        </p:txBody>
      </p:sp>
      <p:sp>
        <p:nvSpPr>
          <p:cNvPr id="3" name="Content Placeholder 2"/>
          <p:cNvSpPr>
            <a:spLocks noGrp="1"/>
          </p:cNvSpPr>
          <p:nvPr>
            <p:ph sz="half" idx="1"/>
          </p:nvPr>
        </p:nvSpPr>
        <p:spPr>
          <a:xfrm>
            <a:off x="0" y="1417638"/>
            <a:ext cx="4495800" cy="5440362"/>
          </a:xfrm>
        </p:spPr>
        <p:txBody>
          <a:bodyPr>
            <a:normAutofit/>
          </a:bodyPr>
          <a:lstStyle/>
          <a:p>
            <a:r>
              <a:rPr lang="en-US" dirty="0"/>
              <a:t>Once we determined that our linear fit is acceptable we are done.</a:t>
            </a:r>
          </a:p>
          <a:p>
            <a:r>
              <a:rPr lang="en-US" dirty="0"/>
              <a:t>The Tauc plot now shows all the information about the band gap for our material</a:t>
            </a:r>
          </a:p>
        </p:txBody>
      </p:sp>
      <p:pic>
        <p:nvPicPr>
          <p:cNvPr id="6" name="Content Placeholder 5"/>
          <p:cNvPicPr>
            <a:picLocks noGrp="1" noChangeAspect="1"/>
          </p:cNvPicPr>
          <p:nvPr>
            <p:ph sz="half" idx="2"/>
          </p:nvPr>
        </p:nvPicPr>
        <p:blipFill>
          <a:blip r:embed="rId2"/>
          <a:stretch>
            <a:fillRect/>
          </a:stretch>
        </p:blipFill>
        <p:spPr>
          <a:xfrm>
            <a:off x="4648200" y="1771895"/>
            <a:ext cx="4038600" cy="2928538"/>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29</a:t>
            </a:fld>
            <a:endParaRPr lang="en-US" dirty="0"/>
          </a:p>
        </p:txBody>
      </p:sp>
      <p:pic>
        <p:nvPicPr>
          <p:cNvPr id="7" name="Picture 6"/>
          <p:cNvPicPr>
            <a:picLocks noChangeAspect="1"/>
          </p:cNvPicPr>
          <p:nvPr/>
        </p:nvPicPr>
        <p:blipFill>
          <a:blip r:embed="rId3"/>
          <a:stretch>
            <a:fillRect/>
          </a:stretch>
        </p:blipFill>
        <p:spPr>
          <a:xfrm>
            <a:off x="4817850" y="4842591"/>
            <a:ext cx="3699299" cy="1371600"/>
          </a:xfrm>
          <a:prstGeom prst="rect">
            <a:avLst/>
          </a:prstGeom>
        </p:spPr>
      </p:pic>
      <p:sp>
        <p:nvSpPr>
          <p:cNvPr id="8" name="Oval 7"/>
          <p:cNvSpPr/>
          <p:nvPr/>
        </p:nvSpPr>
        <p:spPr>
          <a:xfrm>
            <a:off x="6579326" y="5099912"/>
            <a:ext cx="497562" cy="1039314"/>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821821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Processing Flow Chart: Optical Plots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1261347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2"/>
          </p:nvPr>
        </p:nvSpPr>
        <p:spPr/>
        <p:txBody>
          <a:bodyPr/>
          <a:lstStyle/>
          <a:p>
            <a:fld id="{1916C0ED-E794-4648-A64A-5C656C048578}" type="slidenum">
              <a:rPr lang="en-US" smtClean="0"/>
              <a:t>3</a:t>
            </a:fld>
            <a:endParaRPr lang="en-US" dirty="0"/>
          </a:p>
        </p:txBody>
      </p:sp>
    </p:spTree>
    <p:extLst>
      <p:ext uri="{BB962C8B-B14F-4D97-AF65-F5344CB8AC3E}">
        <p14:creationId xmlns:p14="http://schemas.microsoft.com/office/powerpoint/2010/main" val="4016604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Processing Flow Chart: Diff Gap</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57845857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1916C0ED-E794-4648-A64A-5C656C048578}" type="slidenum">
              <a:rPr lang="en-US" smtClean="0"/>
              <a:t>30</a:t>
            </a:fld>
            <a:endParaRPr lang="en-US" dirty="0"/>
          </a:p>
        </p:txBody>
      </p:sp>
    </p:spTree>
    <p:extLst>
      <p:ext uri="{BB962C8B-B14F-4D97-AF65-F5344CB8AC3E}">
        <p14:creationId xmlns:p14="http://schemas.microsoft.com/office/powerpoint/2010/main" val="30607004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Copy and smoothing parameters</a:t>
            </a:r>
          </a:p>
        </p:txBody>
      </p:sp>
      <p:sp>
        <p:nvSpPr>
          <p:cNvPr id="6" name="Content Placeholder 5"/>
          <p:cNvSpPr>
            <a:spLocks noGrp="1"/>
          </p:cNvSpPr>
          <p:nvPr>
            <p:ph sz="half" idx="1"/>
          </p:nvPr>
        </p:nvSpPr>
        <p:spPr>
          <a:xfrm>
            <a:off x="457200" y="3840480"/>
            <a:ext cx="8229600" cy="2880995"/>
          </a:xfrm>
        </p:spPr>
        <p:txBody>
          <a:bodyPr>
            <a:normAutofit fontScale="70000" lnSpcReduction="20000"/>
          </a:bodyPr>
          <a:lstStyle/>
          <a:p>
            <a:r>
              <a:rPr lang="en-US" dirty="0"/>
              <a:t>The demographic information here is exactly the same as that found in the Tauc Gap calculator except for one parameter # </a:t>
            </a:r>
            <a:r>
              <a:rPr lang="el-GR" dirty="0"/>
              <a:t>λ</a:t>
            </a:r>
            <a:r>
              <a:rPr lang="en-US" dirty="0"/>
              <a:t> points to smooth (odd) and Gap Estimate</a:t>
            </a:r>
          </a:p>
          <a:p>
            <a:pPr lvl="1"/>
            <a:r>
              <a:rPr lang="en-US" dirty="0"/>
              <a:t>The # </a:t>
            </a:r>
            <a:r>
              <a:rPr lang="el-GR" dirty="0"/>
              <a:t>λ</a:t>
            </a:r>
            <a:r>
              <a:rPr lang="en-US" dirty="0"/>
              <a:t> points is the smoothing parameter needed to smooth discrete data when taking a derivative.</a:t>
            </a:r>
          </a:p>
          <a:p>
            <a:pPr lvl="1"/>
            <a:r>
              <a:rPr lang="en-US" dirty="0"/>
              <a:t>This parameter has to be odd because it is using a centered average function with an even number of cells above and below the center point,</a:t>
            </a:r>
          </a:p>
          <a:p>
            <a:pPr lvl="2"/>
            <a:r>
              <a:rPr lang="en-US" dirty="0"/>
              <a:t>So for a value of 7 there will be 3 wavelengths above and 3 wavelengths below which are averaged together</a:t>
            </a:r>
          </a:p>
          <a:p>
            <a:pPr lvl="3"/>
            <a:r>
              <a:rPr lang="en-US" dirty="0"/>
              <a:t>For example at 250nm, wavelengths 247, 248, 249, 250, 251, 252, and 253 are averaged together to smooth the data, and assigned the value of 250nm</a:t>
            </a:r>
          </a:p>
          <a:p>
            <a:pPr lvl="2"/>
            <a:r>
              <a:rPr lang="en-US" dirty="0"/>
              <a:t>We will check the validity of this smoothing value later but for now the default 7 is a good place to start.</a:t>
            </a:r>
          </a:p>
        </p:txBody>
      </p:sp>
      <p:pic>
        <p:nvPicPr>
          <p:cNvPr id="8" name="Content Placeholder 7"/>
          <p:cNvPicPr>
            <a:picLocks noGrp="1" noChangeAspect="1"/>
          </p:cNvPicPr>
          <p:nvPr>
            <p:ph sz="half" idx="2"/>
          </p:nvPr>
        </p:nvPicPr>
        <p:blipFill>
          <a:blip r:embed="rId2"/>
          <a:stretch>
            <a:fillRect/>
          </a:stretch>
        </p:blipFill>
        <p:spPr>
          <a:xfrm>
            <a:off x="1201782" y="1417638"/>
            <a:ext cx="6740435" cy="2213754"/>
          </a:xfrm>
          <a:prstGeom prst="rect">
            <a:avLst/>
          </a:prstGeom>
        </p:spPr>
      </p:pic>
      <p:sp>
        <p:nvSpPr>
          <p:cNvPr id="4" name="Slide Number Placeholder 3"/>
          <p:cNvSpPr>
            <a:spLocks noGrp="1"/>
          </p:cNvSpPr>
          <p:nvPr>
            <p:ph type="sldNum" sz="quarter" idx="12"/>
          </p:nvPr>
        </p:nvSpPr>
        <p:spPr/>
        <p:txBody>
          <a:bodyPr/>
          <a:lstStyle/>
          <a:p>
            <a:fld id="{1916C0ED-E794-4648-A64A-5C656C048578}" type="slidenum">
              <a:rPr lang="en-US" smtClean="0"/>
              <a:t>31</a:t>
            </a:fld>
            <a:endParaRPr lang="en-US" dirty="0"/>
          </a:p>
        </p:txBody>
      </p:sp>
    </p:spTree>
    <p:extLst>
      <p:ext uri="{BB962C8B-B14F-4D97-AF65-F5344CB8AC3E}">
        <p14:creationId xmlns:p14="http://schemas.microsoft.com/office/powerpoint/2010/main" val="579670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 for Diff Calculation</a:t>
            </a:r>
          </a:p>
        </p:txBody>
      </p:sp>
      <mc:AlternateContent xmlns:mc="http://schemas.openxmlformats.org/markup-compatibility/2006">
        <mc:Choice xmlns:a14="http://schemas.microsoft.com/office/drawing/2010/main" Requires="a14">
          <p:sp>
            <p:nvSpPr>
              <p:cNvPr id="6" name="Content Placeholder 5"/>
              <p:cNvSpPr>
                <a:spLocks noGrp="1"/>
              </p:cNvSpPr>
              <p:nvPr>
                <p:ph idx="1"/>
              </p:nvPr>
            </p:nvSpPr>
            <p:spPr/>
            <p:txBody>
              <a:bodyPr/>
              <a:lstStyle/>
              <a:p>
                <a:r>
                  <a:rPr lang="en-US" dirty="0"/>
                  <a:t>The reason this spreadsheet exists is due to the fact that when using the Tauc method of band gap calculations we must assume a gap type.  In this method we don’t have to assume a gap type at all.</a:t>
                </a:r>
              </a:p>
              <a:p>
                <a:pPr lvl="1"/>
                <a:r>
                  <a:rPr lang="en-US" dirty="0"/>
                  <a:t>Both methods rely on the theoretical model for absorption from DOS calculations.</a:t>
                </a:r>
              </a:p>
              <a:p>
                <a:pPr lvl="2"/>
                <a14:m>
                  <m:oMath xmlns:m="http://schemas.openxmlformats.org/officeDocument/2006/math">
                    <m:r>
                      <a:rPr lang="en-US"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𝐴</m:t>
                        </m:r>
                      </m:num>
                      <m:den>
                        <m:r>
                          <a:rPr lang="en-US" b="0" i="1" smtClean="0">
                            <a:latin typeface="Cambria Math" panose="02040503050406030204" pitchFamily="18" charset="0"/>
                            <a:ea typeface="Cambria Math" panose="02040503050406030204" pitchFamily="18" charset="0"/>
                          </a:rPr>
                          <m:t>𝐸</m:t>
                        </m:r>
                      </m:den>
                    </m:f>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𝐸</m:t>
                                </m:r>
                              </m:e>
                              <m:sub>
                                <m:r>
                                  <a:rPr lang="en-US" b="0" i="1" smtClean="0">
                                    <a:latin typeface="Cambria Math" panose="02040503050406030204" pitchFamily="18" charset="0"/>
                                    <a:ea typeface="Cambria Math" panose="02040503050406030204" pitchFamily="18" charset="0"/>
                                  </a:rPr>
                                  <m:t>𝑔</m:t>
                                </m:r>
                              </m:sub>
                            </m:sSub>
                          </m:e>
                        </m:d>
                      </m:e>
                      <m:sup>
                        <m:r>
                          <a:rPr lang="en-US" b="0" i="1" smtClean="0">
                            <a:latin typeface="Cambria Math" panose="02040503050406030204" pitchFamily="18" charset="0"/>
                            <a:ea typeface="Cambria Math" panose="02040503050406030204" pitchFamily="18" charset="0"/>
                          </a:rPr>
                          <m:t>𝑚</m:t>
                        </m:r>
                      </m:sup>
                    </m:sSup>
                  </m:oMath>
                </a14:m>
                <a:endParaRPr lang="en-US" dirty="0"/>
              </a:p>
            </p:txBody>
          </p:sp>
        </mc:Choice>
        <mc:Fallback>
          <p:sp>
            <p:nvSpPr>
              <p:cNvPr id="6" name="Content Placeholder 5"/>
              <p:cNvSpPr>
                <a:spLocks noGrp="1" noRot="1" noChangeAspect="1" noMove="1" noResize="1" noEditPoints="1" noAdjustHandles="1" noChangeArrowheads="1" noChangeShapeType="1" noTextEdit="1"/>
              </p:cNvSpPr>
              <p:nvPr>
                <p:ph idx="1"/>
              </p:nvPr>
            </p:nvSpPr>
            <p:spPr>
              <a:blipFill>
                <a:blip r:embed="rId2"/>
                <a:stretch>
                  <a:fillRect l="-1704" t="-1752" r="-2296"/>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32</a:t>
            </a:fld>
            <a:endParaRPr lang="en-US" dirty="0"/>
          </a:p>
        </p:txBody>
      </p:sp>
    </p:spTree>
    <p:extLst>
      <p:ext uri="{BB962C8B-B14F-4D97-AF65-F5344CB8AC3E}">
        <p14:creationId xmlns:p14="http://schemas.microsoft.com/office/powerpoint/2010/main" val="11450883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 for Diff Calculation</a:t>
            </a:r>
          </a:p>
        </p:txBody>
      </p:sp>
      <mc:AlternateContent xmlns:mc="http://schemas.openxmlformats.org/markup-compatibility/2006" xmlns:a14="http://schemas.microsoft.com/office/drawing/2010/main">
        <mc:Choice Requires="a14">
          <p:sp>
            <p:nvSpPr>
              <p:cNvPr id="6" name="Content Placeholder 5"/>
              <p:cNvSpPr>
                <a:spLocks noGrp="1"/>
              </p:cNvSpPr>
              <p:nvPr>
                <p:ph idx="1"/>
              </p:nvPr>
            </p:nvSpPr>
            <p:spPr/>
            <p:txBody>
              <a:bodyPr>
                <a:normAutofit fontScale="92500" lnSpcReduction="10000"/>
              </a:bodyPr>
              <a:lstStyle/>
              <a:p>
                <a14:m>
                  <m:oMath xmlns:m="http://schemas.openxmlformats.org/officeDocument/2006/math">
                    <m:r>
                      <a:rPr lang="en-US"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𝐴</m:t>
                        </m:r>
                      </m:num>
                      <m:den>
                        <m:r>
                          <a:rPr lang="en-US" b="0" i="1" smtClean="0">
                            <a:latin typeface="Cambria Math" panose="02040503050406030204" pitchFamily="18" charset="0"/>
                            <a:ea typeface="Cambria Math" panose="02040503050406030204" pitchFamily="18" charset="0"/>
                          </a:rPr>
                          <m:t>𝐸</m:t>
                        </m:r>
                      </m:den>
                    </m:f>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𝐸</m:t>
                                </m:r>
                              </m:e>
                              <m:sub>
                                <m:r>
                                  <a:rPr lang="en-US" b="0" i="1" smtClean="0">
                                    <a:latin typeface="Cambria Math" panose="02040503050406030204" pitchFamily="18" charset="0"/>
                                    <a:ea typeface="Cambria Math" panose="02040503050406030204" pitchFamily="18" charset="0"/>
                                  </a:rPr>
                                  <m:t>𝑔</m:t>
                                </m:r>
                              </m:sub>
                            </m:sSub>
                          </m:e>
                        </m:d>
                      </m:e>
                      <m:sup>
                        <m:r>
                          <a:rPr lang="en-US" b="0" i="1" smtClean="0">
                            <a:latin typeface="Cambria Math" panose="02040503050406030204" pitchFamily="18" charset="0"/>
                            <a:ea typeface="Cambria Math" panose="02040503050406030204" pitchFamily="18" charset="0"/>
                          </a:rPr>
                          <m:t>𝑚</m:t>
                        </m:r>
                      </m:sup>
                    </m:sSup>
                  </m:oMath>
                </a14:m>
                <a:endParaRPr lang="en-US" dirty="0"/>
              </a:p>
              <a:p>
                <a:pPr lvl="1"/>
                <a14:m>
                  <m:oMath xmlns:m="http://schemas.openxmlformats.org/officeDocument/2006/math">
                    <m:r>
                      <a:rPr lang="en-US" i="1">
                        <a:latin typeface="Cambria Math" panose="02040503050406030204" pitchFamily="18" charset="0"/>
                        <a:ea typeface="Cambria Math" panose="02040503050406030204" pitchFamily="18" charset="0"/>
                      </a:rPr>
                      <m:t>𝛼</m:t>
                    </m:r>
                  </m:oMath>
                </a14:m>
                <a:r>
                  <a:rPr lang="en-US" dirty="0"/>
                  <a:t> is absorption</a:t>
                </a:r>
              </a:p>
              <a:p>
                <a:pPr lvl="1"/>
                <a14:m>
                  <m:oMath xmlns:m="http://schemas.openxmlformats.org/officeDocument/2006/math">
                    <m:r>
                      <a:rPr lang="en-US" i="1">
                        <a:latin typeface="Cambria Math" panose="02040503050406030204" pitchFamily="18" charset="0"/>
                        <a:ea typeface="Cambria Math" panose="02040503050406030204" pitchFamily="18" charset="0"/>
                      </a:rPr>
                      <m:t>𝐴</m:t>
                    </m:r>
                  </m:oMath>
                </a14:m>
                <a:r>
                  <a:rPr lang="en-US" dirty="0"/>
                  <a:t> is a constant</a:t>
                </a:r>
              </a:p>
              <a:p>
                <a:pPr lvl="1"/>
                <a14:m>
                  <m:oMath xmlns:m="http://schemas.openxmlformats.org/officeDocument/2006/math">
                    <m:r>
                      <a:rPr lang="en-US" i="1">
                        <a:latin typeface="Cambria Math" panose="02040503050406030204" pitchFamily="18" charset="0"/>
                        <a:ea typeface="Cambria Math" panose="02040503050406030204" pitchFamily="18" charset="0"/>
                      </a:rPr>
                      <m:t>𝐸</m:t>
                    </m:r>
                  </m:oMath>
                </a14:m>
                <a:r>
                  <a:rPr lang="en-US" dirty="0"/>
                  <a:t> is energy and </a:t>
                </a:r>
                <a14:m>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𝐸</m:t>
                        </m:r>
                      </m:e>
                      <m:sub>
                        <m:r>
                          <a:rPr lang="en-US" b="0" i="1" smtClean="0">
                            <a:latin typeface="Cambria Math" panose="02040503050406030204" pitchFamily="18" charset="0"/>
                            <a:ea typeface="Cambria Math" panose="02040503050406030204" pitchFamily="18" charset="0"/>
                          </a:rPr>
                          <m:t>𝑔</m:t>
                        </m:r>
                      </m:sub>
                    </m:sSub>
                  </m:oMath>
                </a14:m>
                <a:r>
                  <a:rPr lang="en-US" dirty="0"/>
                  <a:t> is the band gap in energy units</a:t>
                </a:r>
              </a:p>
              <a:p>
                <a:pPr lvl="1"/>
                <a14:m>
                  <m:oMath xmlns:m="http://schemas.openxmlformats.org/officeDocument/2006/math">
                    <m:r>
                      <a:rPr lang="en-US" i="1">
                        <a:latin typeface="Cambria Math" panose="02040503050406030204" pitchFamily="18" charset="0"/>
                        <a:ea typeface="Cambria Math" panose="02040503050406030204" pitchFamily="18" charset="0"/>
                      </a:rPr>
                      <m:t>𝑚</m:t>
                    </m:r>
                  </m:oMath>
                </a14:m>
                <a:r>
                  <a:rPr lang="en-US" dirty="0"/>
                  <a:t> is the constant associated with the gap type</a:t>
                </a:r>
              </a:p>
              <a:p>
                <a:pPr lvl="2"/>
                <a14:m>
                  <m:oMath xmlns:m="http://schemas.openxmlformats.org/officeDocument/2006/math">
                    <m:r>
                      <a:rPr lang="en-US" i="1">
                        <a:latin typeface="Cambria Math" panose="02040503050406030204" pitchFamily="18" charset="0"/>
                        <a:ea typeface="Cambria Math" panose="02040503050406030204" pitchFamily="18" charset="0"/>
                      </a:rPr>
                      <m:t>𝑚</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r>
                          <a:rPr lang="en-US" b="0" i="1" smtClean="0">
                            <a:latin typeface="Cambria Math" panose="02040503050406030204" pitchFamily="18" charset="0"/>
                            <a:ea typeface="Cambria Math" panose="02040503050406030204" pitchFamily="18" charset="0"/>
                          </a:rPr>
                          <m:t>2</m:t>
                        </m:r>
                      </m:den>
                    </m:f>
                  </m:oMath>
                </a14:m>
                <a:r>
                  <a:rPr lang="en-US" dirty="0"/>
                  <a:t> for a direct allowed band gap</a:t>
                </a:r>
              </a:p>
              <a:p>
                <a:pPr lvl="2"/>
                <a14:m>
                  <m:oMath xmlns:m="http://schemas.openxmlformats.org/officeDocument/2006/math">
                    <m:r>
                      <a:rPr lang="en-US" i="1">
                        <a:latin typeface="Cambria Math" panose="02040503050406030204" pitchFamily="18" charset="0"/>
                        <a:ea typeface="Cambria Math" panose="02040503050406030204" pitchFamily="18" charset="0"/>
                      </a:rPr>
                      <m:t>𝑚</m:t>
                    </m:r>
                    <m:r>
                      <a:rPr lang="en-US" i="1">
                        <a:latin typeface="Cambria Math" panose="02040503050406030204" pitchFamily="18" charset="0"/>
                        <a:ea typeface="Cambria Math" panose="02040503050406030204" pitchFamily="18" charset="0"/>
                      </a:rPr>
                      <m:t>=2</m:t>
                    </m:r>
                  </m:oMath>
                </a14:m>
                <a:r>
                  <a:rPr lang="en-US" dirty="0"/>
                  <a:t> for a indirect allowed band gap</a:t>
                </a:r>
              </a:p>
              <a:p>
                <a:pPr lvl="2"/>
                <a14:m>
                  <m:oMath xmlns:m="http://schemas.openxmlformats.org/officeDocument/2006/math">
                    <m:r>
                      <a:rPr lang="en-US" i="1">
                        <a:latin typeface="Cambria Math" panose="02040503050406030204" pitchFamily="18" charset="0"/>
                        <a:ea typeface="Cambria Math" panose="02040503050406030204" pitchFamily="18" charset="0"/>
                      </a:rPr>
                      <m:t>𝑚</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3</m:t>
                        </m:r>
                      </m:num>
                      <m:den>
                        <m:r>
                          <a:rPr lang="en-US" i="1">
                            <a:latin typeface="Cambria Math" panose="02040503050406030204" pitchFamily="18" charset="0"/>
                            <a:ea typeface="Cambria Math" panose="02040503050406030204" pitchFamily="18" charset="0"/>
                          </a:rPr>
                          <m:t>2</m:t>
                        </m:r>
                      </m:den>
                    </m:f>
                  </m:oMath>
                </a14:m>
                <a:r>
                  <a:rPr lang="en-US" dirty="0"/>
                  <a:t> for a direct forbidden band gap</a:t>
                </a:r>
              </a:p>
              <a:p>
                <a:pPr lvl="2"/>
                <a14:m>
                  <m:oMath xmlns:m="http://schemas.openxmlformats.org/officeDocument/2006/math">
                    <m:r>
                      <a:rPr lang="en-US" i="1">
                        <a:latin typeface="Cambria Math" panose="02040503050406030204" pitchFamily="18" charset="0"/>
                        <a:ea typeface="Cambria Math" panose="02040503050406030204" pitchFamily="18" charset="0"/>
                      </a:rPr>
                      <m:t>𝑚</m:t>
                    </m:r>
                    <m:r>
                      <a:rPr lang="en-US" i="1">
                        <a:latin typeface="Cambria Math" panose="02040503050406030204" pitchFamily="18" charset="0"/>
                        <a:ea typeface="Cambria Math" panose="02040503050406030204" pitchFamily="18" charset="0"/>
                      </a:rPr>
                      <m:t>=3</m:t>
                    </m:r>
                  </m:oMath>
                </a14:m>
                <a:r>
                  <a:rPr lang="en-US" dirty="0"/>
                  <a:t> for a indirect forbidden band gap</a:t>
                </a:r>
              </a:p>
              <a:p>
                <a:pPr lvl="2"/>
                <a:endParaRPr lang="en-US" dirty="0"/>
              </a:p>
              <a:p>
                <a:pPr lvl="2"/>
                <a:endParaRPr lang="en-US" dirty="0"/>
              </a:p>
              <a:p>
                <a:pPr lvl="2"/>
                <a:endParaRPr lang="en-US" dirty="0"/>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33</a:t>
            </a:fld>
            <a:endParaRPr lang="en-US" dirty="0"/>
          </a:p>
        </p:txBody>
      </p:sp>
    </p:spTree>
    <p:extLst>
      <p:ext uri="{BB962C8B-B14F-4D97-AF65-F5344CB8AC3E}">
        <p14:creationId xmlns:p14="http://schemas.microsoft.com/office/powerpoint/2010/main" val="3107286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 for Diff Calculation</a:t>
            </a:r>
          </a:p>
        </p:txBody>
      </p:sp>
      <mc:AlternateContent xmlns:mc="http://schemas.openxmlformats.org/markup-compatibility/2006" xmlns:a14="http://schemas.microsoft.com/office/drawing/2010/main">
        <mc:Choice Requires="a14">
          <p:sp>
            <p:nvSpPr>
              <p:cNvPr id="6" name="Content Placeholder 5"/>
              <p:cNvSpPr>
                <a:spLocks noGrp="1"/>
              </p:cNvSpPr>
              <p:nvPr>
                <p:ph sz="half" idx="1"/>
              </p:nvPr>
            </p:nvSpPr>
            <p:spPr>
              <a:xfrm>
                <a:off x="0" y="1600200"/>
                <a:ext cx="4495800" cy="4525963"/>
              </a:xfrm>
            </p:spPr>
            <p:txBody>
              <a:bodyPr>
                <a:normAutofit fontScale="92500" lnSpcReduction="10000"/>
              </a:bodyPr>
              <a:lstStyle/>
              <a:p>
                <a:pPr lvl="1"/>
                <a14:m>
                  <m:oMath xmlns:m="http://schemas.openxmlformats.org/officeDocument/2006/math">
                    <m:r>
                      <a:rPr lang="en-US" i="1" smtClean="0">
                        <a:latin typeface="Cambria Math" panose="02040503050406030204" pitchFamily="18" charset="0"/>
                        <a:ea typeface="Cambria Math" panose="02040503050406030204" pitchFamily="18" charset="0"/>
                      </a:rPr>
                      <m:t>𝑚</m:t>
                    </m:r>
                  </m:oMath>
                </a14:m>
                <a:r>
                  <a:rPr lang="en-US" dirty="0"/>
                  <a:t> is the constant associated with the gap type</a:t>
                </a:r>
              </a:p>
              <a:p>
                <a:pPr lvl="2"/>
                <a:r>
                  <a:rPr lang="en-US" dirty="0"/>
                  <a:t>Notice that in the Tauc analysis we assumed the band gap was either indirect or direct and allowed and plotted </a:t>
                </a:r>
                <a14:m>
                  <m:oMath xmlns:m="http://schemas.openxmlformats.org/officeDocument/2006/math">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r>
                              <a:rPr lang="en-US"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𝐸</m:t>
                            </m:r>
                          </m:e>
                        </m:d>
                      </m:e>
                      <m:sup>
                        <m:r>
                          <a:rPr lang="en-US" b="0" i="1" smtClean="0">
                            <a:latin typeface="Cambria Math" panose="02040503050406030204" pitchFamily="18" charset="0"/>
                            <a:ea typeface="Cambria Math" panose="02040503050406030204" pitchFamily="18" charset="0"/>
                          </a:rPr>
                          <m:t>2</m:t>
                        </m:r>
                      </m:sup>
                    </m:sSup>
                  </m:oMath>
                </a14:m>
                <a:r>
                  <a:rPr lang="en-US" dirty="0"/>
                  <a:t> or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𝐸</m:t>
                            </m:r>
                          </m:e>
                        </m:d>
                      </m:e>
                      <m:sup>
                        <m:r>
                          <a:rPr lang="en-US" b="0" i="1" smtClean="0">
                            <a:latin typeface="Cambria Math" panose="02040503050406030204" pitchFamily="18" charset="0"/>
                            <a:ea typeface="Cambria Math" panose="02040503050406030204" pitchFamily="18" charset="0"/>
                          </a:rPr>
                          <m:t>1/</m:t>
                        </m:r>
                        <m:r>
                          <a:rPr lang="en-US" i="1">
                            <a:latin typeface="Cambria Math" panose="02040503050406030204" pitchFamily="18" charset="0"/>
                            <a:ea typeface="Cambria Math" panose="02040503050406030204" pitchFamily="18" charset="0"/>
                          </a:rPr>
                          <m:t>2</m:t>
                        </m:r>
                      </m:sup>
                    </m:sSup>
                  </m:oMath>
                </a14:m>
                <a:r>
                  <a:rPr lang="en-US" dirty="0"/>
                  <a:t> respectively.  Consider this example</a:t>
                </a:r>
              </a:p>
              <a:p>
                <a:pPr lvl="2"/>
                <a14:m>
                  <m:oMath xmlns:m="http://schemas.openxmlformats.org/officeDocument/2006/math">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𝐸</m:t>
                            </m:r>
                          </m:e>
                        </m:d>
                      </m:e>
                      <m:sup>
                        <m:r>
                          <a:rPr lang="en-US" b="0" i="1" smtClean="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d>
                          <m:dPr>
                            <m:begChr m:val="["/>
                            <m:endChr m:val="]"/>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𝐴</m:t>
                            </m:r>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𝐸</m:t>
                                        </m:r>
                                      </m:e>
                                      <m:sub>
                                        <m:r>
                                          <a:rPr lang="en-US" b="0" i="1" smtClean="0">
                                            <a:latin typeface="Cambria Math" panose="02040503050406030204" pitchFamily="18" charset="0"/>
                                            <a:ea typeface="Cambria Math" panose="02040503050406030204" pitchFamily="18" charset="0"/>
                                          </a:rPr>
                                          <m:t>𝑔</m:t>
                                        </m:r>
                                      </m:sub>
                                    </m:sSub>
                                  </m:e>
                                </m:d>
                              </m:e>
                              <m:sup>
                                <m:r>
                                  <a:rPr lang="en-US" b="0" i="1" smtClean="0">
                                    <a:latin typeface="Cambria Math" panose="02040503050406030204" pitchFamily="18" charset="0"/>
                                    <a:ea typeface="Cambria Math" panose="02040503050406030204" pitchFamily="18" charset="0"/>
                                  </a:rPr>
                                  <m:t>1/2</m:t>
                                </m:r>
                              </m:sup>
                            </m:sSup>
                          </m:e>
                        </m:d>
                      </m:e>
                      <m:sup>
                        <m:r>
                          <a:rPr lang="en-US" b="0" i="1" smtClean="0">
                            <a:latin typeface="Cambria Math" panose="02040503050406030204" pitchFamily="18" charset="0"/>
                            <a:ea typeface="Cambria Math" panose="02040503050406030204" pitchFamily="18" charset="0"/>
                          </a:rPr>
                          <m:t>2</m:t>
                        </m:r>
                      </m:sup>
                    </m:sSup>
                  </m:oMath>
                </a14:m>
                <a:r>
                  <a:rPr lang="en-US" dirty="0"/>
                  <a:t> </a:t>
                </a:r>
              </a:p>
              <a:p>
                <a:pPr lvl="2"/>
                <a:r>
                  <a:rPr lang="en-US" dirty="0"/>
                  <a:t>This produces a linear function near the band gap if our material is actually a direct gap material, but we had to assume that from the beginning!</a:t>
                </a:r>
              </a:p>
              <a:p>
                <a:pPr lvl="2"/>
                <a:endParaRPr lang="en-US" dirty="0"/>
              </a:p>
              <a:p>
                <a:pPr lvl="2"/>
                <a:endParaRPr lang="en-US" dirty="0"/>
              </a:p>
            </p:txBody>
          </p:sp>
        </mc:Choice>
        <mc:Fallback xmlns="">
          <p:sp>
            <p:nvSpPr>
              <p:cNvPr id="6" name="Content Placeholder 5"/>
              <p:cNvSpPr>
                <a:spLocks noGrp="1" noRot="1" noChangeAspect="1" noMove="1" noResize="1" noEditPoints="1" noAdjustHandles="1" noChangeArrowheads="1" noChangeShapeType="1" noTextEdit="1"/>
              </p:cNvSpPr>
              <p:nvPr>
                <p:ph sz="half" idx="1"/>
              </p:nvPr>
            </p:nvSpPr>
            <p:spPr>
              <a:xfrm>
                <a:off x="0" y="1600200"/>
                <a:ext cx="4495800" cy="4525963"/>
              </a:xfrm>
              <a:blipFill>
                <a:blip r:embed="rId2"/>
                <a:stretch>
                  <a:fillRect t="-1617" r="-678"/>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34</a:t>
            </a:fld>
            <a:endParaRPr lang="en-US" dirty="0"/>
          </a:p>
        </p:txBody>
      </p:sp>
      <p:pic>
        <p:nvPicPr>
          <p:cNvPr id="7" name="Content Placeholder 5"/>
          <p:cNvPicPr>
            <a:picLocks noGrp="1" noChangeAspect="1"/>
          </p:cNvPicPr>
          <p:nvPr>
            <p:ph sz="half" idx="2"/>
          </p:nvPr>
        </p:nvPicPr>
        <p:blipFill>
          <a:blip r:embed="rId3"/>
          <a:stretch>
            <a:fillRect/>
          </a:stretch>
        </p:blipFill>
        <p:spPr>
          <a:xfrm>
            <a:off x="4648200" y="2387019"/>
            <a:ext cx="4038600" cy="2952324"/>
          </a:xfrm>
          <a:prstGeom prst="rect">
            <a:avLst/>
          </a:prstGeom>
        </p:spPr>
      </p:pic>
    </p:spTree>
    <p:extLst>
      <p:ext uri="{BB962C8B-B14F-4D97-AF65-F5344CB8AC3E}">
        <p14:creationId xmlns:p14="http://schemas.microsoft.com/office/powerpoint/2010/main" val="4143322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 for Diff Calculation</a:t>
            </a:r>
          </a:p>
        </p:txBody>
      </p:sp>
      <mc:AlternateContent xmlns:mc="http://schemas.openxmlformats.org/markup-compatibility/2006" xmlns:a14="http://schemas.microsoft.com/office/drawing/2010/main">
        <mc:Choice Requires="a14">
          <p:sp>
            <p:nvSpPr>
              <p:cNvPr id="6" name="Content Placeholder 5"/>
              <p:cNvSpPr>
                <a:spLocks noGrp="1"/>
              </p:cNvSpPr>
              <p:nvPr>
                <p:ph idx="1"/>
              </p:nvPr>
            </p:nvSpPr>
            <p:spPr/>
            <p:txBody>
              <a:bodyPr>
                <a:normAutofit fontScale="77500" lnSpcReduction="20000"/>
              </a:bodyPr>
              <a:lstStyle/>
              <a:p>
                <a:r>
                  <a:rPr lang="en-US" dirty="0">
                    <a:latin typeface="Cambria Math" panose="02040503050406030204" pitchFamily="18" charset="0"/>
                    <a:ea typeface="Cambria Math" panose="02040503050406030204" pitchFamily="18" charset="0"/>
                  </a:rPr>
                  <a:t>Let us take a different approach, consider the function</a:t>
                </a:r>
              </a:p>
              <a:p>
                <a14:m>
                  <m:oMath xmlns:m="http://schemas.openxmlformats.org/officeDocument/2006/math">
                    <m:func>
                      <m:funcPr>
                        <m:ctrlPr>
                          <a:rPr lang="en-US" sz="2800" b="0" i="1" smtClean="0">
                            <a:latin typeface="Cambria Math" panose="02040503050406030204" pitchFamily="18" charset="0"/>
                            <a:ea typeface="Cambria Math" panose="02040503050406030204" pitchFamily="18" charset="0"/>
                          </a:rPr>
                        </m:ctrlPr>
                      </m:funcPr>
                      <m:fName>
                        <m:r>
                          <m:rPr>
                            <m:sty m:val="p"/>
                          </m:rPr>
                          <a:rPr lang="en-US" sz="2800" b="0" i="0" smtClean="0">
                            <a:latin typeface="Cambria Math" panose="02040503050406030204" pitchFamily="18" charset="0"/>
                            <a:ea typeface="Cambria Math" panose="02040503050406030204" pitchFamily="18" charset="0"/>
                          </a:rPr>
                          <m:t>ln</m:t>
                        </m:r>
                      </m:fName>
                      <m:e>
                        <m:d>
                          <m:dPr>
                            <m:ctrlPr>
                              <a:rPr lang="en-US" sz="2800" b="0" i="1" smtClean="0">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𝛼</m:t>
                            </m:r>
                            <m:r>
                              <a:rPr lang="en-US" sz="2800" b="0" i="1" smtClean="0">
                                <a:latin typeface="Cambria Math" panose="02040503050406030204" pitchFamily="18" charset="0"/>
                                <a:ea typeface="Cambria Math" panose="02040503050406030204" pitchFamily="18" charset="0"/>
                              </a:rPr>
                              <m:t>𝐸</m:t>
                            </m:r>
                          </m:e>
                        </m:d>
                      </m:e>
                    </m:func>
                    <m:r>
                      <a:rPr lang="en-US" sz="2800" b="0" i="1" smtClean="0">
                        <a:latin typeface="Cambria Math" panose="02040503050406030204" pitchFamily="18" charset="0"/>
                        <a:ea typeface="Cambria Math" panose="02040503050406030204" pitchFamily="18" charset="0"/>
                      </a:rPr>
                      <m:t>=</m:t>
                    </m:r>
                    <m:func>
                      <m:funcPr>
                        <m:ctrlPr>
                          <a:rPr lang="en-US" sz="2800" b="0" i="1" smtClean="0">
                            <a:latin typeface="Cambria Math" panose="02040503050406030204" pitchFamily="18" charset="0"/>
                            <a:ea typeface="Cambria Math" panose="02040503050406030204" pitchFamily="18" charset="0"/>
                          </a:rPr>
                        </m:ctrlPr>
                      </m:funcPr>
                      <m:fName>
                        <m:r>
                          <m:rPr>
                            <m:sty m:val="p"/>
                          </m:rPr>
                          <a:rPr lang="en-US" sz="2800" b="0" i="0" smtClean="0">
                            <a:latin typeface="Cambria Math" panose="02040503050406030204" pitchFamily="18" charset="0"/>
                            <a:ea typeface="Cambria Math" panose="02040503050406030204" pitchFamily="18" charset="0"/>
                          </a:rPr>
                          <m:t>ln</m:t>
                        </m:r>
                      </m:fName>
                      <m:e>
                        <m:d>
                          <m:dPr>
                            <m:ctrlPr>
                              <a:rPr lang="en-US" sz="2800" b="0" i="1" smtClean="0">
                                <a:latin typeface="Cambria Math" panose="02040503050406030204" pitchFamily="18" charset="0"/>
                                <a:ea typeface="Cambria Math" panose="02040503050406030204" pitchFamily="18" charset="0"/>
                              </a:rPr>
                            </m:ctrlPr>
                          </m:dPr>
                          <m:e>
                            <m:r>
                              <a:rPr lang="en-US" sz="2800" b="0" i="1" smtClean="0">
                                <a:latin typeface="Cambria Math" panose="02040503050406030204" pitchFamily="18" charset="0"/>
                                <a:ea typeface="Cambria Math" panose="02040503050406030204" pitchFamily="18" charset="0"/>
                              </a:rPr>
                              <m:t>𝐴</m:t>
                            </m:r>
                            <m:sSup>
                              <m:sSupPr>
                                <m:ctrlPr>
                                  <a:rPr lang="en-US" sz="2800" i="1">
                                    <a:latin typeface="Cambria Math" panose="02040503050406030204" pitchFamily="18" charset="0"/>
                                    <a:ea typeface="Cambria Math" panose="02040503050406030204" pitchFamily="18" charset="0"/>
                                  </a:rPr>
                                </m:ctrlPr>
                              </m:sSupPr>
                              <m:e>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𝐸</m:t>
                                    </m:r>
                                    <m:r>
                                      <a:rPr lang="en-US" sz="2800" i="1">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a:rPr lang="en-US" sz="2800" i="1">
                                            <a:latin typeface="Cambria Math" panose="02040503050406030204" pitchFamily="18" charset="0"/>
                                            <a:ea typeface="Cambria Math" panose="02040503050406030204" pitchFamily="18" charset="0"/>
                                          </a:rPr>
                                          <m:t>𝐸</m:t>
                                        </m:r>
                                      </m:e>
                                      <m:sub>
                                        <m:r>
                                          <a:rPr lang="en-US" sz="2800" i="1">
                                            <a:latin typeface="Cambria Math" panose="02040503050406030204" pitchFamily="18" charset="0"/>
                                            <a:ea typeface="Cambria Math" panose="02040503050406030204" pitchFamily="18" charset="0"/>
                                          </a:rPr>
                                          <m:t>𝑔</m:t>
                                        </m:r>
                                      </m:sub>
                                    </m:sSub>
                                  </m:e>
                                </m:d>
                              </m:e>
                              <m:sup>
                                <m:r>
                                  <a:rPr lang="en-US" sz="2800" i="1">
                                    <a:latin typeface="Cambria Math" panose="02040503050406030204" pitchFamily="18" charset="0"/>
                                    <a:ea typeface="Cambria Math" panose="02040503050406030204" pitchFamily="18" charset="0"/>
                                  </a:rPr>
                                  <m:t>𝑚</m:t>
                                </m:r>
                              </m:sup>
                            </m:sSup>
                          </m:e>
                        </m:d>
                      </m:e>
                    </m:func>
                    <m:r>
                      <a:rPr lang="en-US" sz="2800" b="0" i="1" smtClean="0">
                        <a:latin typeface="Cambria Math" panose="02040503050406030204" pitchFamily="18" charset="0"/>
                        <a:ea typeface="Cambria Math" panose="02040503050406030204" pitchFamily="18" charset="0"/>
                      </a:rPr>
                      <m:t>=</m:t>
                    </m:r>
                    <m:func>
                      <m:funcPr>
                        <m:ctrlPr>
                          <a:rPr lang="en-US" sz="2800" b="0" i="1" smtClean="0">
                            <a:latin typeface="Cambria Math" panose="02040503050406030204" pitchFamily="18" charset="0"/>
                            <a:ea typeface="Cambria Math" panose="02040503050406030204" pitchFamily="18" charset="0"/>
                          </a:rPr>
                        </m:ctrlPr>
                      </m:funcPr>
                      <m:fName>
                        <m:r>
                          <m:rPr>
                            <m:sty m:val="p"/>
                          </m:rPr>
                          <a:rPr lang="en-US" sz="2800" b="0" i="0" smtClean="0">
                            <a:latin typeface="Cambria Math" panose="02040503050406030204" pitchFamily="18" charset="0"/>
                            <a:ea typeface="Cambria Math" panose="02040503050406030204" pitchFamily="18" charset="0"/>
                          </a:rPr>
                          <m:t>ln</m:t>
                        </m:r>
                      </m:fName>
                      <m:e>
                        <m:r>
                          <a:rPr lang="en-US" sz="2800" b="0" i="1" smtClean="0">
                            <a:latin typeface="Cambria Math" panose="02040503050406030204" pitchFamily="18" charset="0"/>
                            <a:ea typeface="Cambria Math" panose="02040503050406030204" pitchFamily="18" charset="0"/>
                          </a:rPr>
                          <m:t>𝐴</m:t>
                        </m:r>
                      </m:e>
                    </m:func>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𝑚</m:t>
                    </m:r>
                    <m:func>
                      <m:funcPr>
                        <m:ctrlPr>
                          <a:rPr lang="en-US" sz="2800" b="0" i="1" smtClean="0">
                            <a:latin typeface="Cambria Math" panose="02040503050406030204" pitchFamily="18" charset="0"/>
                            <a:ea typeface="Cambria Math" panose="02040503050406030204" pitchFamily="18" charset="0"/>
                          </a:rPr>
                        </m:ctrlPr>
                      </m:funcPr>
                      <m:fName>
                        <m:r>
                          <m:rPr>
                            <m:sty m:val="p"/>
                          </m:rPr>
                          <a:rPr lang="en-US" sz="2800" b="0" i="0" smtClean="0">
                            <a:latin typeface="Cambria Math" panose="02040503050406030204" pitchFamily="18" charset="0"/>
                            <a:ea typeface="Cambria Math" panose="02040503050406030204" pitchFamily="18" charset="0"/>
                          </a:rPr>
                          <m:t>ln</m:t>
                        </m:r>
                      </m:fName>
                      <m:e>
                        <m:d>
                          <m:dPr>
                            <m:ctrlPr>
                              <a:rPr lang="en-US" sz="2800" b="0" i="1" smtClean="0">
                                <a:latin typeface="Cambria Math" panose="02040503050406030204" pitchFamily="18" charset="0"/>
                                <a:ea typeface="Cambria Math" panose="02040503050406030204" pitchFamily="18" charset="0"/>
                              </a:rPr>
                            </m:ctrlPr>
                          </m:dPr>
                          <m:e>
                            <m:r>
                              <a:rPr lang="en-US" sz="2800" b="0" i="1" smtClean="0">
                                <a:latin typeface="Cambria Math" panose="02040503050406030204" pitchFamily="18" charset="0"/>
                                <a:ea typeface="Cambria Math" panose="02040503050406030204" pitchFamily="18" charset="0"/>
                              </a:rPr>
                              <m:t>𝐸</m:t>
                            </m:r>
                            <m:r>
                              <a:rPr lang="en-US" sz="2800" b="0" i="1"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𝐸</m:t>
                                </m:r>
                              </m:e>
                              <m:sub>
                                <m:r>
                                  <a:rPr lang="en-US" sz="2800" b="0" i="1" smtClean="0">
                                    <a:latin typeface="Cambria Math" panose="02040503050406030204" pitchFamily="18" charset="0"/>
                                    <a:ea typeface="Cambria Math" panose="02040503050406030204" pitchFamily="18" charset="0"/>
                                  </a:rPr>
                                  <m:t>𝑔</m:t>
                                </m:r>
                              </m:sub>
                            </m:sSub>
                          </m:e>
                        </m:d>
                      </m:e>
                    </m:func>
                    <m:r>
                      <a:rPr lang="en-US" sz="2800" b="0" i="0" smtClean="0">
                        <a:latin typeface="Cambria Math" panose="02040503050406030204" pitchFamily="18" charset="0"/>
                        <a:ea typeface="Cambria Math" panose="02040503050406030204" pitchFamily="18" charset="0"/>
                      </a:rPr>
                      <m:t> </m:t>
                    </m:r>
                  </m:oMath>
                </a14:m>
                <a:endParaRPr lang="en-US" sz="2800" dirty="0"/>
              </a:p>
              <a:p>
                <a:pPr lvl="2"/>
                <a:r>
                  <a:rPr lang="en-US" dirty="0"/>
                  <a:t>First thing to notice about this calculation is that if we plot </a:t>
                </a:r>
                <a14:m>
                  <m:oMath xmlns:m="http://schemas.openxmlformats.org/officeDocument/2006/math">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𝐸</m:t>
                            </m:r>
                          </m:e>
                        </m:d>
                      </m:e>
                    </m:func>
                  </m:oMath>
                </a14:m>
                <a:r>
                  <a:rPr lang="en-US" dirty="0"/>
                  <a:t> vs </a:t>
                </a:r>
                <a14:m>
                  <m:oMath xmlns:m="http://schemas.openxmlformats.org/officeDocument/2006/math">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𝐸</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𝐸</m:t>
                                </m:r>
                              </m:e>
                              <m:sub>
                                <m:r>
                                  <a:rPr lang="en-US" i="1">
                                    <a:latin typeface="Cambria Math" panose="02040503050406030204" pitchFamily="18" charset="0"/>
                                    <a:ea typeface="Cambria Math" panose="02040503050406030204" pitchFamily="18" charset="0"/>
                                  </a:rPr>
                                  <m:t>𝑔</m:t>
                                </m:r>
                              </m:sub>
                            </m:sSub>
                          </m:e>
                        </m:d>
                      </m:e>
                    </m:func>
                  </m:oMath>
                </a14:m>
                <a:r>
                  <a:rPr lang="en-US" dirty="0"/>
                  <a:t> we should have linear function with slope </a:t>
                </a:r>
                <a14:m>
                  <m:oMath xmlns:m="http://schemas.openxmlformats.org/officeDocument/2006/math">
                    <m:r>
                      <a:rPr lang="en-US" i="1">
                        <a:latin typeface="Cambria Math" panose="02040503050406030204" pitchFamily="18" charset="0"/>
                        <a:ea typeface="Cambria Math" panose="02040503050406030204" pitchFamily="18" charset="0"/>
                      </a:rPr>
                      <m:t>𝑚</m:t>
                    </m:r>
                  </m:oMath>
                </a14:m>
                <a:r>
                  <a:rPr lang="en-US" dirty="0"/>
                  <a:t>, which tells us the gap type</a:t>
                </a:r>
              </a:p>
              <a:p>
                <a:pPr lvl="2"/>
                <a:r>
                  <a:rPr lang="en-US" dirty="0"/>
                  <a:t>Second thing is, what if we consider the derivative of this expression with respect to energy</a:t>
                </a:r>
              </a:p>
              <a:p>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𝐸</m:t>
                                </m:r>
                              </m:e>
                            </m:d>
                          </m:e>
                        </m:func>
                      </m:num>
                      <m:den>
                        <m:r>
                          <a:rPr lang="en-US" i="1" smtClean="0">
                            <a:latin typeface="Cambria Math" panose="02040503050406030204" pitchFamily="18" charset="0"/>
                          </a:rPr>
                          <m:t>𝑑</m:t>
                        </m:r>
                        <m:r>
                          <a:rPr lang="en-US" b="0" i="1" smtClean="0">
                            <a:latin typeface="Cambria Math" panose="02040503050406030204" pitchFamily="18" charset="0"/>
                          </a:rPr>
                          <m:t>𝐸</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𝑚</m:t>
                        </m:r>
                      </m:num>
                      <m:den>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𝑔</m:t>
                            </m:r>
                          </m:sub>
                        </m:sSub>
                      </m:den>
                    </m:f>
                  </m:oMath>
                </a14:m>
                <a:endParaRPr lang="en-US" dirty="0"/>
              </a:p>
              <a:p>
                <a:pPr lvl="1"/>
                <a:r>
                  <a:rPr lang="en-US" dirty="0"/>
                  <a:t>This time we get an asymptotic function centered at the band gap.</a:t>
                </a:r>
              </a:p>
              <a:p>
                <a:pPr lvl="1"/>
                <a:r>
                  <a:rPr lang="en-US" dirty="0"/>
                  <a:t>Thus we should be able to obtain a value for the band gap without assuming the type.</a:t>
                </a:r>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blipFill>
                <a:blip r:embed="rId2"/>
                <a:stretch>
                  <a:fillRect l="-1037" t="-2830"/>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35</a:t>
            </a:fld>
            <a:endParaRPr lang="en-US" dirty="0"/>
          </a:p>
        </p:txBody>
      </p:sp>
    </p:spTree>
    <p:extLst>
      <p:ext uri="{BB962C8B-B14F-4D97-AF65-F5344CB8AC3E}">
        <p14:creationId xmlns:p14="http://schemas.microsoft.com/office/powerpoint/2010/main" val="212971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 for Diff Calculation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17638"/>
                <a:ext cx="8229600" cy="5440362"/>
              </a:xfrm>
            </p:spPr>
            <p:txBody>
              <a:bodyPr>
                <a:normAutofit fontScale="92500" lnSpcReduction="10000"/>
              </a:bodyPr>
              <a:lstStyle/>
              <a:p>
                <a:r>
                  <a:rPr lang="en-US" dirty="0"/>
                  <a:t>One thing that must be mentioned is that our data are discrete and not continuous as the derivative we are taking suggests and so we must take that into account in our calculations.</a:t>
                </a:r>
              </a:p>
              <a:p>
                <a:pPr lvl="1"/>
                <a:r>
                  <a:rPr lang="en-US" dirty="0"/>
                  <a:t>First, discrete data are inherently noisy and thus we apply a smoothing function (as described previously) to make the differentiation cleaner</a:t>
                </a:r>
              </a:p>
              <a:p>
                <a:pPr lvl="1"/>
                <a:r>
                  <a:rPr lang="en-US" dirty="0"/>
                  <a:t>Second, the derivative we take is a symmetric discrete derivative which is more accurate.</a:t>
                </a:r>
              </a:p>
              <a:p>
                <a:pPr lvl="2"/>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𝑏</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𝑦</m:t>
                            </m:r>
                          </m:e>
                          <m:sub>
                            <m:r>
                              <a:rPr lang="en-US" b="0" i="1" smtClean="0">
                                <a:latin typeface="Cambria Math" panose="02040503050406030204" pitchFamily="18" charset="0"/>
                              </a:rPr>
                              <m:t>𝑎</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𝑏</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𝑎</m:t>
                            </m:r>
                          </m:sub>
                        </m:sSub>
                      </m:den>
                    </m:f>
                  </m:oMath>
                </a14:m>
                <a:endParaRPr lang="en-US" dirty="0"/>
              </a:p>
              <a:p>
                <a:pPr lvl="3"/>
                <a:r>
                  <a:rPr lang="en-US" dirty="0"/>
                  <a:t>Here b and a correspond to before and after, as in the point just before the point of interest and the point just after the point of interest.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17638"/>
                <a:ext cx="8229600" cy="5440362"/>
              </a:xfrm>
              <a:blipFill>
                <a:blip r:embed="rId2"/>
                <a:stretch>
                  <a:fillRect l="-1481" t="-2242" r="-1481"/>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1916C0ED-E794-4648-A64A-5C656C048578}" type="slidenum">
              <a:rPr lang="en-US" smtClean="0"/>
              <a:t>36</a:t>
            </a:fld>
            <a:endParaRPr lang="en-US" dirty="0"/>
          </a:p>
        </p:txBody>
      </p:sp>
    </p:spTree>
    <p:extLst>
      <p:ext uri="{BB962C8B-B14F-4D97-AF65-F5344CB8AC3E}">
        <p14:creationId xmlns:p14="http://schemas.microsoft.com/office/powerpoint/2010/main" val="838420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Derivative Gap Calculation</a:t>
            </a:r>
          </a:p>
        </p:txBody>
      </p:sp>
      <mc:AlternateContent xmlns:mc="http://schemas.openxmlformats.org/markup-compatibility/2006" xmlns:a14="http://schemas.microsoft.com/office/drawing/2010/main">
        <mc:Choice Requires="a14">
          <p:sp>
            <p:nvSpPr>
              <p:cNvPr id="6" name="Content Placeholder 5"/>
              <p:cNvSpPr>
                <a:spLocks noGrp="1"/>
              </p:cNvSpPr>
              <p:nvPr>
                <p:ph sz="half" idx="1"/>
              </p:nvPr>
            </p:nvSpPr>
            <p:spPr/>
            <p:txBody>
              <a:bodyPr>
                <a:normAutofit fontScale="92500" lnSpcReduction="10000"/>
              </a:bodyPr>
              <a:lstStyle/>
              <a:p>
                <a:r>
                  <a:rPr lang="en-US" dirty="0"/>
                  <a:t>Once the data is copied over to the diff_calc spreadsheet we should be taken to the Band Gap Calc Tap</a:t>
                </a:r>
              </a:p>
              <a:p>
                <a:pPr lvl="1"/>
                <a:r>
                  <a:rPr lang="en-US" dirty="0"/>
                  <a:t>First we should see a plot similar to the one shown here</a:t>
                </a:r>
              </a:p>
              <a:p>
                <a:pPr lvl="1"/>
                <a:r>
                  <a:rPr lang="en-US" dirty="0"/>
                  <a:t>Second we will do a Gaussian fit to the derivative curve, given by</a:t>
                </a:r>
              </a:p>
              <a:p>
                <a:pPr lvl="2"/>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𝐴</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𝑔</m:t>
                                        </m:r>
                                      </m:sub>
                                    </m:sSub>
                                  </m:e>
                                </m:d>
                              </m:e>
                              <m:sup>
                                <m:r>
                                  <a:rPr lang="en-US" b="0" i="1" smtClean="0">
                                    <a:latin typeface="Cambria Math" panose="02040503050406030204" pitchFamily="18" charset="0"/>
                                  </a:rPr>
                                  <m:t>2</m:t>
                                </m:r>
                              </m:sup>
                            </m:sSup>
                          </m:num>
                          <m:den>
                            <m:r>
                              <a:rPr lang="en-US" b="0" i="1" smtClean="0">
                                <a:latin typeface="Cambria Math" panose="02040503050406030204" pitchFamily="18" charset="0"/>
                              </a:rPr>
                              <m:t>2</m:t>
                            </m:r>
                            <m:r>
                              <a:rPr lang="en-US" b="0" i="1" smtClean="0">
                                <a:latin typeface="Cambria Math" panose="02040503050406030204" pitchFamily="18" charset="0"/>
                              </a:rPr>
                              <m:t>𝑊</m:t>
                            </m:r>
                          </m:den>
                        </m:f>
                      </m:sup>
                    </m:sSup>
                  </m:oMath>
                </a14:m>
                <a:endParaRPr lang="en-US" dirty="0"/>
              </a:p>
            </p:txBody>
          </p:sp>
        </mc:Choice>
        <mc:Fallback xmlns="">
          <p:sp>
            <p:nvSpPr>
              <p:cNvPr id="6" name="Content Placeholder 5"/>
              <p:cNvSpPr>
                <a:spLocks noGrp="1" noRot="1" noChangeAspect="1" noMove="1" noResize="1" noEditPoints="1" noAdjustHandles="1" noChangeArrowheads="1" noChangeShapeType="1" noTextEdit="1"/>
              </p:cNvSpPr>
              <p:nvPr>
                <p:ph sz="half" idx="1"/>
              </p:nvPr>
            </p:nvSpPr>
            <p:spPr>
              <a:blipFill>
                <a:blip r:embed="rId2"/>
                <a:stretch>
                  <a:fillRect l="-2262" t="-2156" r="-4223"/>
                </a:stretch>
              </a:blipFill>
            </p:spPr>
            <p:txBody>
              <a:bodyPr/>
              <a:lstStyle/>
              <a:p>
                <a:r>
                  <a:rPr lang="en-US">
                    <a:noFill/>
                  </a:rPr>
                  <a:t> </a:t>
                </a:r>
              </a:p>
            </p:txBody>
          </p:sp>
        </mc:Fallback>
      </mc:AlternateContent>
      <p:pic>
        <p:nvPicPr>
          <p:cNvPr id="8" name="Content Placeholder 7"/>
          <p:cNvPicPr>
            <a:picLocks noGrp="1" noChangeAspect="1"/>
          </p:cNvPicPr>
          <p:nvPr>
            <p:ph sz="half" idx="2"/>
          </p:nvPr>
        </p:nvPicPr>
        <p:blipFill>
          <a:blip r:embed="rId3"/>
          <a:stretch>
            <a:fillRect/>
          </a:stretch>
        </p:blipFill>
        <p:spPr>
          <a:xfrm>
            <a:off x="4648200" y="3552808"/>
            <a:ext cx="4038600" cy="2573355"/>
          </a:xfrm>
          <a:prstGeom prst="rect">
            <a:avLst/>
          </a:prstGeom>
        </p:spPr>
      </p:pic>
      <p:sp>
        <p:nvSpPr>
          <p:cNvPr id="4" name="Slide Number Placeholder 3"/>
          <p:cNvSpPr>
            <a:spLocks noGrp="1"/>
          </p:cNvSpPr>
          <p:nvPr>
            <p:ph type="sldNum" sz="quarter" idx="12"/>
          </p:nvPr>
        </p:nvSpPr>
        <p:spPr/>
        <p:txBody>
          <a:bodyPr/>
          <a:lstStyle/>
          <a:p>
            <a:fld id="{1916C0ED-E794-4648-A64A-5C656C048578}" type="slidenum">
              <a:rPr lang="en-US" smtClean="0"/>
              <a:t>37</a:t>
            </a:fld>
            <a:endParaRPr lang="en-US" dirty="0"/>
          </a:p>
        </p:txBody>
      </p:sp>
      <p:pic>
        <p:nvPicPr>
          <p:cNvPr id="10" name="Picture 9"/>
          <p:cNvPicPr>
            <a:picLocks noChangeAspect="1"/>
          </p:cNvPicPr>
          <p:nvPr/>
        </p:nvPicPr>
        <p:blipFill>
          <a:blip r:embed="rId4"/>
          <a:stretch>
            <a:fillRect/>
          </a:stretch>
        </p:blipFill>
        <p:spPr>
          <a:xfrm>
            <a:off x="4873487" y="2028023"/>
            <a:ext cx="3588026" cy="914400"/>
          </a:xfrm>
          <a:prstGeom prst="rect">
            <a:avLst/>
          </a:prstGeom>
        </p:spPr>
      </p:pic>
    </p:spTree>
    <p:extLst>
      <p:ext uri="{BB962C8B-B14F-4D97-AF65-F5344CB8AC3E}">
        <p14:creationId xmlns:p14="http://schemas.microsoft.com/office/powerpoint/2010/main" val="1669142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Derivative Gap Calculation: Smoothing</a:t>
            </a:r>
          </a:p>
        </p:txBody>
      </p:sp>
      <p:sp>
        <p:nvSpPr>
          <p:cNvPr id="3" name="Content Placeholder 2"/>
          <p:cNvSpPr>
            <a:spLocks noGrp="1"/>
          </p:cNvSpPr>
          <p:nvPr>
            <p:ph sz="half" idx="1"/>
          </p:nvPr>
        </p:nvSpPr>
        <p:spPr/>
        <p:txBody>
          <a:bodyPr>
            <a:normAutofit fontScale="70000" lnSpcReduction="20000"/>
          </a:bodyPr>
          <a:lstStyle/>
          <a:p>
            <a:r>
              <a:rPr lang="en-US" dirty="0"/>
              <a:t>Once we have adjusted the adjusted the initial values but before we fit our data we need to look at the plot on the Alpha eV Smoothing Tab</a:t>
            </a:r>
          </a:p>
          <a:p>
            <a:pPr lvl="1"/>
            <a:r>
              <a:rPr lang="en-US" dirty="0"/>
              <a:t>First, we need to make sure the smoothed data matches the raw</a:t>
            </a:r>
          </a:p>
          <a:p>
            <a:pPr lvl="1"/>
            <a:r>
              <a:rPr lang="en-US" dirty="0"/>
              <a:t>Second, we need to make sure that the difference between them is relatively small.</a:t>
            </a:r>
          </a:p>
          <a:p>
            <a:pPr lvl="1"/>
            <a:r>
              <a:rPr lang="en-US" dirty="0"/>
              <a:t>If either of these looks unreasonable we should return to the Info Tab and adjust the smoothing parameter either up or down in odd numbered increments.</a:t>
            </a:r>
          </a:p>
          <a:p>
            <a:pPr lvl="2"/>
            <a:r>
              <a:rPr lang="en-US" dirty="0"/>
              <a:t>Be careful when you adjust this parameter as it has a tendency of making the derivative on the previous slide noisier.</a:t>
            </a:r>
          </a:p>
        </p:txBody>
      </p:sp>
      <p:sp>
        <p:nvSpPr>
          <p:cNvPr id="5" name="Slide Number Placeholder 4"/>
          <p:cNvSpPr>
            <a:spLocks noGrp="1"/>
          </p:cNvSpPr>
          <p:nvPr>
            <p:ph type="sldNum" sz="quarter" idx="12"/>
          </p:nvPr>
        </p:nvSpPr>
        <p:spPr/>
        <p:txBody>
          <a:bodyPr/>
          <a:lstStyle/>
          <a:p>
            <a:fld id="{1916C0ED-E794-4648-A64A-5C656C048578}" type="slidenum">
              <a:rPr lang="en-US" smtClean="0"/>
              <a:t>38</a:t>
            </a:fld>
            <a:endParaRPr lang="en-US" dirty="0"/>
          </a:p>
        </p:txBody>
      </p:sp>
      <p:pic>
        <p:nvPicPr>
          <p:cNvPr id="12" name="Content Placeholder 11"/>
          <p:cNvPicPr>
            <a:picLocks noGrp="1" noChangeAspect="1"/>
          </p:cNvPicPr>
          <p:nvPr>
            <p:ph sz="half" idx="2"/>
          </p:nvPr>
        </p:nvPicPr>
        <p:blipFill>
          <a:blip r:embed="rId2"/>
          <a:stretch>
            <a:fillRect/>
          </a:stretch>
        </p:blipFill>
        <p:spPr>
          <a:xfrm>
            <a:off x="4648200" y="2390280"/>
            <a:ext cx="4038600" cy="2945802"/>
          </a:xfrm>
          <a:prstGeom prst="rect">
            <a:avLst/>
          </a:prstGeom>
        </p:spPr>
      </p:pic>
    </p:spTree>
    <p:extLst>
      <p:ext uri="{BB962C8B-B14F-4D97-AF65-F5344CB8AC3E}">
        <p14:creationId xmlns:p14="http://schemas.microsoft.com/office/powerpoint/2010/main" val="2917538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Derivative Gap Calculation: Smoothing</a:t>
            </a:r>
          </a:p>
        </p:txBody>
      </p:sp>
      <p:sp>
        <p:nvSpPr>
          <p:cNvPr id="7" name="Text Placeholder 6"/>
          <p:cNvSpPr>
            <a:spLocks noGrp="1"/>
          </p:cNvSpPr>
          <p:nvPr>
            <p:ph type="body" idx="1"/>
          </p:nvPr>
        </p:nvSpPr>
        <p:spPr/>
        <p:txBody>
          <a:bodyPr/>
          <a:lstStyle/>
          <a:p>
            <a:r>
              <a:rPr lang="en-US" dirty="0"/>
              <a:t>Max Smoothing (15)</a:t>
            </a:r>
          </a:p>
        </p:txBody>
      </p:sp>
      <p:pic>
        <p:nvPicPr>
          <p:cNvPr id="12" name="Content Placeholder 11"/>
          <p:cNvPicPr>
            <a:picLocks noGrp="1" noChangeAspect="1"/>
          </p:cNvPicPr>
          <p:nvPr>
            <p:ph sz="half" idx="2"/>
          </p:nvPr>
        </p:nvPicPr>
        <p:blipFill>
          <a:blip r:embed="rId2"/>
          <a:stretch>
            <a:fillRect/>
          </a:stretch>
        </p:blipFill>
        <p:spPr>
          <a:xfrm>
            <a:off x="912583" y="2292350"/>
            <a:ext cx="2503539" cy="1828800"/>
          </a:xfrm>
          <a:prstGeom prst="rect">
            <a:avLst/>
          </a:prstGeom>
        </p:spPr>
      </p:pic>
      <p:sp>
        <p:nvSpPr>
          <p:cNvPr id="9" name="Text Placeholder 8"/>
          <p:cNvSpPr>
            <a:spLocks noGrp="1"/>
          </p:cNvSpPr>
          <p:nvPr>
            <p:ph type="body" sz="quarter" idx="3"/>
          </p:nvPr>
        </p:nvSpPr>
        <p:spPr/>
        <p:txBody>
          <a:bodyPr/>
          <a:lstStyle/>
          <a:p>
            <a:r>
              <a:rPr lang="en-US" dirty="0"/>
              <a:t>Default Smoothing (7)</a:t>
            </a:r>
          </a:p>
        </p:txBody>
      </p:sp>
      <p:sp>
        <p:nvSpPr>
          <p:cNvPr id="5" name="Slide Number Placeholder 4"/>
          <p:cNvSpPr>
            <a:spLocks noGrp="1"/>
          </p:cNvSpPr>
          <p:nvPr>
            <p:ph type="sldNum" sz="quarter" idx="12"/>
          </p:nvPr>
        </p:nvSpPr>
        <p:spPr/>
        <p:txBody>
          <a:bodyPr/>
          <a:lstStyle/>
          <a:p>
            <a:fld id="{1916C0ED-E794-4648-A64A-5C656C048578}" type="slidenum">
              <a:rPr lang="en-US" smtClean="0"/>
              <a:t>39</a:t>
            </a:fld>
            <a:endParaRPr lang="en-US" dirty="0"/>
          </a:p>
        </p:txBody>
      </p:sp>
      <p:pic>
        <p:nvPicPr>
          <p:cNvPr id="11" name="Content Placeholder 11"/>
          <p:cNvPicPr>
            <a:picLocks noGrp="1" noChangeAspect="1"/>
          </p:cNvPicPr>
          <p:nvPr>
            <p:ph sz="quarter" idx="4"/>
          </p:nvPr>
        </p:nvPicPr>
        <p:blipFill>
          <a:blip r:embed="rId3"/>
          <a:stretch>
            <a:fillRect/>
          </a:stretch>
        </p:blipFill>
        <p:spPr>
          <a:xfrm>
            <a:off x="4986183" y="2292350"/>
            <a:ext cx="2507226" cy="1828800"/>
          </a:xfrm>
          <a:prstGeom prst="rect">
            <a:avLst/>
          </a:prstGeom>
        </p:spPr>
      </p:pic>
      <p:pic>
        <p:nvPicPr>
          <p:cNvPr id="13" name="Picture 12"/>
          <p:cNvPicPr>
            <a:picLocks noChangeAspect="1"/>
          </p:cNvPicPr>
          <p:nvPr/>
        </p:nvPicPr>
        <p:blipFill>
          <a:blip r:embed="rId4"/>
          <a:stretch>
            <a:fillRect/>
          </a:stretch>
        </p:blipFill>
        <p:spPr>
          <a:xfrm>
            <a:off x="457200" y="4695825"/>
            <a:ext cx="2523633" cy="1828800"/>
          </a:xfrm>
          <a:prstGeom prst="rect">
            <a:avLst/>
          </a:prstGeom>
        </p:spPr>
      </p:pic>
      <p:sp>
        <p:nvSpPr>
          <p:cNvPr id="14" name="Text Placeholder 6"/>
          <p:cNvSpPr txBox="1">
            <a:spLocks/>
          </p:cNvSpPr>
          <p:nvPr/>
        </p:nvSpPr>
        <p:spPr>
          <a:xfrm>
            <a:off x="457200" y="4000387"/>
            <a:ext cx="4040188"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t>Min Smoothing (3)</a:t>
            </a:r>
          </a:p>
        </p:txBody>
      </p:sp>
      <p:sp>
        <p:nvSpPr>
          <p:cNvPr id="15" name="TextBox 14"/>
          <p:cNvSpPr txBox="1"/>
          <p:nvPr/>
        </p:nvSpPr>
        <p:spPr>
          <a:xfrm>
            <a:off x="4362994" y="4389120"/>
            <a:ext cx="3944983" cy="2031325"/>
          </a:xfrm>
          <a:prstGeom prst="rect">
            <a:avLst/>
          </a:prstGeom>
          <a:noFill/>
        </p:spPr>
        <p:txBody>
          <a:bodyPr wrap="square" rtlCol="0">
            <a:spAutoFit/>
          </a:bodyPr>
          <a:lstStyle/>
          <a:p>
            <a:pPr marL="285750" indent="-285750">
              <a:buFont typeface="Arial" panose="020B0604020202020204" pitchFamily="34" charset="0"/>
              <a:buChar char="•"/>
            </a:pPr>
            <a:r>
              <a:rPr lang="en-US" dirty="0"/>
              <a:t>The Main thing to notice with these images is that if we apply too much smoothing we eventually start to take some of the gap information out of our spectrum</a:t>
            </a:r>
          </a:p>
          <a:p>
            <a:pPr marL="742950" lvl="1" indent="-285750">
              <a:buFont typeface="Arial" panose="020B0604020202020204" pitchFamily="34" charset="0"/>
              <a:buChar char="•"/>
            </a:pPr>
            <a:r>
              <a:rPr lang="en-US" dirty="0"/>
              <a:t>We’ll see the effect of this in the next slide</a:t>
            </a:r>
          </a:p>
        </p:txBody>
      </p:sp>
    </p:spTree>
    <p:extLst>
      <p:ext uri="{BB962C8B-B14F-4D97-AF65-F5344CB8AC3E}">
        <p14:creationId xmlns:p14="http://schemas.microsoft.com/office/powerpoint/2010/main" val="294699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Processing Flow Chart: Optical Calculations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6400997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1916C0ED-E794-4648-A64A-5C656C048578}" type="slidenum">
              <a:rPr lang="en-US" smtClean="0"/>
              <a:t>4</a:t>
            </a:fld>
            <a:endParaRPr lang="en-US" dirty="0"/>
          </a:p>
        </p:txBody>
      </p:sp>
    </p:spTree>
    <p:extLst>
      <p:ext uri="{BB962C8B-B14F-4D97-AF65-F5344CB8AC3E}">
        <p14:creationId xmlns:p14="http://schemas.microsoft.com/office/powerpoint/2010/main" val="40272775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Derivative Gap Calculation: Smoothing</a:t>
            </a:r>
          </a:p>
        </p:txBody>
      </p:sp>
      <p:sp>
        <p:nvSpPr>
          <p:cNvPr id="7" name="Text Placeholder 6"/>
          <p:cNvSpPr>
            <a:spLocks noGrp="1"/>
          </p:cNvSpPr>
          <p:nvPr>
            <p:ph type="body" idx="1"/>
          </p:nvPr>
        </p:nvSpPr>
        <p:spPr/>
        <p:txBody>
          <a:bodyPr/>
          <a:lstStyle/>
          <a:p>
            <a:r>
              <a:rPr lang="en-US" dirty="0"/>
              <a:t>Max Smoothing (15)</a:t>
            </a:r>
          </a:p>
        </p:txBody>
      </p:sp>
      <p:sp>
        <p:nvSpPr>
          <p:cNvPr id="9" name="Text Placeholder 8"/>
          <p:cNvSpPr>
            <a:spLocks noGrp="1"/>
          </p:cNvSpPr>
          <p:nvPr>
            <p:ph type="body" sz="quarter" idx="3"/>
          </p:nvPr>
        </p:nvSpPr>
        <p:spPr/>
        <p:txBody>
          <a:bodyPr/>
          <a:lstStyle/>
          <a:p>
            <a:r>
              <a:rPr lang="en-US" dirty="0"/>
              <a:t>Default Smoothing (7)</a:t>
            </a:r>
          </a:p>
        </p:txBody>
      </p:sp>
      <p:sp>
        <p:nvSpPr>
          <p:cNvPr id="5" name="Slide Number Placeholder 4"/>
          <p:cNvSpPr>
            <a:spLocks noGrp="1"/>
          </p:cNvSpPr>
          <p:nvPr>
            <p:ph type="sldNum" sz="quarter" idx="12"/>
          </p:nvPr>
        </p:nvSpPr>
        <p:spPr/>
        <p:txBody>
          <a:bodyPr/>
          <a:lstStyle/>
          <a:p>
            <a:fld id="{1916C0ED-E794-4648-A64A-5C656C048578}" type="slidenum">
              <a:rPr lang="en-US" smtClean="0"/>
              <a:t>40</a:t>
            </a:fld>
            <a:endParaRPr lang="en-US" dirty="0"/>
          </a:p>
        </p:txBody>
      </p:sp>
      <p:sp>
        <p:nvSpPr>
          <p:cNvPr id="14" name="Text Placeholder 6"/>
          <p:cNvSpPr txBox="1">
            <a:spLocks/>
          </p:cNvSpPr>
          <p:nvPr/>
        </p:nvSpPr>
        <p:spPr>
          <a:xfrm>
            <a:off x="4646612" y="4000387"/>
            <a:ext cx="4040188" cy="63976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t>Min Smoothing (3)</a:t>
            </a:r>
          </a:p>
        </p:txBody>
      </p:sp>
      <p:pic>
        <p:nvPicPr>
          <p:cNvPr id="2" name="Picture 1"/>
          <p:cNvPicPr>
            <a:picLocks noChangeAspect="1"/>
          </p:cNvPicPr>
          <p:nvPr/>
        </p:nvPicPr>
        <p:blipFill>
          <a:blip r:embed="rId2"/>
          <a:stretch>
            <a:fillRect/>
          </a:stretch>
        </p:blipFill>
        <p:spPr>
          <a:xfrm>
            <a:off x="4709555" y="4810103"/>
            <a:ext cx="2882605" cy="1828800"/>
          </a:xfrm>
          <a:prstGeom prst="rect">
            <a:avLst/>
          </a:prstGeom>
        </p:spPr>
      </p:pic>
      <p:pic>
        <p:nvPicPr>
          <p:cNvPr id="15" name="Content Placeholder 14"/>
          <p:cNvPicPr>
            <a:picLocks noGrp="1" noChangeAspect="1"/>
          </p:cNvPicPr>
          <p:nvPr>
            <p:ph sz="half" idx="2"/>
          </p:nvPr>
        </p:nvPicPr>
        <p:blipFill>
          <a:blip r:embed="rId3"/>
          <a:stretch>
            <a:fillRect/>
          </a:stretch>
        </p:blipFill>
        <p:spPr>
          <a:xfrm>
            <a:off x="457200" y="2284186"/>
            <a:ext cx="2894030" cy="1828800"/>
          </a:xfrm>
          <a:prstGeom prst="rect">
            <a:avLst/>
          </a:prstGeom>
        </p:spPr>
      </p:pic>
      <p:pic>
        <p:nvPicPr>
          <p:cNvPr id="10" name="Content Placeholder 9"/>
          <p:cNvPicPr>
            <a:picLocks noGrp="1" noChangeAspect="1"/>
          </p:cNvPicPr>
          <p:nvPr>
            <p:ph sz="quarter" idx="4"/>
          </p:nvPr>
        </p:nvPicPr>
        <p:blipFill>
          <a:blip r:embed="rId4"/>
          <a:stretch>
            <a:fillRect/>
          </a:stretch>
        </p:blipFill>
        <p:spPr>
          <a:xfrm>
            <a:off x="4645025" y="2292350"/>
            <a:ext cx="2895998" cy="1828800"/>
          </a:xfrm>
          <a:prstGeom prst="rect">
            <a:avLst/>
          </a:prstGeom>
        </p:spPr>
      </p:pic>
      <p:sp>
        <p:nvSpPr>
          <p:cNvPr id="16" name="TextBox 15"/>
          <p:cNvSpPr txBox="1"/>
          <p:nvPr/>
        </p:nvSpPr>
        <p:spPr>
          <a:xfrm>
            <a:off x="0" y="4222297"/>
            <a:ext cx="4402183" cy="2585323"/>
          </a:xfrm>
          <a:prstGeom prst="rect">
            <a:avLst/>
          </a:prstGeom>
          <a:noFill/>
        </p:spPr>
        <p:txBody>
          <a:bodyPr wrap="square" rtlCol="0">
            <a:spAutoFit/>
          </a:bodyPr>
          <a:lstStyle/>
          <a:p>
            <a:pPr marL="285750" indent="-285750">
              <a:buFont typeface="Arial" panose="020B0604020202020204" pitchFamily="34" charset="0"/>
              <a:buChar char="•"/>
            </a:pPr>
            <a:r>
              <a:rPr lang="en-US" dirty="0"/>
              <a:t>While the highest smoothing value has produced the most smooth derivative spectrum, it has also shifted our gap value.</a:t>
            </a:r>
          </a:p>
          <a:p>
            <a:pPr marL="285750" indent="-285750">
              <a:buFont typeface="Arial" panose="020B0604020202020204" pitchFamily="34" charset="0"/>
              <a:buChar char="•"/>
            </a:pPr>
            <a:r>
              <a:rPr lang="en-US" dirty="0"/>
              <a:t>Also, the minimum smoothing appears to produce the same gap amount but with much noisier data.</a:t>
            </a:r>
          </a:p>
          <a:p>
            <a:pPr marL="742950" lvl="1" indent="-285750">
              <a:buFont typeface="Arial" panose="020B0604020202020204" pitchFamily="34" charset="0"/>
              <a:buChar char="•"/>
            </a:pPr>
            <a:r>
              <a:rPr lang="en-US" dirty="0"/>
              <a:t>More smoothing may be needed on films with even noisier data.</a:t>
            </a:r>
          </a:p>
        </p:txBody>
      </p:sp>
      <p:sp>
        <p:nvSpPr>
          <p:cNvPr id="17" name="Oval 16"/>
          <p:cNvSpPr/>
          <p:nvPr/>
        </p:nvSpPr>
        <p:spPr>
          <a:xfrm>
            <a:off x="822960" y="2599509"/>
            <a:ext cx="770709" cy="365760"/>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rot="5400000">
            <a:off x="5211222" y="5467220"/>
            <a:ext cx="770709" cy="1007554"/>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44164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Derivative Gap Calculation: Gap Type</a:t>
            </a:r>
          </a:p>
        </p:txBody>
      </p:sp>
      <mc:AlternateContent xmlns:mc="http://schemas.openxmlformats.org/markup-compatibility/2006" xmlns:a14="http://schemas.microsoft.com/office/drawing/2010/main">
        <mc:Choice Requires="a14">
          <p:sp>
            <p:nvSpPr>
              <p:cNvPr id="9" name="Content Placeholder 8"/>
              <p:cNvSpPr>
                <a:spLocks noGrp="1"/>
              </p:cNvSpPr>
              <p:nvPr>
                <p:ph sz="half" idx="1"/>
              </p:nvPr>
            </p:nvSpPr>
            <p:spPr>
              <a:xfrm>
                <a:off x="457200" y="1600200"/>
                <a:ext cx="4038600" cy="5257800"/>
              </a:xfrm>
            </p:spPr>
            <p:txBody>
              <a:bodyPr>
                <a:normAutofit fontScale="92500" lnSpcReduction="20000"/>
              </a:bodyPr>
              <a:lstStyle/>
              <a:p>
                <a:r>
                  <a:rPr lang="en-US" dirty="0"/>
                  <a:t>Now that the gap for our film is calculated we can move on to determining the gap type on the Gap Range Select Tab</a:t>
                </a:r>
              </a:p>
              <a:p>
                <a:pPr lvl="1"/>
                <a:r>
                  <a:rPr lang="en-US" dirty="0"/>
                  <a:t>From the plot of </a:t>
                </a:r>
                <a14:m>
                  <m:oMath xmlns:m="http://schemas.openxmlformats.org/officeDocument/2006/math">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𝐸</m:t>
                            </m:r>
                          </m:e>
                        </m:d>
                      </m:e>
                    </m:func>
                  </m:oMath>
                </a14:m>
                <a:r>
                  <a:rPr lang="en-US" dirty="0"/>
                  <a:t> vs </a:t>
                </a:r>
                <a14:m>
                  <m:oMath xmlns:m="http://schemas.openxmlformats.org/officeDocument/2006/math">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𝐸</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𝐸</m:t>
                                </m:r>
                              </m:e>
                              <m:sub>
                                <m:r>
                                  <a:rPr lang="en-US" i="1">
                                    <a:latin typeface="Cambria Math" panose="02040503050406030204" pitchFamily="18" charset="0"/>
                                    <a:ea typeface="Cambria Math" panose="02040503050406030204" pitchFamily="18" charset="0"/>
                                  </a:rPr>
                                  <m:t>𝑔</m:t>
                                </m:r>
                              </m:sub>
                            </m:sSub>
                          </m:e>
                        </m:d>
                      </m:e>
                    </m:func>
                  </m:oMath>
                </a14:m>
                <a:r>
                  <a:rPr lang="en-US" dirty="0"/>
                  <a:t> we need to define the linear region</a:t>
                </a:r>
              </a:p>
              <a:p>
                <a:pPr lvl="2"/>
                <a:r>
                  <a:rPr lang="en-US" dirty="0"/>
                  <a:t>This works exactly the same as on the Tauc gap calculator but now the </a:t>
                </a:r>
                <a14:m>
                  <m:oMath xmlns:m="http://schemas.openxmlformats.org/officeDocument/2006/math">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ln</m:t>
                        </m:r>
                      </m:fName>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𝐸</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𝐸</m:t>
                                </m:r>
                              </m:e>
                              <m:sub>
                                <m:r>
                                  <a:rPr lang="en-US" i="1">
                                    <a:latin typeface="Cambria Math" panose="02040503050406030204" pitchFamily="18" charset="0"/>
                                    <a:ea typeface="Cambria Math" panose="02040503050406030204" pitchFamily="18" charset="0"/>
                                  </a:rPr>
                                  <m:t>𝑔</m:t>
                                </m:r>
                              </m:sub>
                            </m:sSub>
                          </m:e>
                        </m:d>
                      </m:e>
                    </m:func>
                  </m:oMath>
                </a14:m>
                <a:r>
                  <a:rPr lang="en-US" dirty="0"/>
                  <a:t> value are a bit weird and so when we read them off the plot they need to be converted back to nm values, for the range select.</a:t>
                </a:r>
              </a:p>
            </p:txBody>
          </p:sp>
        </mc:Choice>
        <mc:Fallback xmlns="">
          <p:sp>
            <p:nvSpPr>
              <p:cNvPr id="9" name="Content Placeholder 8"/>
              <p:cNvSpPr>
                <a:spLocks noGrp="1" noRot="1" noChangeAspect="1" noMove="1" noResize="1" noEditPoints="1" noAdjustHandles="1" noChangeArrowheads="1" noChangeShapeType="1" noTextEdit="1"/>
              </p:cNvSpPr>
              <p:nvPr>
                <p:ph sz="half" idx="1"/>
              </p:nvPr>
            </p:nvSpPr>
            <p:spPr>
              <a:xfrm>
                <a:off x="457200" y="1600200"/>
                <a:ext cx="4038600" cy="5257800"/>
              </a:xfrm>
              <a:blipFill>
                <a:blip r:embed="rId2"/>
                <a:stretch>
                  <a:fillRect l="-2262" t="-2436" r="-2413"/>
                </a:stretch>
              </a:blipFill>
            </p:spPr>
            <p:txBody>
              <a:bodyPr/>
              <a:lstStyle/>
              <a:p>
                <a:r>
                  <a:rPr lang="en-US">
                    <a:noFill/>
                  </a:rPr>
                  <a:t> </a:t>
                </a:r>
              </a:p>
            </p:txBody>
          </p:sp>
        </mc:Fallback>
      </mc:AlternateContent>
      <p:pic>
        <p:nvPicPr>
          <p:cNvPr id="11" name="Content Placeholder 10"/>
          <p:cNvPicPr>
            <a:picLocks noGrp="1" noChangeAspect="1"/>
          </p:cNvPicPr>
          <p:nvPr>
            <p:ph sz="half" idx="2"/>
          </p:nvPr>
        </p:nvPicPr>
        <p:blipFill>
          <a:blip r:embed="rId3"/>
          <a:stretch>
            <a:fillRect/>
          </a:stretch>
        </p:blipFill>
        <p:spPr>
          <a:xfrm>
            <a:off x="4648200" y="1600200"/>
            <a:ext cx="4038600" cy="2622306"/>
          </a:xfrm>
          <a:prstGeom prst="rect">
            <a:avLst/>
          </a:prstGeom>
        </p:spPr>
      </p:pic>
      <p:sp>
        <p:nvSpPr>
          <p:cNvPr id="7" name="Slide Number Placeholder 6"/>
          <p:cNvSpPr>
            <a:spLocks noGrp="1"/>
          </p:cNvSpPr>
          <p:nvPr>
            <p:ph type="sldNum" sz="quarter" idx="12"/>
          </p:nvPr>
        </p:nvSpPr>
        <p:spPr/>
        <p:txBody>
          <a:bodyPr/>
          <a:lstStyle/>
          <a:p>
            <a:fld id="{1916C0ED-E794-4648-A64A-5C656C048578}" type="slidenum">
              <a:rPr lang="en-US" smtClean="0"/>
              <a:t>41</a:t>
            </a:fld>
            <a:endParaRPr lang="en-US" dirty="0"/>
          </a:p>
        </p:txBody>
      </p:sp>
      <p:pic>
        <p:nvPicPr>
          <p:cNvPr id="12" name="Picture 11"/>
          <p:cNvPicPr>
            <a:picLocks noChangeAspect="1"/>
          </p:cNvPicPr>
          <p:nvPr/>
        </p:nvPicPr>
        <p:blipFill>
          <a:blip r:embed="rId4"/>
          <a:stretch>
            <a:fillRect/>
          </a:stretch>
        </p:blipFill>
        <p:spPr>
          <a:xfrm>
            <a:off x="5283708" y="4411599"/>
            <a:ext cx="2767584" cy="1828800"/>
          </a:xfrm>
          <a:prstGeom prst="rect">
            <a:avLst/>
          </a:prstGeom>
        </p:spPr>
      </p:pic>
    </p:spTree>
    <p:extLst>
      <p:ext uri="{BB962C8B-B14F-4D97-AF65-F5344CB8AC3E}">
        <p14:creationId xmlns:p14="http://schemas.microsoft.com/office/powerpoint/2010/main" val="4415906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Derivative Gap Calculation: Gap Type</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p:txBody>
              <a:bodyPr/>
              <a:lstStyle/>
              <a:p>
                <a:r>
                  <a:rPr lang="en-US" dirty="0"/>
                  <a:t>Now here we run into a problem…</a:t>
                </a:r>
              </a:p>
              <a:p>
                <a:pPr lvl="1"/>
                <a:r>
                  <a:rPr lang="en-US" dirty="0"/>
                  <a:t>Where do we define the linear range for the gap type?</a:t>
                </a:r>
              </a:p>
              <a:p>
                <a:pPr lvl="1"/>
                <a:r>
                  <a:rPr lang="en-US" dirty="0"/>
                  <a:t>If we use the data closest to the gap we just calculated we get </a:t>
                </a:r>
                <a14:m>
                  <m:oMath xmlns:m="http://schemas.openxmlformats.org/officeDocument/2006/math">
                    <m:r>
                      <a:rPr lang="en-US" b="0" i="1" smtClean="0">
                        <a:latin typeface="Cambria Math" panose="02040503050406030204" pitchFamily="18" charset="0"/>
                      </a:rPr>
                      <m:t>𝑚</m:t>
                    </m:r>
                    <m:r>
                      <a:rPr lang="en-US" b="0" i="1" smtClean="0">
                        <a:latin typeface="Cambria Math" panose="02040503050406030204" pitchFamily="18" charset="0"/>
                      </a:rPr>
                      <m:t>=0.13</m:t>
                    </m:r>
                  </m:oMath>
                </a14:m>
                <a:r>
                  <a:rPr lang="en-US" dirty="0"/>
                  <a:t> and not a terrible linear fit</a:t>
                </a:r>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blipFill>
                <a:blip r:embed="rId2"/>
                <a:stretch>
                  <a:fillRect l="-2715" t="-1348" r="-2112"/>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42</a:t>
            </a:fld>
            <a:endParaRPr lang="en-US" dirty="0"/>
          </a:p>
        </p:txBody>
      </p:sp>
      <p:pic>
        <p:nvPicPr>
          <p:cNvPr id="7" name="Picture 6"/>
          <p:cNvPicPr>
            <a:picLocks noChangeAspect="1"/>
          </p:cNvPicPr>
          <p:nvPr/>
        </p:nvPicPr>
        <p:blipFill>
          <a:blip r:embed="rId3"/>
          <a:stretch>
            <a:fillRect/>
          </a:stretch>
        </p:blipFill>
        <p:spPr>
          <a:xfrm>
            <a:off x="4572000" y="1631272"/>
            <a:ext cx="4347319" cy="914400"/>
          </a:xfrm>
          <a:prstGeom prst="rect">
            <a:avLst/>
          </a:prstGeom>
        </p:spPr>
      </p:pic>
      <p:pic>
        <p:nvPicPr>
          <p:cNvPr id="10" name="Content Placeholder 9"/>
          <p:cNvPicPr>
            <a:picLocks noGrp="1" noChangeAspect="1"/>
          </p:cNvPicPr>
          <p:nvPr>
            <p:ph sz="half" idx="2"/>
          </p:nvPr>
        </p:nvPicPr>
        <p:blipFill>
          <a:blip r:embed="rId4"/>
          <a:stretch>
            <a:fillRect/>
          </a:stretch>
        </p:blipFill>
        <p:spPr>
          <a:xfrm>
            <a:off x="4726359" y="3144422"/>
            <a:ext cx="4038600" cy="2981741"/>
          </a:xfrm>
          <a:prstGeom prst="rect">
            <a:avLst/>
          </a:prstGeom>
        </p:spPr>
      </p:pic>
    </p:spTree>
    <p:extLst>
      <p:ext uri="{BB962C8B-B14F-4D97-AF65-F5344CB8AC3E}">
        <p14:creationId xmlns:p14="http://schemas.microsoft.com/office/powerpoint/2010/main" val="37288663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Derivative Gap Calculation: Gap Type</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p:txBody>
              <a:bodyPr>
                <a:normAutofit fontScale="92500" lnSpcReduction="20000"/>
              </a:bodyPr>
              <a:lstStyle/>
              <a:p>
                <a:r>
                  <a:rPr lang="en-US" dirty="0"/>
                  <a:t>Now here we run into a problem…</a:t>
                </a:r>
              </a:p>
              <a:p>
                <a:pPr lvl="1"/>
                <a:r>
                  <a:rPr lang="en-US" dirty="0"/>
                  <a:t>Where do we define the linear range for the gap type?</a:t>
                </a:r>
              </a:p>
              <a:p>
                <a:pPr lvl="1"/>
                <a:r>
                  <a:rPr lang="en-US" dirty="0"/>
                  <a:t>If we use the data just above the gap we just calculated we get </a:t>
                </a:r>
                <a14:m>
                  <m:oMath xmlns:m="http://schemas.openxmlformats.org/officeDocument/2006/math">
                    <m:r>
                      <a:rPr lang="en-US" b="0" i="1" smtClean="0">
                        <a:latin typeface="Cambria Math" panose="02040503050406030204" pitchFamily="18" charset="0"/>
                      </a:rPr>
                      <m:t>𝑚</m:t>
                    </m:r>
                    <m:r>
                      <a:rPr lang="en-US" b="0" i="1" smtClean="0">
                        <a:latin typeface="Cambria Math" panose="02040503050406030204" pitchFamily="18" charset="0"/>
                      </a:rPr>
                      <m:t>=0.</m:t>
                    </m:r>
                  </m:oMath>
                </a14:m>
                <a:r>
                  <a:rPr lang="en-US" dirty="0"/>
                  <a:t>46 and a bit better fit</a:t>
                </a:r>
              </a:p>
              <a:p>
                <a:pPr lvl="1"/>
                <a:r>
                  <a:rPr lang="en-US" dirty="0"/>
                  <a:t>Closer to what we would expect for a direct gap material, but based on the crystal structure of this film, it should not have a direct gap</a:t>
                </a:r>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blipFill>
                <a:blip r:embed="rId2"/>
                <a:stretch>
                  <a:fillRect l="-2262" t="-2830" r="-603" b="-404"/>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43</a:t>
            </a:fld>
            <a:endParaRPr lang="en-US" dirty="0"/>
          </a:p>
        </p:txBody>
      </p:sp>
      <p:pic>
        <p:nvPicPr>
          <p:cNvPr id="4" name="Picture 3"/>
          <p:cNvPicPr>
            <a:picLocks noChangeAspect="1"/>
          </p:cNvPicPr>
          <p:nvPr/>
        </p:nvPicPr>
        <p:blipFill>
          <a:blip r:embed="rId3"/>
          <a:stretch>
            <a:fillRect/>
          </a:stretch>
        </p:blipFill>
        <p:spPr>
          <a:xfrm>
            <a:off x="4572000" y="1627632"/>
            <a:ext cx="3822192" cy="914400"/>
          </a:xfrm>
          <a:prstGeom prst="rect">
            <a:avLst/>
          </a:prstGeom>
        </p:spPr>
      </p:pic>
      <p:pic>
        <p:nvPicPr>
          <p:cNvPr id="8" name="Content Placeholder 7"/>
          <p:cNvPicPr>
            <a:picLocks noGrp="1" noChangeAspect="1"/>
          </p:cNvPicPr>
          <p:nvPr>
            <p:ph sz="half" idx="2"/>
          </p:nvPr>
        </p:nvPicPr>
        <p:blipFill>
          <a:blip r:embed="rId4"/>
          <a:stretch>
            <a:fillRect/>
          </a:stretch>
        </p:blipFill>
        <p:spPr>
          <a:xfrm>
            <a:off x="4726359" y="3145536"/>
            <a:ext cx="4038600" cy="2991555"/>
          </a:xfrm>
          <a:prstGeom prst="rect">
            <a:avLst/>
          </a:prstGeom>
        </p:spPr>
      </p:pic>
    </p:spTree>
    <p:extLst>
      <p:ext uri="{BB962C8B-B14F-4D97-AF65-F5344CB8AC3E}">
        <p14:creationId xmlns:p14="http://schemas.microsoft.com/office/powerpoint/2010/main" val="3587688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Derivative Gap Calculation: Gap Type</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p:txBody>
              <a:bodyPr>
                <a:normAutofit fontScale="92500" lnSpcReduction="20000"/>
              </a:bodyPr>
              <a:lstStyle/>
              <a:p>
                <a:r>
                  <a:rPr lang="en-US" dirty="0"/>
                  <a:t>Now here we run into a problem…</a:t>
                </a:r>
              </a:p>
              <a:p>
                <a:pPr lvl="1"/>
                <a:r>
                  <a:rPr lang="en-US" dirty="0"/>
                  <a:t>Where do we define the linear range for the gap type?</a:t>
                </a:r>
              </a:p>
              <a:p>
                <a:pPr lvl="1"/>
                <a:r>
                  <a:rPr lang="en-US" dirty="0"/>
                  <a:t>If we use the data range with the steepest slope we get </a:t>
                </a:r>
                <a14:m>
                  <m:oMath xmlns:m="http://schemas.openxmlformats.org/officeDocument/2006/math">
                    <m:r>
                      <a:rPr lang="en-US" b="0" i="1" smtClean="0">
                        <a:latin typeface="Cambria Math" panose="02040503050406030204" pitchFamily="18" charset="0"/>
                      </a:rPr>
                      <m:t>𝑚</m:t>
                    </m:r>
                    <m:r>
                      <a:rPr lang="en-US" b="0" i="1" smtClean="0">
                        <a:latin typeface="Cambria Math" panose="02040503050406030204" pitchFamily="18" charset="0"/>
                      </a:rPr>
                      <m:t>=1.1</m:t>
                    </m:r>
                  </m:oMath>
                </a14:m>
                <a:r>
                  <a:rPr lang="en-US" dirty="0"/>
                  <a:t> and an almost perfect linear fit</a:t>
                </a:r>
              </a:p>
              <a:p>
                <a:pPr lvl="1"/>
                <a:r>
                  <a:rPr lang="en-US" dirty="0"/>
                  <a:t>Notice that this range is almost exactly the same as the range we used in the Tauc analysis for a direct gap.</a:t>
                </a:r>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blipFill>
                <a:blip r:embed="rId2"/>
                <a:stretch>
                  <a:fillRect l="-2262" t="-2830" r="-2112"/>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44</a:t>
            </a:fld>
            <a:endParaRPr lang="en-US" dirty="0"/>
          </a:p>
        </p:txBody>
      </p:sp>
      <p:pic>
        <p:nvPicPr>
          <p:cNvPr id="7" name="Content Placeholder 6"/>
          <p:cNvPicPr>
            <a:picLocks noGrp="1" noChangeAspect="1"/>
          </p:cNvPicPr>
          <p:nvPr>
            <p:ph sz="half" idx="2"/>
          </p:nvPr>
        </p:nvPicPr>
        <p:blipFill>
          <a:blip r:embed="rId3"/>
          <a:stretch>
            <a:fillRect/>
          </a:stretch>
        </p:blipFill>
        <p:spPr>
          <a:xfrm>
            <a:off x="4726359" y="3145536"/>
            <a:ext cx="4038600" cy="2960024"/>
          </a:xfrm>
          <a:prstGeom prst="rect">
            <a:avLst/>
          </a:prstGeom>
        </p:spPr>
      </p:pic>
      <p:pic>
        <p:nvPicPr>
          <p:cNvPr id="9" name="Picture 8"/>
          <p:cNvPicPr>
            <a:picLocks noChangeAspect="1"/>
          </p:cNvPicPr>
          <p:nvPr/>
        </p:nvPicPr>
        <p:blipFill>
          <a:blip r:embed="rId4"/>
          <a:stretch>
            <a:fillRect/>
          </a:stretch>
        </p:blipFill>
        <p:spPr>
          <a:xfrm>
            <a:off x="4572000" y="1627632"/>
            <a:ext cx="3892446" cy="914400"/>
          </a:xfrm>
          <a:prstGeom prst="rect">
            <a:avLst/>
          </a:prstGeom>
        </p:spPr>
      </p:pic>
    </p:spTree>
    <p:extLst>
      <p:ext uri="{BB962C8B-B14F-4D97-AF65-F5344CB8AC3E}">
        <p14:creationId xmlns:p14="http://schemas.microsoft.com/office/powerpoint/2010/main" val="437870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Derivative Gap Calculation: Gap Type</a:t>
            </a:r>
          </a:p>
        </p:txBody>
      </p:sp>
      <mc:AlternateContent xmlns:mc="http://schemas.openxmlformats.org/markup-compatibility/2006" xmlns:a14="http://schemas.microsoft.com/office/drawing/2010/main">
        <mc:Choice Requires="a14">
          <p:sp>
            <p:nvSpPr>
              <p:cNvPr id="9" name="Content Placeholder 8"/>
              <p:cNvSpPr>
                <a:spLocks noGrp="1"/>
              </p:cNvSpPr>
              <p:nvPr>
                <p:ph idx="1"/>
              </p:nvPr>
            </p:nvSpPr>
            <p:spPr/>
            <p:txBody>
              <a:bodyPr>
                <a:normAutofit fontScale="92500" lnSpcReduction="20000"/>
              </a:bodyPr>
              <a:lstStyle/>
              <a:p>
                <a:r>
                  <a:rPr lang="en-US" dirty="0"/>
                  <a:t>Now one thing we need to discuss is the fact that we got </a:t>
                </a:r>
                <a14:m>
                  <m:oMath xmlns:m="http://schemas.openxmlformats.org/officeDocument/2006/math">
                    <m:r>
                      <a:rPr lang="en-US" i="1">
                        <a:latin typeface="Cambria Math" panose="02040503050406030204" pitchFamily="18" charset="0"/>
                      </a:rPr>
                      <m:t>𝑚</m:t>
                    </m:r>
                    <m:r>
                      <a:rPr lang="en-US" i="1">
                        <a:latin typeface="Cambria Math" panose="02040503050406030204" pitchFamily="18" charset="0"/>
                      </a:rPr>
                      <m:t>=1.1</m:t>
                    </m:r>
                  </m:oMath>
                </a14:m>
                <a:r>
                  <a:rPr lang="en-US" dirty="0"/>
                  <a:t> for the most linear section in the last slide</a:t>
                </a:r>
              </a:p>
              <a:p>
                <a:pPr lvl="1"/>
                <a:r>
                  <a:rPr lang="en-US" dirty="0"/>
                  <a:t>This value doesn’t correspond to any of the values we would expect for a crystalline material</a:t>
                </a:r>
              </a:p>
              <a:p>
                <a:pPr lvl="2"/>
                <a:r>
                  <a:rPr lang="en-US" dirty="0"/>
                  <a:t>This is okay, because we know (from other analysis) that this material is not a single crystal and thus it isn’t perfectly crystalline</a:t>
                </a:r>
              </a:p>
              <a:p>
                <a:pPr lvl="2"/>
                <a:r>
                  <a:rPr lang="en-US" dirty="0"/>
                  <a:t>I suspect that most materials would not actually have theoretically expected values for </a:t>
                </a:r>
                <a14:m>
                  <m:oMath xmlns:m="http://schemas.openxmlformats.org/officeDocument/2006/math">
                    <m:r>
                      <a:rPr lang="en-US" i="1">
                        <a:latin typeface="Cambria Math" panose="02040503050406030204" pitchFamily="18" charset="0"/>
                      </a:rPr>
                      <m:t>𝑚</m:t>
                    </m:r>
                  </m:oMath>
                </a14:m>
                <a:r>
                  <a:rPr lang="en-US" dirty="0"/>
                  <a:t>, however this value is still reasonable because it lies somewhere between the values for an indirect (</a:t>
                </a:r>
                <a14:m>
                  <m:oMath xmlns:m="http://schemas.openxmlformats.org/officeDocument/2006/math">
                    <m:r>
                      <a:rPr lang="en-US" i="1">
                        <a:latin typeface="Cambria Math" panose="02040503050406030204" pitchFamily="18" charset="0"/>
                      </a:rPr>
                      <m:t>𝑚</m:t>
                    </m:r>
                    <m:r>
                      <a:rPr lang="en-US" i="1">
                        <a:latin typeface="Cambria Math" panose="02040503050406030204" pitchFamily="18" charset="0"/>
                      </a:rPr>
                      <m:t>=2</m:t>
                    </m:r>
                  </m:oMath>
                </a14:m>
                <a:r>
                  <a:rPr lang="en-US" dirty="0"/>
                  <a:t>) and direct transition (</a:t>
                </a:r>
                <a14:m>
                  <m:oMath xmlns:m="http://schemas.openxmlformats.org/officeDocument/2006/math">
                    <m:r>
                      <a:rPr lang="en-US" i="1">
                        <a:latin typeface="Cambria Math" panose="02040503050406030204" pitchFamily="18" charset="0"/>
                      </a:rPr>
                      <m:t>𝑚</m:t>
                    </m:r>
                    <m:r>
                      <a:rPr lang="en-US" i="1">
                        <a:latin typeface="Cambria Math" panose="02040503050406030204" pitchFamily="18" charset="0"/>
                      </a:rPr>
                      <m:t>=0.5)</m:t>
                    </m:r>
                  </m:oMath>
                </a14:m>
                <a:r>
                  <a:rPr lang="en-US" dirty="0"/>
                  <a:t> </a:t>
                </a:r>
              </a:p>
            </p:txBody>
          </p:sp>
        </mc:Choice>
        <mc:Fallback xmlns="">
          <p:sp>
            <p:nvSpPr>
              <p:cNvPr id="9" name="Content Placeholder 8"/>
              <p:cNvSpPr>
                <a:spLocks noGrp="1" noRot="1" noChangeAspect="1" noMove="1" noResize="1" noEditPoints="1" noAdjustHandles="1" noChangeArrowheads="1" noChangeShapeType="1" noTextEdit="1"/>
              </p:cNvSpPr>
              <p:nvPr>
                <p:ph idx="1"/>
              </p:nvPr>
            </p:nvSpPr>
            <p:spPr>
              <a:blipFill>
                <a:blip r:embed="rId2"/>
                <a:stretch>
                  <a:fillRect l="-1481" t="-3504" r="-1407"/>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1916C0ED-E794-4648-A64A-5C656C048578}" type="slidenum">
              <a:rPr lang="en-US" smtClean="0"/>
              <a:t>45</a:t>
            </a:fld>
            <a:endParaRPr lang="en-US" dirty="0"/>
          </a:p>
        </p:txBody>
      </p:sp>
    </p:spTree>
    <p:extLst>
      <p:ext uri="{BB962C8B-B14F-4D97-AF65-F5344CB8AC3E}">
        <p14:creationId xmlns:p14="http://schemas.microsoft.com/office/powerpoint/2010/main" val="2190114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Optical Band Gap Calculations</a:t>
            </a:r>
          </a:p>
        </p:txBody>
      </p:sp>
      <p:sp>
        <p:nvSpPr>
          <p:cNvPr id="6" name="Text Placeholder 5"/>
          <p:cNvSpPr>
            <a:spLocks noGrp="1"/>
          </p:cNvSpPr>
          <p:nvPr>
            <p:ph type="body" idx="1"/>
          </p:nvPr>
        </p:nvSpPr>
        <p:spPr/>
        <p:txBody>
          <a:bodyPr/>
          <a:lstStyle/>
          <a:p>
            <a:r>
              <a:rPr lang="en-US" dirty="0"/>
              <a:t>Tauc Gap Calculator</a:t>
            </a:r>
          </a:p>
        </p:txBody>
      </p:sp>
      <p:sp>
        <p:nvSpPr>
          <p:cNvPr id="8" name="Text Placeholder 7"/>
          <p:cNvSpPr>
            <a:spLocks noGrp="1"/>
          </p:cNvSpPr>
          <p:nvPr>
            <p:ph type="body" sz="quarter" idx="3"/>
          </p:nvPr>
        </p:nvSpPr>
        <p:spPr/>
        <p:txBody>
          <a:bodyPr/>
          <a:lstStyle/>
          <a:p>
            <a:r>
              <a:rPr lang="en-US" dirty="0"/>
              <a:t>Derivative Gap Calculator</a:t>
            </a:r>
          </a:p>
        </p:txBody>
      </p:sp>
      <p:sp>
        <p:nvSpPr>
          <p:cNvPr id="4" name="Slide Number Placeholder 3"/>
          <p:cNvSpPr>
            <a:spLocks noGrp="1"/>
          </p:cNvSpPr>
          <p:nvPr>
            <p:ph type="sldNum" sz="quarter" idx="12"/>
          </p:nvPr>
        </p:nvSpPr>
        <p:spPr/>
        <p:txBody>
          <a:bodyPr/>
          <a:lstStyle/>
          <a:p>
            <a:fld id="{1916C0ED-E794-4648-A64A-5C656C048578}" type="slidenum">
              <a:rPr lang="en-US" smtClean="0"/>
              <a:t>46</a:t>
            </a:fld>
            <a:endParaRPr lang="en-US" dirty="0"/>
          </a:p>
        </p:txBody>
      </p:sp>
      <p:pic>
        <p:nvPicPr>
          <p:cNvPr id="10" name="Content Placeholder 9"/>
          <p:cNvPicPr>
            <a:picLocks noGrp="1" noChangeAspect="1"/>
          </p:cNvPicPr>
          <p:nvPr>
            <p:ph sz="quarter" idx="4"/>
          </p:nvPr>
        </p:nvPicPr>
        <p:blipFill>
          <a:blip r:embed="rId2"/>
          <a:stretch>
            <a:fillRect/>
          </a:stretch>
        </p:blipFill>
        <p:spPr>
          <a:xfrm>
            <a:off x="4645025" y="2874344"/>
            <a:ext cx="4041775" cy="2552349"/>
          </a:xfrm>
          <a:prstGeom prst="rect">
            <a:avLst/>
          </a:prstGeom>
        </p:spPr>
      </p:pic>
      <p:pic>
        <p:nvPicPr>
          <p:cNvPr id="11" name="Content Placeholder 5"/>
          <p:cNvPicPr>
            <a:picLocks noGrp="1" noChangeAspect="1"/>
          </p:cNvPicPr>
          <p:nvPr>
            <p:ph sz="half" idx="2"/>
          </p:nvPr>
        </p:nvPicPr>
        <p:blipFill>
          <a:blip r:embed="rId3"/>
          <a:stretch>
            <a:fillRect/>
          </a:stretch>
        </p:blipFill>
        <p:spPr>
          <a:xfrm>
            <a:off x="457200" y="2685674"/>
            <a:ext cx="4040188" cy="2929689"/>
          </a:xfrm>
          <a:prstGeom prst="rect">
            <a:avLst/>
          </a:prstGeom>
        </p:spPr>
      </p:pic>
    </p:spTree>
    <p:extLst>
      <p:ext uri="{BB962C8B-B14F-4D97-AF65-F5344CB8AC3E}">
        <p14:creationId xmlns:p14="http://schemas.microsoft.com/office/powerpoint/2010/main" val="7223182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Processing Flow Chart: Index Calc</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0224863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1916C0ED-E794-4648-A64A-5C656C048578}" type="slidenum">
              <a:rPr lang="en-US" smtClean="0"/>
              <a:t>5</a:t>
            </a:fld>
            <a:endParaRPr lang="en-US" dirty="0"/>
          </a:p>
        </p:txBody>
      </p:sp>
    </p:spTree>
    <p:extLst>
      <p:ext uri="{BB962C8B-B14F-4D97-AF65-F5344CB8AC3E}">
        <p14:creationId xmlns:p14="http://schemas.microsoft.com/office/powerpoint/2010/main" val="848524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Copy Data from Optical Plots to Index_Calc</a:t>
            </a:r>
          </a:p>
        </p:txBody>
      </p:sp>
      <p:sp>
        <p:nvSpPr>
          <p:cNvPr id="5" name="Content Placeholder 4"/>
          <p:cNvSpPr>
            <a:spLocks noGrp="1"/>
          </p:cNvSpPr>
          <p:nvPr>
            <p:ph sz="half" idx="1"/>
          </p:nvPr>
        </p:nvSpPr>
        <p:spPr/>
        <p:txBody>
          <a:bodyPr>
            <a:normAutofit fontScale="77500" lnSpcReduction="20000"/>
          </a:bodyPr>
          <a:lstStyle/>
          <a:p>
            <a:r>
              <a:rPr lang="en-US" dirty="0"/>
              <a:t>Copy the data manually from either the Optical Plots spreadsheet or the Make_Int_Step spreadsheet</a:t>
            </a:r>
          </a:p>
          <a:p>
            <a:pPr lvl="1"/>
            <a:r>
              <a:rPr lang="en-US" dirty="0"/>
              <a:t>Make sure to use the paste special option of only pasting values</a:t>
            </a:r>
          </a:p>
          <a:p>
            <a:pPr lvl="1"/>
            <a:r>
              <a:rPr lang="en-US" dirty="0"/>
              <a:t>Make sure to apply the data filters to standardize all the plots.</a:t>
            </a:r>
          </a:p>
          <a:p>
            <a:r>
              <a:rPr lang="en-US" dirty="0"/>
              <a:t>Also don’t forget to go to the Info tab and fill out the demographic information</a:t>
            </a:r>
          </a:p>
          <a:p>
            <a:pPr lvl="1"/>
            <a:r>
              <a:rPr lang="en-US" dirty="0"/>
              <a:t>Notice the drop down menu option that allows you to process either </a:t>
            </a:r>
            <a:r>
              <a:rPr lang="el-GR" dirty="0"/>
              <a:t>α</a:t>
            </a:r>
            <a:r>
              <a:rPr lang="en-US" dirty="0"/>
              <a:t> or </a:t>
            </a:r>
            <a:r>
              <a:rPr lang="el-GR" dirty="0"/>
              <a:t>α</a:t>
            </a:r>
            <a:r>
              <a:rPr lang="en-US" dirty="0"/>
              <a:t>d.</a:t>
            </a:r>
          </a:p>
        </p:txBody>
      </p:sp>
      <p:pic>
        <p:nvPicPr>
          <p:cNvPr id="7" name="Content Placeholder 6"/>
          <p:cNvPicPr>
            <a:picLocks noGrp="1" noChangeAspect="1"/>
          </p:cNvPicPr>
          <p:nvPr>
            <p:ph sz="half" idx="2"/>
          </p:nvPr>
        </p:nvPicPr>
        <p:blipFill>
          <a:blip r:embed="rId2"/>
          <a:stretch>
            <a:fillRect/>
          </a:stretch>
        </p:blipFill>
        <p:spPr>
          <a:xfrm>
            <a:off x="4709160" y="1647981"/>
            <a:ext cx="4038600" cy="2718076"/>
          </a:xfrm>
          <a:prstGeom prst="rect">
            <a:avLst/>
          </a:prstGeom>
        </p:spPr>
      </p:pic>
      <p:sp>
        <p:nvSpPr>
          <p:cNvPr id="4" name="Slide Number Placeholder 3"/>
          <p:cNvSpPr>
            <a:spLocks noGrp="1"/>
          </p:cNvSpPr>
          <p:nvPr>
            <p:ph type="sldNum" sz="quarter" idx="12"/>
          </p:nvPr>
        </p:nvSpPr>
        <p:spPr/>
        <p:txBody>
          <a:bodyPr/>
          <a:lstStyle/>
          <a:p>
            <a:fld id="{1916C0ED-E794-4648-A64A-5C656C048578}" type="slidenum">
              <a:rPr lang="en-US" smtClean="0"/>
              <a:t>6</a:t>
            </a:fld>
            <a:endParaRPr lang="en-US" dirty="0"/>
          </a:p>
        </p:txBody>
      </p:sp>
      <p:pic>
        <p:nvPicPr>
          <p:cNvPr id="8" name="Picture 7"/>
          <p:cNvPicPr>
            <a:picLocks noChangeAspect="1"/>
          </p:cNvPicPr>
          <p:nvPr/>
        </p:nvPicPr>
        <p:blipFill>
          <a:blip r:embed="rId3"/>
          <a:stretch>
            <a:fillRect/>
          </a:stretch>
        </p:blipFill>
        <p:spPr>
          <a:xfrm>
            <a:off x="4779952" y="4500838"/>
            <a:ext cx="3180735" cy="2286000"/>
          </a:xfrm>
          <a:prstGeom prst="rect">
            <a:avLst/>
          </a:prstGeom>
        </p:spPr>
      </p:pic>
      <p:pic>
        <p:nvPicPr>
          <p:cNvPr id="3" name="Picture 2"/>
          <p:cNvPicPr>
            <a:picLocks noChangeAspect="1"/>
          </p:cNvPicPr>
          <p:nvPr/>
        </p:nvPicPr>
        <p:blipFill>
          <a:blip r:embed="rId4"/>
          <a:stretch>
            <a:fillRect/>
          </a:stretch>
        </p:blipFill>
        <p:spPr>
          <a:xfrm>
            <a:off x="1347856" y="5919632"/>
            <a:ext cx="2257288" cy="801843"/>
          </a:xfrm>
          <a:prstGeom prst="rect">
            <a:avLst/>
          </a:prstGeom>
        </p:spPr>
      </p:pic>
    </p:spTree>
    <p:extLst>
      <p:ext uri="{BB962C8B-B14F-4D97-AF65-F5344CB8AC3E}">
        <p14:creationId xmlns:p14="http://schemas.microsoft.com/office/powerpoint/2010/main" val="200755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Index Model for substrate</a:t>
            </a:r>
          </a:p>
        </p:txBody>
      </p:sp>
      <p:sp>
        <p:nvSpPr>
          <p:cNvPr id="3" name="Content Placeholder 2"/>
          <p:cNvSpPr>
            <a:spLocks noGrp="1"/>
          </p:cNvSpPr>
          <p:nvPr>
            <p:ph sz="half" idx="1"/>
          </p:nvPr>
        </p:nvSpPr>
        <p:spPr>
          <a:xfrm>
            <a:off x="0" y="1417638"/>
            <a:ext cx="4596946" cy="5795889"/>
          </a:xfrm>
        </p:spPr>
        <p:txBody>
          <a:bodyPr>
            <a:normAutofit fontScale="70000" lnSpcReduction="20000"/>
          </a:bodyPr>
          <a:lstStyle/>
          <a:p>
            <a:r>
              <a:rPr lang="en-US" dirty="0"/>
              <a:t>Before we get into any of the data processing we first need to make sure we are using the correct index model for our substrate</a:t>
            </a:r>
          </a:p>
          <a:p>
            <a:pPr lvl="1"/>
            <a:r>
              <a:rPr lang="en-US" dirty="0"/>
              <a:t>Luckily, there is a database which contains index data for most of the substrates we use</a:t>
            </a:r>
          </a:p>
          <a:p>
            <a:pPr lvl="2"/>
            <a:r>
              <a:rPr lang="en-US" dirty="0">
                <a:hlinkClick r:id="rId2"/>
              </a:rPr>
              <a:t>http://refractiveindex.info/</a:t>
            </a:r>
            <a:endParaRPr lang="en-US" dirty="0"/>
          </a:p>
          <a:p>
            <a:pPr lvl="1"/>
            <a:r>
              <a:rPr lang="en-US" dirty="0"/>
              <a:t>To account for the different types of substrate information we obtain from this database we have 3 options for determining the index of refraction for our substrate</a:t>
            </a:r>
          </a:p>
          <a:p>
            <a:pPr lvl="2"/>
            <a:r>
              <a:rPr lang="en-US" dirty="0"/>
              <a:t>0=Sellmeier equation</a:t>
            </a:r>
          </a:p>
          <a:p>
            <a:pPr lvl="2"/>
            <a:r>
              <a:rPr lang="en-US" dirty="0"/>
              <a:t>1=Cauchy equation</a:t>
            </a:r>
          </a:p>
          <a:p>
            <a:pPr lvl="2"/>
            <a:r>
              <a:rPr lang="en-US" dirty="0"/>
              <a:t>2=Experimentally measured T and R data</a:t>
            </a:r>
          </a:p>
          <a:p>
            <a:pPr lvl="1"/>
            <a:r>
              <a:rPr lang="en-US" dirty="0"/>
              <a:t>To use options 0 or 1 you must have the coefficients for the substrate</a:t>
            </a:r>
          </a:p>
          <a:p>
            <a:pPr lvl="1"/>
            <a:r>
              <a:rPr lang="en-US" dirty="0"/>
              <a:t>If the database doesn’t contain these parameters we can back calculate the index from our measured data</a:t>
            </a:r>
          </a:p>
          <a:p>
            <a:pPr lvl="2"/>
            <a:r>
              <a:rPr lang="en-US" dirty="0"/>
              <a:t>Entered into the substrate – data tab</a:t>
            </a:r>
          </a:p>
        </p:txBody>
      </p:sp>
      <p:pic>
        <p:nvPicPr>
          <p:cNvPr id="6" name="Content Placeholder 5"/>
          <p:cNvPicPr>
            <a:picLocks noGrp="1" noChangeAspect="1"/>
          </p:cNvPicPr>
          <p:nvPr>
            <p:ph sz="half" idx="2"/>
          </p:nvPr>
        </p:nvPicPr>
        <p:blipFill>
          <a:blip r:embed="rId3"/>
          <a:stretch>
            <a:fillRect/>
          </a:stretch>
        </p:blipFill>
        <p:spPr>
          <a:xfrm>
            <a:off x="4572000" y="1600200"/>
            <a:ext cx="4038600" cy="892927"/>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7</a:t>
            </a:fld>
            <a:endParaRPr lang="en-US" dirty="0"/>
          </a:p>
        </p:txBody>
      </p:sp>
      <p:pic>
        <p:nvPicPr>
          <p:cNvPr id="7" name="Picture 6"/>
          <p:cNvPicPr>
            <a:picLocks noChangeAspect="1"/>
          </p:cNvPicPr>
          <p:nvPr/>
        </p:nvPicPr>
        <p:blipFill>
          <a:blip r:embed="rId4"/>
          <a:stretch>
            <a:fillRect/>
          </a:stretch>
        </p:blipFill>
        <p:spPr>
          <a:xfrm>
            <a:off x="4695420" y="2872636"/>
            <a:ext cx="3791759" cy="1371600"/>
          </a:xfrm>
          <a:prstGeom prst="rect">
            <a:avLst/>
          </a:prstGeom>
        </p:spPr>
      </p:pic>
      <p:pic>
        <p:nvPicPr>
          <p:cNvPr id="8" name="Picture 7"/>
          <p:cNvPicPr>
            <a:picLocks noChangeAspect="1"/>
          </p:cNvPicPr>
          <p:nvPr/>
        </p:nvPicPr>
        <p:blipFill>
          <a:blip r:embed="rId5"/>
          <a:stretch>
            <a:fillRect/>
          </a:stretch>
        </p:blipFill>
        <p:spPr>
          <a:xfrm>
            <a:off x="5172038" y="4623745"/>
            <a:ext cx="2838524" cy="1371600"/>
          </a:xfrm>
          <a:prstGeom prst="rect">
            <a:avLst/>
          </a:prstGeom>
        </p:spPr>
      </p:pic>
    </p:spTree>
    <p:extLst>
      <p:ext uri="{BB962C8B-B14F-4D97-AF65-F5344CB8AC3E}">
        <p14:creationId xmlns:p14="http://schemas.microsoft.com/office/powerpoint/2010/main" val="3875796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z="2000" dirty="0"/>
              <a:t>Using reference data to calculate index of refraction for substrates</a:t>
            </a:r>
          </a:p>
        </p:txBody>
      </p:sp>
      <p:sp>
        <p:nvSpPr>
          <p:cNvPr id="9" name="Content Placeholder 8"/>
          <p:cNvSpPr>
            <a:spLocks noGrp="1"/>
          </p:cNvSpPr>
          <p:nvPr>
            <p:ph sz="half" idx="2"/>
          </p:nvPr>
        </p:nvSpPr>
        <p:spPr>
          <a:xfrm>
            <a:off x="4648200" y="1417638"/>
            <a:ext cx="4038600" cy="5303837"/>
          </a:xfrm>
        </p:spPr>
        <p:txBody>
          <a:bodyPr>
            <a:normAutofit fontScale="77500" lnSpcReduction="20000"/>
          </a:bodyPr>
          <a:lstStyle/>
          <a:p>
            <a:r>
              <a:rPr lang="en-US" dirty="0"/>
              <a:t>Since some substrates do not have fit parameters for them (e.g. Eagle XG glass) and the index values given do not cover the entire range of our film data we can use our experimentally measured T and R data for our substrates to create a model for the index within the range for our data.</a:t>
            </a:r>
          </a:p>
          <a:p>
            <a:pPr lvl="1"/>
            <a:r>
              <a:rPr lang="en-US" dirty="0"/>
              <a:t>This is accomplished using the multiple interference  equations from Optics by Hecht.</a:t>
            </a:r>
          </a:p>
          <a:p>
            <a:pPr lvl="1"/>
            <a:r>
              <a:rPr lang="en-US" dirty="0"/>
              <a:t>For EXG glass this produces a 0.03 difference between the reference data and the calculated data</a:t>
            </a:r>
          </a:p>
        </p:txBody>
      </p:sp>
      <p:sp>
        <p:nvSpPr>
          <p:cNvPr id="5" name="Slide Number Placeholder 4"/>
          <p:cNvSpPr>
            <a:spLocks noGrp="1"/>
          </p:cNvSpPr>
          <p:nvPr>
            <p:ph type="sldNum" sz="quarter" idx="12"/>
          </p:nvPr>
        </p:nvSpPr>
        <p:spPr/>
        <p:txBody>
          <a:bodyPr/>
          <a:lstStyle/>
          <a:p>
            <a:fld id="{1916C0ED-E794-4648-A64A-5C656C048578}" type="slidenum">
              <a:rPr lang="en-US" smtClean="0"/>
              <a:t>8</a:t>
            </a:fld>
            <a:endParaRPr lang="en-US" dirty="0"/>
          </a:p>
        </p:txBody>
      </p:sp>
      <p:pic>
        <p:nvPicPr>
          <p:cNvPr id="11" name="Content Placeholder 10"/>
          <p:cNvPicPr>
            <a:picLocks noGrp="1" noChangeAspect="1"/>
          </p:cNvPicPr>
          <p:nvPr>
            <p:ph sz="half" idx="1"/>
          </p:nvPr>
        </p:nvPicPr>
        <p:blipFill>
          <a:blip r:embed="rId2"/>
          <a:stretch>
            <a:fillRect/>
          </a:stretch>
        </p:blipFill>
        <p:spPr>
          <a:xfrm>
            <a:off x="457200" y="1661082"/>
            <a:ext cx="4038600" cy="2202099"/>
          </a:xfrm>
          <a:prstGeom prst="rect">
            <a:avLst/>
          </a:prstGeom>
        </p:spPr>
      </p:pic>
      <p:pic>
        <p:nvPicPr>
          <p:cNvPr id="12" name="Picture 11"/>
          <p:cNvPicPr>
            <a:picLocks noChangeAspect="1"/>
          </p:cNvPicPr>
          <p:nvPr/>
        </p:nvPicPr>
        <p:blipFill>
          <a:blip r:embed="rId3"/>
          <a:stretch>
            <a:fillRect/>
          </a:stretch>
        </p:blipFill>
        <p:spPr>
          <a:xfrm>
            <a:off x="815046" y="4106625"/>
            <a:ext cx="3322908" cy="2286000"/>
          </a:xfrm>
          <a:prstGeom prst="rect">
            <a:avLst/>
          </a:prstGeom>
        </p:spPr>
      </p:pic>
    </p:spTree>
    <p:extLst>
      <p:ext uri="{BB962C8B-B14F-4D97-AF65-F5344CB8AC3E}">
        <p14:creationId xmlns:p14="http://schemas.microsoft.com/office/powerpoint/2010/main" val="2158162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Define Interference Fringes and Film Thickness</a:t>
            </a:r>
          </a:p>
        </p:txBody>
      </p:sp>
      <p:sp>
        <p:nvSpPr>
          <p:cNvPr id="3" name="Content Placeholder 2"/>
          <p:cNvSpPr>
            <a:spLocks noGrp="1"/>
          </p:cNvSpPr>
          <p:nvPr>
            <p:ph sz="half" idx="1"/>
          </p:nvPr>
        </p:nvSpPr>
        <p:spPr>
          <a:xfrm>
            <a:off x="457200" y="4223657"/>
            <a:ext cx="8229600" cy="1902506"/>
          </a:xfrm>
        </p:spPr>
        <p:txBody>
          <a:bodyPr>
            <a:normAutofit fontScale="62500" lnSpcReduction="20000"/>
          </a:bodyPr>
          <a:lstStyle/>
          <a:p>
            <a:r>
              <a:rPr lang="en-US" dirty="0"/>
              <a:t>Go to the calc-index tab</a:t>
            </a:r>
          </a:p>
          <a:p>
            <a:pPr lvl="1"/>
            <a:r>
              <a:rPr lang="en-US" dirty="0"/>
              <a:t>On the plot of R find the wavelength associated with the minima and maxima of the interference fringes</a:t>
            </a:r>
          </a:p>
          <a:p>
            <a:pPr lvl="2"/>
            <a:r>
              <a:rPr lang="en-US" dirty="0"/>
              <a:t>Enter them into the column directly above the plot of R</a:t>
            </a:r>
          </a:p>
          <a:p>
            <a:pPr lvl="2"/>
            <a:r>
              <a:rPr lang="en-US" dirty="0"/>
              <a:t>Starting from the largest wavelength and going to the shortest wavelength.</a:t>
            </a:r>
          </a:p>
          <a:p>
            <a:pPr lvl="1"/>
            <a:r>
              <a:rPr lang="en-US" dirty="0"/>
              <a:t>Next fill in your initial estimate for the thickness of the film (on LHS)</a:t>
            </a:r>
          </a:p>
          <a:p>
            <a:pPr lvl="2"/>
            <a:r>
              <a:rPr lang="en-US" dirty="0"/>
              <a:t>This does not need to be perfect as we will adjust the thickness to fit the data.</a:t>
            </a:r>
          </a:p>
          <a:p>
            <a:pPr lvl="1"/>
            <a:r>
              <a:rPr lang="en-US" dirty="0"/>
              <a:t>Lastly, make sure to fill out the fit range min and max values.</a:t>
            </a:r>
          </a:p>
        </p:txBody>
      </p:sp>
      <p:pic>
        <p:nvPicPr>
          <p:cNvPr id="6" name="Content Placeholder 5"/>
          <p:cNvPicPr>
            <a:picLocks noGrp="1" noChangeAspect="1"/>
          </p:cNvPicPr>
          <p:nvPr>
            <p:ph sz="half" idx="2"/>
          </p:nvPr>
        </p:nvPicPr>
        <p:blipFill>
          <a:blip r:embed="rId3"/>
          <a:stretch>
            <a:fillRect/>
          </a:stretch>
        </p:blipFill>
        <p:spPr>
          <a:xfrm>
            <a:off x="1753688" y="1417638"/>
            <a:ext cx="5636623" cy="2528578"/>
          </a:xfrm>
          <a:prstGeom prst="rect">
            <a:avLst/>
          </a:prstGeom>
        </p:spPr>
      </p:pic>
      <p:sp>
        <p:nvSpPr>
          <p:cNvPr id="5" name="Slide Number Placeholder 4"/>
          <p:cNvSpPr>
            <a:spLocks noGrp="1"/>
          </p:cNvSpPr>
          <p:nvPr>
            <p:ph type="sldNum" sz="quarter" idx="12"/>
          </p:nvPr>
        </p:nvSpPr>
        <p:spPr/>
        <p:txBody>
          <a:bodyPr/>
          <a:lstStyle/>
          <a:p>
            <a:fld id="{1916C0ED-E794-4648-A64A-5C656C048578}" type="slidenum">
              <a:rPr lang="en-US" smtClean="0"/>
              <a:t>9</a:t>
            </a:fld>
            <a:r>
              <a:rPr lang="en-US" dirty="0"/>
              <a:t> </a:t>
            </a:r>
          </a:p>
        </p:txBody>
      </p:sp>
      <p:sp>
        <p:nvSpPr>
          <p:cNvPr id="7" name="Oval 6"/>
          <p:cNvSpPr/>
          <p:nvPr/>
        </p:nvSpPr>
        <p:spPr>
          <a:xfrm>
            <a:off x="4319451" y="1730674"/>
            <a:ext cx="470263" cy="829964"/>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rot="5400000">
            <a:off x="2074700" y="1648911"/>
            <a:ext cx="360313" cy="523839"/>
          </a:xfrm>
          <a:prstGeom prst="ellipse">
            <a:avLst/>
          </a:prstGeom>
          <a:solidFill>
            <a:schemeClr val="tx1">
              <a:alpha val="2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16712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17105</TotalTime>
  <Words>3303</Words>
  <Application>Microsoft Office PowerPoint</Application>
  <PresentationFormat>On-screen Show (4:3)</PresentationFormat>
  <Paragraphs>342</Paragraphs>
  <Slides>46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46</vt:i4>
      </vt:variant>
    </vt:vector>
  </HeadingPairs>
  <TitlesOfParts>
    <vt:vector size="50" baseType="lpstr">
      <vt:lpstr>Arial</vt:lpstr>
      <vt:lpstr>Calibri</vt:lpstr>
      <vt:lpstr>Cambria Math</vt:lpstr>
      <vt:lpstr>Office Theme</vt:lpstr>
      <vt:lpstr>Transmission and Reflection Spectroscopy: Calculations</vt:lpstr>
      <vt:lpstr>Motivation</vt:lpstr>
      <vt:lpstr>Processing Flow Chart: Optical Plots</vt:lpstr>
      <vt:lpstr>Processing Flow Chart: Optical Calculations</vt:lpstr>
      <vt:lpstr>Processing Flow Chart: Index Calc</vt:lpstr>
      <vt:lpstr>Copy Data from Optical Plots to Index_Calc</vt:lpstr>
      <vt:lpstr>Index Model for substrate</vt:lpstr>
      <vt:lpstr>Using reference data to calculate index of refraction for substrates</vt:lpstr>
      <vt:lpstr>Define Interference Fringes and Film Thickness</vt:lpstr>
      <vt:lpstr>Defining the appropriate m₀ value</vt:lpstr>
      <vt:lpstr>Choosing the correct m₀ value</vt:lpstr>
      <vt:lpstr>Choosing the correct m₀ value</vt:lpstr>
      <vt:lpstr>Adjust thickness to fit simple n to fringe data</vt:lpstr>
      <vt:lpstr>Fringe Adjustment: Example 1, Oxides</vt:lpstr>
      <vt:lpstr>Fringe Adjustment : Example 1, Oxides</vt:lpstr>
      <vt:lpstr>Fringe Adjustment : Example 1, Oxides</vt:lpstr>
      <vt:lpstr>Fringe Adjustment: Example 2, Selenides</vt:lpstr>
      <vt:lpstr>Fringe Adjustment : Example 2, Selenides</vt:lpstr>
      <vt:lpstr>Fitting Sellmeier index to fringe data</vt:lpstr>
      <vt:lpstr>Assessing fit criteria</vt:lpstr>
      <vt:lpstr>Assessing Absorption</vt:lpstr>
      <vt:lpstr>Processing Flow Chart: Tauc Gap</vt:lpstr>
      <vt:lpstr>Copy T, R, and α data</vt:lpstr>
      <vt:lpstr>Absorption Plots</vt:lpstr>
      <vt:lpstr>Defining Linearized Region: Gap Calculation</vt:lpstr>
      <vt:lpstr>Defining Linearized Region: Gap Calculation</vt:lpstr>
      <vt:lpstr>Defining Linearized Region: Gap Calculation</vt:lpstr>
      <vt:lpstr>Defining Linearized Region: Gap Calculation</vt:lpstr>
      <vt:lpstr>Defining Linearized Region: Gap Calculation</vt:lpstr>
      <vt:lpstr>Processing Flow Chart: Diff Gap</vt:lpstr>
      <vt:lpstr>Copy and smoothing parameters</vt:lpstr>
      <vt:lpstr>Motivation for Diff Calculation</vt:lpstr>
      <vt:lpstr>Motivation for Diff Calculation</vt:lpstr>
      <vt:lpstr>Motivation for Diff Calculation</vt:lpstr>
      <vt:lpstr>Motivation for Diff Calculation</vt:lpstr>
      <vt:lpstr>Motivation for Diff Calculation</vt:lpstr>
      <vt:lpstr>Derivative Gap Calculation</vt:lpstr>
      <vt:lpstr>Derivative Gap Calculation: Smoothing</vt:lpstr>
      <vt:lpstr>Derivative Gap Calculation: Smoothing</vt:lpstr>
      <vt:lpstr>Derivative Gap Calculation: Smoothing</vt:lpstr>
      <vt:lpstr>Derivative Gap Calculation: Gap Type</vt:lpstr>
      <vt:lpstr>Derivative Gap Calculation: Gap Type</vt:lpstr>
      <vt:lpstr>Derivative Gap Calculation: Gap Type</vt:lpstr>
      <vt:lpstr>Derivative Gap Calculation: Gap Type</vt:lpstr>
      <vt:lpstr>Derivative Gap Calculation: Gap Type</vt:lpstr>
      <vt:lpstr>Optical Band Gap Calculations</vt:lpstr>
    </vt:vector>
  </TitlesOfParts>
  <Company>NREL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Vladan Stevanovic</dc:creator>
  <cp:lastModifiedBy>James Haggerty</cp:lastModifiedBy>
  <cp:revision>653</cp:revision>
  <dcterms:created xsi:type="dcterms:W3CDTF">2015-02-04T15:50:52Z</dcterms:created>
  <dcterms:modified xsi:type="dcterms:W3CDTF">2017-02-28T21:03:04Z</dcterms:modified>
</cp:coreProperties>
</file>