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9" r:id="rId3"/>
    <p:sldId id="278" r:id="rId4"/>
    <p:sldId id="269" r:id="rId5"/>
    <p:sldId id="268" r:id="rId6"/>
    <p:sldId id="261" r:id="rId7"/>
    <p:sldId id="271" r:id="rId8"/>
    <p:sldId id="276" r:id="rId9"/>
    <p:sldId id="273" r:id="rId10"/>
    <p:sldId id="277" r:id="rId11"/>
    <p:sldId id="275" r:id="rId12"/>
    <p:sldId id="279" r:id="rId13"/>
    <p:sldId id="265" r:id="rId14"/>
    <p:sldId id="274" r:id="rId15"/>
    <p:sldId id="262" r:id="rId16"/>
    <p:sldId id="264" r:id="rId17"/>
    <p:sldId id="266" r:id="rId18"/>
    <p:sldId id="263"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101" d="100"/>
          <a:sy n="101" d="100"/>
        </p:scale>
        <p:origin x="14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0FE6C-2F21-0948-8804-652451346A0D}" type="datetimeFigureOut">
              <a:rPr lang="en-US" smtClean="0"/>
              <a:t>4/25/16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AB5D2-7819-7143-8046-675E1347A71D}" type="slidenum">
              <a:rPr lang="en-US" smtClean="0"/>
              <a:t>‹#›</a:t>
            </a:fld>
            <a:endParaRPr lang="en-US"/>
          </a:p>
        </p:txBody>
      </p:sp>
    </p:spTree>
    <p:extLst>
      <p:ext uri="{BB962C8B-B14F-4D97-AF65-F5344CB8AC3E}">
        <p14:creationId xmlns:p14="http://schemas.microsoft.com/office/powerpoint/2010/main" val="208752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the surface states come from? How did they originate.</a:t>
            </a:r>
            <a:r>
              <a:rPr lang="en-US" baseline="0" dirty="0" smtClean="0"/>
              <a:t> How were they predicted with theory? (Find the papers)</a:t>
            </a:r>
            <a:endParaRPr lang="en-US" dirty="0"/>
          </a:p>
        </p:txBody>
      </p:sp>
      <p:sp>
        <p:nvSpPr>
          <p:cNvPr id="4" name="Slide Number Placeholder 3"/>
          <p:cNvSpPr>
            <a:spLocks noGrp="1"/>
          </p:cNvSpPr>
          <p:nvPr>
            <p:ph type="sldNum" sz="quarter" idx="10"/>
          </p:nvPr>
        </p:nvSpPr>
        <p:spPr/>
        <p:txBody>
          <a:bodyPr/>
          <a:lstStyle/>
          <a:p>
            <a:fld id="{70CAB5D2-7819-7143-8046-675E1347A71D}" type="slidenum">
              <a:rPr lang="en-US" smtClean="0"/>
              <a:t>1</a:t>
            </a:fld>
            <a:endParaRPr lang="en-US"/>
          </a:p>
        </p:txBody>
      </p:sp>
    </p:spTree>
    <p:extLst>
      <p:ext uri="{BB962C8B-B14F-4D97-AF65-F5344CB8AC3E}">
        <p14:creationId xmlns:p14="http://schemas.microsoft.com/office/powerpoint/2010/main" val="159525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smtClean="0">
                <a:latin typeface="Arial" charset="0"/>
                <a:ea typeface="msgothic" charset="-128"/>
                <a:cs typeface="msgothic" charset="-128"/>
              </a:rPr>
              <a:t>At a critical size quantum well size they see the expected </a:t>
            </a:r>
            <a:r>
              <a:rPr lang="en-GB" altLang="en-US" dirty="0" err="1" smtClean="0">
                <a:latin typeface="Arial" charset="0"/>
                <a:ea typeface="msgothic" charset="-128"/>
                <a:cs typeface="msgothic" charset="-128"/>
              </a:rPr>
              <a:t>behavior</a:t>
            </a:r>
            <a:r>
              <a:rPr lang="en-GB" altLang="en-US" dirty="0" smtClean="0">
                <a:latin typeface="Arial" charset="0"/>
                <a:ea typeface="msgothic" charset="-128"/>
                <a:cs typeface="msgothic" charset="-128"/>
              </a:rPr>
              <a:t>,</a:t>
            </a:r>
            <a:r>
              <a:rPr lang="en-GB" altLang="en-US" baseline="0" dirty="0" smtClean="0">
                <a:latin typeface="Arial" charset="0"/>
                <a:ea typeface="msgothic" charset="-128"/>
                <a:cs typeface="msgothic" charset="-128"/>
              </a:rPr>
              <a:t> and conductance G</a:t>
            </a:r>
            <a:r>
              <a:rPr lang="en-GB" altLang="en-US" baseline="-25000" dirty="0" smtClean="0">
                <a:latin typeface="Arial" charset="0"/>
                <a:ea typeface="msgothic" charset="-128"/>
                <a:cs typeface="msgothic" charset="-128"/>
              </a:rPr>
              <a:t>0</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baseline="0" dirty="0" smtClean="0">
                <a:latin typeface="Arial" charset="0"/>
                <a:ea typeface="msgothic" charset="-128"/>
                <a:cs typeface="msgothic" charset="-128"/>
              </a:rPr>
              <a:t>Compare mobility to graphene</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endParaRPr lang="en-GB" altLang="en-US" dirty="0">
              <a:latin typeface="Arial" charset="0"/>
              <a:ea typeface="msgothic" charset="-128"/>
              <a:cs typeface="msgothic" charset="-128"/>
            </a:endParaRPr>
          </a:p>
        </p:txBody>
      </p:sp>
    </p:spTree>
    <p:extLst>
      <p:ext uri="{BB962C8B-B14F-4D97-AF65-F5344CB8AC3E}">
        <p14:creationId xmlns:p14="http://schemas.microsoft.com/office/powerpoint/2010/main" val="107584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Four-terminal magnetoconductance, </a:t>
            </a:r>
            <a:r>
              <a:rPr lang="en-GB" altLang="en-US" i="1">
                <a:latin typeface="Arial" charset="0"/>
                <a:ea typeface="msgothic" charset="-128"/>
                <a:cs typeface="msgothic" charset="-128"/>
              </a:rPr>
              <a:t>G</a:t>
            </a:r>
            <a:r>
              <a:rPr lang="en-GB" altLang="en-US" baseline="-33000">
                <a:latin typeface="Arial" charset="0"/>
                <a:ea typeface="msgothic" charset="-128"/>
                <a:cs typeface="msgothic" charset="-128"/>
              </a:rPr>
              <a:t>14,23</a:t>
            </a:r>
            <a:r>
              <a:rPr lang="en-GB" altLang="en-US">
                <a:latin typeface="Arial" charset="0"/>
                <a:ea typeface="msgothic" charset="-128"/>
                <a:cs typeface="msgothic" charset="-128"/>
              </a:rPr>
              <a:t>, in the QSH regime as a function of tilt angle between the plane of the 2DEG and applied magnetic field for a </a:t>
            </a:r>
            <a:r>
              <a:rPr lang="en-GB" altLang="en-US" i="1">
                <a:latin typeface="Arial" charset="0"/>
                <a:ea typeface="msgothic" charset="-128"/>
                <a:cs typeface="msgothic" charset="-128"/>
              </a:rPr>
              <a:t>d</a:t>
            </a:r>
            <a:r>
              <a:rPr lang="en-GB" altLang="en-US">
                <a:latin typeface="Arial" charset="0"/>
                <a:ea typeface="msgothic" charset="-128"/>
                <a:cs typeface="msgothic" charset="-128"/>
              </a:rPr>
              <a:t> = 7.3-nm QW structure with dimensions (</a:t>
            </a:r>
            <a:r>
              <a:rPr lang="en-GB" altLang="en-US" i="1">
                <a:latin typeface="Arial" charset="0"/>
                <a:ea typeface="msgothic" charset="-128"/>
                <a:cs typeface="msgothic" charset="-128"/>
              </a:rPr>
              <a:t>L</a:t>
            </a:r>
            <a:r>
              <a:rPr lang="en-GB" altLang="en-US">
                <a:latin typeface="Arial" charset="0"/>
                <a:ea typeface="msgothic" charset="-128"/>
                <a:cs typeface="msgothic" charset="-128"/>
              </a:rPr>
              <a:t> × Ω) = (20 × 13.3) μm</a:t>
            </a:r>
            <a:r>
              <a:rPr lang="en-GB" altLang="en-US" baseline="33000">
                <a:latin typeface="Arial" charset="0"/>
                <a:ea typeface="msgothic" charset="-128"/>
                <a:cs typeface="msgothic" charset="-128"/>
              </a:rPr>
              <a:t>2</a:t>
            </a:r>
            <a:r>
              <a:rPr lang="en-GB" altLang="en-US">
                <a:latin typeface="Arial" charset="0"/>
                <a:ea typeface="msgothic" charset="-128"/>
                <a:cs typeface="msgothic" charset="-128"/>
              </a:rPr>
              <a:t> measured in a vector field cryostat at 1.4 K.</a:t>
            </a:r>
          </a:p>
        </p:txBody>
      </p:sp>
    </p:spTree>
    <p:extLst>
      <p:ext uri="{BB962C8B-B14F-4D97-AF65-F5344CB8AC3E}">
        <p14:creationId xmlns:p14="http://schemas.microsoft.com/office/powerpoint/2010/main" val="192281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Spin resolved photoelectron spectroscopy: be able to explain and write out </a:t>
            </a:r>
            <a:r>
              <a:rPr lang="en-US" dirty="0" err="1" smtClean="0"/>
              <a:t>hamiltonian</a:t>
            </a:r>
            <a:r>
              <a:rPr lang="en-US" dirty="0" smtClean="0"/>
              <a:t>,</a:t>
            </a:r>
            <a:r>
              <a:rPr lang="en-US" baseline="0" dirty="0" smtClean="0"/>
              <a:t> and show the spin dependent term that they can measure. Shoot photons of different energy at the material. Measure at which energies electrons escape the material. Knowing the work function of the material, the angle of incidence and ejection of electron you can work backwards and calculate the spin.</a:t>
            </a:r>
            <a:endParaRPr lang="en-US" dirty="0"/>
          </a:p>
        </p:txBody>
      </p:sp>
      <p:sp>
        <p:nvSpPr>
          <p:cNvPr id="4" name="Slide Number Placeholder 3"/>
          <p:cNvSpPr>
            <a:spLocks noGrp="1"/>
          </p:cNvSpPr>
          <p:nvPr>
            <p:ph type="sldNum" sz="quarter" idx="10"/>
          </p:nvPr>
        </p:nvSpPr>
        <p:spPr/>
        <p:txBody>
          <a:bodyPr/>
          <a:lstStyle/>
          <a:p>
            <a:fld id="{70CAB5D2-7819-7143-8046-675E1347A71D}" type="slidenum">
              <a:rPr lang="en-US" smtClean="0"/>
              <a:t>6</a:t>
            </a:fld>
            <a:endParaRPr lang="en-US"/>
          </a:p>
        </p:txBody>
      </p:sp>
    </p:spTree>
    <p:extLst>
      <p:ext uri="{BB962C8B-B14F-4D97-AF65-F5344CB8AC3E}">
        <p14:creationId xmlns:p14="http://schemas.microsoft.com/office/powerpoint/2010/main" val="104949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Crystal and electronic structures of Bi2Te3. (A) Tetradymite-type crystal structure of Bi2Te3. (B) Calculated bulk conduction band (BCB) and bulk valance band (BVB) dispersions along high-symmetry directions of the surface BZ (see inset), with the chemical potential rigidly shifted to 45 meV above the BCB bottom at Γ to match the experimental result. (C) The kz dependence of the calculated bulk FS projection on the surface BZ. (D) ARPES measurements of band dispersions along K-Γ-K (top) and M-Γ-M (bottom) directions. The broad bulk band (BCB and BVB) dispersions are similar to those in (B), whereas the sharp V-shape dispersion is from the surface state band (SSB). The apex of the V-shape dispersion is the Dirac point. Energy scales of the band structure are labeled as follows: E0: binding energy of Dirac point (0.34 eV); E1: BCB bottom binding energy (0.045 eV); E2: bulk energy gap (0.165 eV); and E3: energy separation between BVB top and Dirac point (0.13 eV). (E) Measured wide-range FS map covering three BZs, where the red hexagons represent the surface BZ. The uneven intensity of the FSs at different BZs results from the matrix element effect. (F) Photon energy–dependent FS maps. The shape of the inner FS changes markedly with photon energies, indicating a strong kz dependence due to its bulk nature as predicted in (C), whereas the nonvarying shape of the outer hexagram FS confirms its surface state origin.</a:t>
            </a:r>
          </a:p>
        </p:txBody>
      </p:sp>
    </p:spTree>
    <p:extLst>
      <p:ext uri="{BB962C8B-B14F-4D97-AF65-F5344CB8AC3E}">
        <p14:creationId xmlns:p14="http://schemas.microsoft.com/office/powerpoint/2010/main" val="112955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Doping dependence of FSs and EF positions. (A to D) Measured FSs and band dispersions for 0, 0.27, 0.67, and 0.9% nominally doped samples. Top row: FS topology (symmetrized according to the crystal symmetry). The FS pocket formed by SSB is observed for all dopings; its volume shrinks with increasing doping, and the shape varies from a hexagram to a hexagon from (A) to (D). The pocket from BCB also shrinks upon doping and completely vanishes in (C) and (D). In (D), six leaf-like hole pockets formed by BVB emerge outside the SSB pocket. Middle row: image plots of band dispersions along K-Γ-K direction as indicated by white dashed lines superimposed on the FSs in the top row. The EF positions of the four doping samples are at 0.34, 0.325, 0.25, and 0.12 eV above the Dirac point, respectively. Bottom row: momentum distribution curve plots of the raw data. Definition of energy positions: EA: EF position of undoped Bi2Te3; EB: BCB bottom; EC: BVB top; and ED: Dirac point position. Energy scales E1 ~ E3 are defined in Fig. 1D.</a:t>
            </a:r>
          </a:p>
        </p:txBody>
      </p:sp>
    </p:spTree>
    <p:extLst>
      <p:ext uri="{BB962C8B-B14F-4D97-AF65-F5344CB8AC3E}">
        <p14:creationId xmlns:p14="http://schemas.microsoft.com/office/powerpoint/2010/main" val="58223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(A) Three-dimensional illustration of the band structures of undoped Bi2Te3, with the characteristic energy scales E0 ~ E3 defined in Fig. 1D. (B to E) Constant-energy contours of the band structure and the evolution of the height of EF referenced to the Dirac point for the four dopings. Red lines are guides to the eye that indicate the shape of the constant-energy band contours and intersect at the Dirac point.</a:t>
            </a:r>
          </a:p>
        </p:txBody>
      </p:sp>
    </p:spTree>
    <p:extLst>
      <p:ext uri="{BB962C8B-B14F-4D97-AF65-F5344CB8AC3E}">
        <p14:creationId xmlns:p14="http://schemas.microsoft.com/office/powerpoint/2010/main" val="174629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ARPES high-energy photons are shone onto the sample and electrons are ejected. By analyzing the energy, momentum and spin of these electrons, the electronic structure and spin polarization of the surface states can be directly measured.</a:t>
            </a:r>
            <a:endParaRPr lang="en-US" dirty="0"/>
          </a:p>
        </p:txBody>
      </p:sp>
      <p:sp>
        <p:nvSpPr>
          <p:cNvPr id="4" name="Slide Number Placeholder 3"/>
          <p:cNvSpPr>
            <a:spLocks noGrp="1"/>
          </p:cNvSpPr>
          <p:nvPr>
            <p:ph type="sldNum" sz="quarter" idx="10"/>
          </p:nvPr>
        </p:nvSpPr>
        <p:spPr/>
        <p:txBody>
          <a:bodyPr/>
          <a:lstStyle/>
          <a:p>
            <a:fld id="{70CAB5D2-7819-7143-8046-675E1347A71D}" type="slidenum">
              <a:rPr lang="en-US" smtClean="0"/>
              <a:t>15</a:t>
            </a:fld>
            <a:endParaRPr lang="en-US"/>
          </a:p>
        </p:txBody>
      </p:sp>
    </p:spTree>
    <p:extLst>
      <p:ext uri="{BB962C8B-B14F-4D97-AF65-F5344CB8AC3E}">
        <p14:creationId xmlns:p14="http://schemas.microsoft.com/office/powerpoint/2010/main" val="131077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AB5D2-7819-7143-8046-675E1347A71D}" type="slidenum">
              <a:rPr lang="en-US" smtClean="0"/>
              <a:t>19</a:t>
            </a:fld>
            <a:endParaRPr lang="en-US"/>
          </a:p>
        </p:txBody>
      </p:sp>
    </p:spTree>
    <p:extLst>
      <p:ext uri="{BB962C8B-B14F-4D97-AF65-F5344CB8AC3E}">
        <p14:creationId xmlns:p14="http://schemas.microsoft.com/office/powerpoint/2010/main" val="26647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407DD1-B4D6-AC4A-B9A9-30A1305CE28C}" type="datetime1">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4301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961A95-359F-9646-8695-CD733AFD5DA6}" type="datetime1">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98940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83D48B-BAD6-034B-9B22-A5C6876ECCD5}" type="datetime1">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7968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0C315-4B9A-A842-9768-18E753A07FB0}" type="datetime1">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5173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C2D66-D950-824D-9DE9-BBD6702029C5}" type="datetime1">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20875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BCB63-CCC0-C347-AA0F-F25A92827CBC}" type="datetime1">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34171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98D7F-B09E-A941-B1DD-DE6E6E862AF3}" type="datetime1">
              <a:rPr lang="en-US" smtClean="0"/>
              <a:t>4/25/16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83838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73EDAA-D4F2-0342-ADC2-A1545C9077A9}" type="datetime1">
              <a:rPr lang="en-US" smtClean="0"/>
              <a:t>4/25/16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01369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19C49-B8D1-154E-86C7-43669E029E52}" type="datetime1">
              <a:rPr lang="en-US" smtClean="0"/>
              <a:t>4/25/16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19671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3FA75-723D-D84F-84EB-9BA40201DDD1}" type="datetime1">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201147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F1858-DDAF-C042-91EA-292474E75BD1}" type="datetime1">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1B4D-3FBF-1B4E-8BFE-FD8DE4DD2135}" type="slidenum">
              <a:rPr lang="en-US" smtClean="0"/>
              <a:t>‹#›</a:t>
            </a:fld>
            <a:endParaRPr lang="en-US"/>
          </a:p>
        </p:txBody>
      </p:sp>
    </p:spTree>
    <p:extLst>
      <p:ext uri="{BB962C8B-B14F-4D97-AF65-F5344CB8AC3E}">
        <p14:creationId xmlns:p14="http://schemas.microsoft.com/office/powerpoint/2010/main" val="1164131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0ED14-B4EC-AE4C-BBE8-0F40D9396B59}" type="datetime1">
              <a:rPr lang="en-US" smtClean="0"/>
              <a:t>4/25/16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01B4D-3FBF-1B4E-8BFE-FD8DE4DD2135}" type="slidenum">
              <a:rPr lang="en-US" smtClean="0"/>
              <a:t>‹#›</a:t>
            </a:fld>
            <a:endParaRPr lang="en-US"/>
          </a:p>
        </p:txBody>
      </p:sp>
    </p:spTree>
    <p:extLst>
      <p:ext uri="{BB962C8B-B14F-4D97-AF65-F5344CB8AC3E}">
        <p14:creationId xmlns:p14="http://schemas.microsoft.com/office/powerpoint/2010/main" val="136419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aps.org/rmp/abstract/10.1103/RevModPhys.83.1057" TargetMode="External"/><Relationship Id="rId3" Type="http://schemas.openxmlformats.org/officeDocument/2006/relationships/hyperlink" Target="http://www.nature.com/nature/journal/v464/n7286/full/nature08916.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0"/>
            <a:ext cx="7772400" cy="1020763"/>
          </a:xfrm>
        </p:spPr>
        <p:txBody>
          <a:bodyPr>
            <a:normAutofit/>
          </a:bodyPr>
          <a:lstStyle/>
          <a:p>
            <a:r>
              <a:rPr lang="en-US" sz="4800" dirty="0" smtClean="0"/>
              <a:t>Topological Insulators</a:t>
            </a:r>
            <a:endParaRPr lang="en-US" sz="4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653" t="6607" r="6876" b="4554"/>
          <a:stretch/>
        </p:blipFill>
        <p:spPr>
          <a:xfrm>
            <a:off x="5118100" y="1535301"/>
            <a:ext cx="3733800" cy="5016501"/>
          </a:xfrm>
          <a:prstGeom prst="rect">
            <a:avLst/>
          </a:prstGeom>
        </p:spPr>
      </p:pic>
      <p:sp>
        <p:nvSpPr>
          <p:cNvPr id="10" name="Content Placeholder 2"/>
          <p:cNvSpPr txBox="1">
            <a:spLocks/>
          </p:cNvSpPr>
          <p:nvPr/>
        </p:nvSpPr>
        <p:spPr>
          <a:xfrm>
            <a:off x="351631" y="1384299"/>
            <a:ext cx="4552950" cy="3276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u="sng" dirty="0" smtClean="0">
                <a:latin typeface="+mj-lt"/>
              </a:rPr>
              <a:t>Properties</a:t>
            </a:r>
          </a:p>
          <a:p>
            <a:pPr marL="285750" indent="-285750" algn="l">
              <a:lnSpc>
                <a:spcPct val="100000"/>
              </a:lnSpc>
              <a:buFont typeface="Arial" charset="0"/>
              <a:buChar char="•"/>
            </a:pPr>
            <a:r>
              <a:rPr lang="en-US" sz="1700" dirty="0" smtClean="0"/>
              <a:t>Insulating materials that conduct electricity through gapless surface states</a:t>
            </a:r>
          </a:p>
          <a:p>
            <a:pPr marL="285750" indent="-285750" algn="l">
              <a:lnSpc>
                <a:spcPct val="100000"/>
              </a:lnSpc>
              <a:buFont typeface="Arial" charset="0"/>
              <a:buChar char="•"/>
            </a:pPr>
            <a:r>
              <a:rPr lang="en-US" sz="1700" dirty="0" smtClean="0"/>
              <a:t>The surface states are “topologically protected”, which means that they cannot be destroyed by impurities or imperfections </a:t>
            </a:r>
          </a:p>
          <a:p>
            <a:pPr marL="285750" indent="-285750" algn="l">
              <a:lnSpc>
                <a:spcPct val="100000"/>
              </a:lnSpc>
              <a:buFont typeface="Arial" charset="0"/>
              <a:buChar char="•"/>
            </a:pPr>
            <a:r>
              <a:rPr lang="en-US" sz="1700" dirty="0" smtClean="0"/>
              <a:t>Topological insulators require two conditions: </a:t>
            </a:r>
          </a:p>
          <a:p>
            <a:pPr marL="742950" lvl="1" indent="-285750" algn="l">
              <a:lnSpc>
                <a:spcPct val="100000"/>
              </a:lnSpc>
              <a:buFont typeface="Arial" charset="0"/>
              <a:buChar char="•"/>
            </a:pPr>
            <a:r>
              <a:rPr lang="en-US" sz="1300" dirty="0" smtClean="0"/>
              <a:t>Time reversal symmetry</a:t>
            </a:r>
          </a:p>
          <a:p>
            <a:pPr marL="742950" lvl="1" indent="-285750" algn="l">
              <a:lnSpc>
                <a:spcPct val="100000"/>
              </a:lnSpc>
              <a:buFont typeface="Arial" charset="0"/>
              <a:buChar char="•"/>
            </a:pPr>
            <a:r>
              <a:rPr lang="en-US" sz="1300" dirty="0" smtClean="0"/>
              <a:t>Strong spin–orbit interaction, which occurs in heavy elements such as Hg and Bi.</a:t>
            </a:r>
          </a:p>
        </p:txBody>
      </p:sp>
      <p:sp>
        <p:nvSpPr>
          <p:cNvPr id="3" name="TextBox 2"/>
          <p:cNvSpPr txBox="1"/>
          <p:nvPr/>
        </p:nvSpPr>
        <p:spPr>
          <a:xfrm>
            <a:off x="5840412" y="737320"/>
            <a:ext cx="2674938" cy="830997"/>
          </a:xfrm>
          <a:prstGeom prst="rect">
            <a:avLst/>
          </a:prstGeom>
          <a:noFill/>
        </p:spPr>
        <p:txBody>
          <a:bodyPr wrap="square" rtlCol="0">
            <a:spAutoFit/>
          </a:bodyPr>
          <a:lstStyle/>
          <a:p>
            <a:pPr algn="ctr"/>
            <a:r>
              <a:rPr lang="en-US" dirty="0" smtClean="0"/>
              <a:t>Bi</a:t>
            </a:r>
            <a:r>
              <a:rPr lang="en-US" baseline="-25000" dirty="0" smtClean="0"/>
              <a:t>2</a:t>
            </a:r>
            <a:r>
              <a:rPr lang="en-US" dirty="0" smtClean="0"/>
              <a:t>Sb</a:t>
            </a:r>
            <a:r>
              <a:rPr lang="en-US" baseline="-25000" dirty="0" smtClean="0"/>
              <a:t>3</a:t>
            </a:r>
            <a:r>
              <a:rPr lang="en-US" dirty="0" smtClean="0"/>
              <a:t>:</a:t>
            </a:r>
          </a:p>
          <a:p>
            <a:r>
              <a:rPr lang="en-US" baseline="-25000" dirty="0" smtClean="0"/>
              <a:t>-First known 3D topological insulator</a:t>
            </a:r>
          </a:p>
          <a:p>
            <a:r>
              <a:rPr lang="en-US" baseline="-25000" dirty="0" smtClean="0"/>
              <a:t>-Highly complex surface states</a:t>
            </a:r>
            <a:r>
              <a:rPr lang="en-US" dirty="0" smtClean="0"/>
              <a:t> </a:t>
            </a:r>
            <a:endParaRPr lang="en-US" dirty="0"/>
          </a:p>
        </p:txBody>
      </p:sp>
      <p:sp>
        <p:nvSpPr>
          <p:cNvPr id="11" name="Rectangle 10"/>
          <p:cNvSpPr/>
          <p:nvPr/>
        </p:nvSpPr>
        <p:spPr>
          <a:xfrm>
            <a:off x="351630" y="4660900"/>
            <a:ext cx="3788569" cy="1985159"/>
          </a:xfrm>
          <a:prstGeom prst="rect">
            <a:avLst/>
          </a:prstGeom>
        </p:spPr>
        <p:txBody>
          <a:bodyPr wrap="square">
            <a:spAutoFit/>
          </a:bodyPr>
          <a:lstStyle/>
          <a:p>
            <a:r>
              <a:rPr lang="en-US" sz="2400" u="sng" dirty="0" smtClean="0">
                <a:latin typeface="+mj-lt"/>
              </a:rPr>
              <a:t>Applications</a:t>
            </a:r>
          </a:p>
          <a:p>
            <a:pPr marL="285750" indent="-285750">
              <a:buFont typeface="Arial" charset="0"/>
              <a:buChar char="•"/>
            </a:pPr>
            <a:r>
              <a:rPr lang="en-US" sz="1700" dirty="0" smtClean="0"/>
              <a:t>They’re cool!</a:t>
            </a:r>
          </a:p>
          <a:p>
            <a:pPr marL="285750" indent="-285750">
              <a:buFont typeface="Arial" charset="0"/>
              <a:buChar char="•"/>
            </a:pPr>
            <a:r>
              <a:rPr lang="en-US" sz="1700" dirty="0" smtClean="0"/>
              <a:t>Integrated </a:t>
            </a:r>
            <a:r>
              <a:rPr lang="en-US" sz="1700" dirty="0"/>
              <a:t>circuit </a:t>
            </a:r>
            <a:r>
              <a:rPr lang="en-US" sz="1700" dirty="0" smtClean="0"/>
              <a:t>technology</a:t>
            </a:r>
          </a:p>
          <a:p>
            <a:pPr marL="742950" lvl="1" indent="-285750">
              <a:buFont typeface="Arial" charset="0"/>
              <a:buChar char="•"/>
            </a:pPr>
            <a:r>
              <a:rPr lang="en-US" sz="1300" dirty="0" smtClean="0"/>
              <a:t>Minimize power dissipation</a:t>
            </a:r>
          </a:p>
          <a:p>
            <a:pPr marL="285750" indent="-285750">
              <a:buFont typeface="Arial" charset="0"/>
              <a:buChar char="•"/>
            </a:pPr>
            <a:r>
              <a:rPr lang="en-US" sz="1700" dirty="0" err="1" smtClean="0"/>
              <a:t>Spintronics</a:t>
            </a:r>
            <a:endParaRPr lang="en-US" sz="1700" dirty="0" smtClean="0"/>
          </a:p>
          <a:p>
            <a:pPr marL="285750" indent="-285750">
              <a:buFont typeface="Arial" charset="0"/>
              <a:buChar char="•"/>
            </a:pPr>
            <a:r>
              <a:rPr lang="en-US" sz="1700" dirty="0" smtClean="0"/>
              <a:t>Error tolerant quantum computation</a:t>
            </a:r>
          </a:p>
          <a:p>
            <a:pPr marL="285750" indent="-285750">
              <a:buFont typeface="Arial" charset="0"/>
              <a:buChar char="•"/>
            </a:pPr>
            <a:endParaRPr lang="en-US" dirty="0" smtClean="0"/>
          </a:p>
        </p:txBody>
      </p:sp>
      <p:sp>
        <p:nvSpPr>
          <p:cNvPr id="4" name="Slide Number Placeholder 3"/>
          <p:cNvSpPr>
            <a:spLocks noGrp="1"/>
          </p:cNvSpPr>
          <p:nvPr>
            <p:ph type="sldNum" sz="quarter" idx="12"/>
          </p:nvPr>
        </p:nvSpPr>
        <p:spPr/>
        <p:txBody>
          <a:bodyPr/>
          <a:lstStyle/>
          <a:p>
            <a:fld id="{0B001B4D-3FBF-1B4E-8BFE-FD8DE4DD2135}" type="slidenum">
              <a:rPr lang="en-US" smtClean="0"/>
              <a:t>1</a:t>
            </a:fld>
            <a:endParaRPr lang="en-US"/>
          </a:p>
        </p:txBody>
      </p:sp>
      <p:sp>
        <p:nvSpPr>
          <p:cNvPr id="5" name="TextBox 4"/>
          <p:cNvSpPr txBox="1"/>
          <p:nvPr/>
        </p:nvSpPr>
        <p:spPr>
          <a:xfrm>
            <a:off x="4904581" y="6538913"/>
            <a:ext cx="5318919" cy="276999"/>
          </a:xfrm>
          <a:prstGeom prst="rect">
            <a:avLst/>
          </a:prstGeom>
          <a:noFill/>
        </p:spPr>
        <p:txBody>
          <a:bodyPr wrap="square" rtlCol="0">
            <a:spAutoFit/>
          </a:bodyPr>
          <a:lstStyle/>
          <a:p>
            <a:r>
              <a:rPr lang="en-US" sz="1200" dirty="0" smtClean="0"/>
              <a:t>Scattering </a:t>
            </a:r>
            <a:r>
              <a:rPr lang="en-US" sz="1200" smtClean="0"/>
              <a:t>may alter, </a:t>
            </a:r>
            <a:r>
              <a:rPr lang="en-US" sz="1200" dirty="0" smtClean="0"/>
              <a:t>but won’t destroy conductive surface states </a:t>
            </a:r>
            <a:endParaRPr lang="en-US" sz="1200" dirty="0"/>
          </a:p>
        </p:txBody>
      </p:sp>
    </p:spTree>
    <p:extLst>
      <p:ext uri="{BB962C8B-B14F-4D97-AF65-F5344CB8AC3E}">
        <p14:creationId xmlns:p14="http://schemas.microsoft.com/office/powerpoint/2010/main" val="153607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2000" b="1" dirty="0" smtClean="0">
                <a:latin typeface="+mj-lt"/>
              </a:rPr>
              <a:t>Three-dimensional </a:t>
            </a:r>
            <a:r>
              <a:rPr lang="en-GB" altLang="en-US" sz="2000" b="1" dirty="0">
                <a:latin typeface="+mj-lt"/>
              </a:rPr>
              <a:t>illustration of the band structures of </a:t>
            </a:r>
            <a:r>
              <a:rPr lang="en-GB" altLang="en-US" sz="2000" b="1" dirty="0" err="1">
                <a:latin typeface="+mj-lt"/>
              </a:rPr>
              <a:t>undoped</a:t>
            </a:r>
            <a:r>
              <a:rPr lang="en-GB" altLang="en-US" sz="2000" b="1" dirty="0">
                <a:latin typeface="+mj-lt"/>
              </a:rPr>
              <a:t> </a:t>
            </a:r>
            <a:r>
              <a:rPr lang="en-GB" altLang="en-US" sz="2000" b="1" dirty="0" smtClean="0">
                <a:latin typeface="+mj-lt"/>
              </a:rPr>
              <a:t>Bi</a:t>
            </a:r>
            <a:r>
              <a:rPr lang="en-GB" altLang="en-US" sz="2000" b="1" baseline="-25000" dirty="0" smtClean="0">
                <a:latin typeface="+mj-lt"/>
              </a:rPr>
              <a:t>2</a:t>
            </a:r>
            <a:r>
              <a:rPr lang="en-GB" altLang="en-US" sz="2000" b="1" dirty="0" smtClean="0">
                <a:latin typeface="+mj-lt"/>
              </a:rPr>
              <a:t>Te</a:t>
            </a:r>
            <a:r>
              <a:rPr lang="en-GB" altLang="en-US" sz="2000" b="1" baseline="-25000" dirty="0" smtClean="0">
                <a:latin typeface="+mj-lt"/>
              </a:rPr>
              <a:t>3</a:t>
            </a:r>
            <a:endParaRPr lang="en-GB" altLang="en-US" sz="2000" b="1"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2295721"/>
            <a:ext cx="7804800" cy="2262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25441" y="6489636"/>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Y. </a:t>
            </a:r>
            <a:r>
              <a:rPr lang="en-GB" altLang="en-US" sz="1089" b="1" dirty="0">
                <a:latin typeface="Arial" charset="0"/>
              </a:rPr>
              <a:t>L. Chen et al. Science 2009;325:178-181</a:t>
            </a:r>
          </a:p>
        </p:txBody>
      </p:sp>
      <p:sp>
        <p:nvSpPr>
          <p:cNvPr id="2" name="Slide Number Placeholder 1"/>
          <p:cNvSpPr>
            <a:spLocks noGrp="1"/>
          </p:cNvSpPr>
          <p:nvPr>
            <p:ph type="sldNum" sz="quarter" idx="12"/>
          </p:nvPr>
        </p:nvSpPr>
        <p:spPr/>
        <p:txBody>
          <a:bodyPr/>
          <a:lstStyle/>
          <a:p>
            <a:fld id="{0B001B4D-3FBF-1B4E-8BFE-FD8DE4DD2135}" type="slidenum">
              <a:rPr lang="en-US" smtClean="0"/>
              <a:t>10</a:t>
            </a:fld>
            <a:endParaRPr lang="en-US"/>
          </a:p>
        </p:txBody>
      </p:sp>
    </p:spTree>
    <p:extLst>
      <p:ext uri="{BB962C8B-B14F-4D97-AF65-F5344CB8AC3E}">
        <p14:creationId xmlns:p14="http://schemas.microsoft.com/office/powerpoint/2010/main" val="1254069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81" t="32222" r="6783" b="26667"/>
          <a:stretch/>
        </p:blipFill>
        <p:spPr>
          <a:xfrm>
            <a:off x="584200" y="1346200"/>
            <a:ext cx="7988302" cy="4858638"/>
          </a:xfrm>
          <a:prstGeom prst="rect">
            <a:avLst/>
          </a:prstGeom>
        </p:spPr>
      </p:pic>
      <p:sp>
        <p:nvSpPr>
          <p:cNvPr id="5" name="TextBox 4"/>
          <p:cNvSpPr txBox="1"/>
          <p:nvPr/>
        </p:nvSpPr>
        <p:spPr>
          <a:xfrm>
            <a:off x="584200" y="368300"/>
            <a:ext cx="6540500" cy="461665"/>
          </a:xfrm>
          <a:prstGeom prst="rect">
            <a:avLst/>
          </a:prstGeom>
          <a:noFill/>
        </p:spPr>
        <p:txBody>
          <a:bodyPr wrap="square" rtlCol="0">
            <a:spAutoFit/>
          </a:bodyPr>
          <a:lstStyle/>
          <a:p>
            <a:r>
              <a:rPr lang="en-US" sz="2400" dirty="0" smtClean="0">
                <a:latin typeface="+mj-lt"/>
              </a:rPr>
              <a:t>Thickness dependence of band structure in Bi</a:t>
            </a:r>
            <a:r>
              <a:rPr lang="en-US" sz="2400" baseline="-25000" dirty="0" smtClean="0">
                <a:latin typeface="+mj-lt"/>
              </a:rPr>
              <a:t>2</a:t>
            </a:r>
            <a:r>
              <a:rPr lang="en-US" sz="2400" dirty="0" smtClean="0">
                <a:latin typeface="+mj-lt"/>
              </a:rPr>
              <a:t>Se</a:t>
            </a:r>
            <a:r>
              <a:rPr lang="en-US" sz="2400" baseline="-25000" dirty="0">
                <a:latin typeface="+mj-lt"/>
              </a:rPr>
              <a:t>3</a:t>
            </a:r>
            <a:endParaRPr lang="en-US" sz="2400" dirty="0">
              <a:latin typeface="+mj-lt"/>
            </a:endParaRPr>
          </a:p>
        </p:txBody>
      </p:sp>
      <p:sp>
        <p:nvSpPr>
          <p:cNvPr id="8" name="Slide Number Placeholder 7"/>
          <p:cNvSpPr>
            <a:spLocks noGrp="1"/>
          </p:cNvSpPr>
          <p:nvPr>
            <p:ph type="sldNum" sz="quarter" idx="12"/>
          </p:nvPr>
        </p:nvSpPr>
        <p:spPr/>
        <p:txBody>
          <a:bodyPr/>
          <a:lstStyle/>
          <a:p>
            <a:fld id="{0B001B4D-3FBF-1B4E-8BFE-FD8DE4DD2135}" type="slidenum">
              <a:rPr lang="en-US" smtClean="0"/>
              <a:t>11</a:t>
            </a:fld>
            <a:endParaRPr lang="en-US"/>
          </a:p>
        </p:txBody>
      </p:sp>
      <p:sp>
        <p:nvSpPr>
          <p:cNvPr id="9" name="TextBox 8"/>
          <p:cNvSpPr txBox="1"/>
          <p:nvPr/>
        </p:nvSpPr>
        <p:spPr>
          <a:xfrm>
            <a:off x="584200" y="6356351"/>
            <a:ext cx="6223000" cy="600164"/>
          </a:xfrm>
          <a:prstGeom prst="rect">
            <a:avLst/>
          </a:prstGeom>
          <a:noFill/>
        </p:spPr>
        <p:txBody>
          <a:bodyPr wrap="square" rtlCol="0">
            <a:spAutoFit/>
          </a:bodyPr>
          <a:lstStyle/>
          <a:p>
            <a:r>
              <a:rPr lang="en-US" sz="1100" dirty="0"/>
              <a:t>Zhang, Y., He, K., Chang, C. Z., Song, C. L., Wang, L. L., Chen, X., ... &amp; Shen, S. Q. (2010). Crossover of the three-dimensional topological insulator Bi</a:t>
            </a:r>
            <a:r>
              <a:rPr lang="en-US" sz="1100" baseline="-25000" dirty="0"/>
              <a:t>2</a:t>
            </a:r>
            <a:r>
              <a:rPr lang="en-US" sz="1100" dirty="0"/>
              <a:t>Se</a:t>
            </a:r>
            <a:r>
              <a:rPr lang="en-US" sz="1100" baseline="-25000" dirty="0"/>
              <a:t>3</a:t>
            </a:r>
            <a:r>
              <a:rPr lang="en-US" sz="1100" dirty="0"/>
              <a:t> to the two-dimensional limit. </a:t>
            </a:r>
            <a:r>
              <a:rPr lang="en-US" sz="1100" i="1" dirty="0"/>
              <a:t>Nature Physics</a:t>
            </a:r>
            <a:r>
              <a:rPr lang="en-US" sz="1100" dirty="0"/>
              <a:t>, </a:t>
            </a:r>
            <a:r>
              <a:rPr lang="en-US" sz="1100" i="1" dirty="0"/>
              <a:t>6</a:t>
            </a:r>
            <a:r>
              <a:rPr lang="en-US" sz="1100" dirty="0"/>
              <a:t>(8), 584-588.</a:t>
            </a:r>
          </a:p>
          <a:p>
            <a:endParaRPr lang="en-US" sz="1100" dirty="0"/>
          </a:p>
        </p:txBody>
      </p:sp>
    </p:spTree>
    <p:extLst>
      <p:ext uri="{BB962C8B-B14F-4D97-AF65-F5344CB8AC3E}">
        <p14:creationId xmlns:p14="http://schemas.microsoft.com/office/powerpoint/2010/main" val="817179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001B4D-3FBF-1B4E-8BFE-FD8DE4DD2135}" type="slidenum">
              <a:rPr lang="en-US" smtClean="0"/>
              <a:t>12</a:t>
            </a:fld>
            <a:endParaRPr lang="en-US"/>
          </a:p>
        </p:txBody>
      </p:sp>
      <p:sp>
        <p:nvSpPr>
          <p:cNvPr id="5" name="TextBox 4"/>
          <p:cNvSpPr txBox="1"/>
          <p:nvPr/>
        </p:nvSpPr>
        <p:spPr>
          <a:xfrm>
            <a:off x="584200" y="368300"/>
            <a:ext cx="6223000" cy="523220"/>
          </a:xfrm>
          <a:prstGeom prst="rect">
            <a:avLst/>
          </a:prstGeom>
          <a:noFill/>
        </p:spPr>
        <p:txBody>
          <a:bodyPr wrap="square" rtlCol="0">
            <a:spAutoFit/>
          </a:bodyPr>
          <a:lstStyle/>
          <a:p>
            <a:r>
              <a:rPr lang="en-US" sz="2800" dirty="0" smtClean="0">
                <a:latin typeface="+mj-lt"/>
              </a:rPr>
              <a:t>Continued Work</a:t>
            </a:r>
            <a:endParaRPr lang="en-US" sz="2800" dirty="0">
              <a:latin typeface="+mj-lt"/>
            </a:endParaRPr>
          </a:p>
        </p:txBody>
      </p:sp>
      <p:sp>
        <p:nvSpPr>
          <p:cNvPr id="6" name="TextBox 5"/>
          <p:cNvSpPr txBox="1"/>
          <p:nvPr/>
        </p:nvSpPr>
        <p:spPr>
          <a:xfrm>
            <a:off x="482600" y="1384300"/>
            <a:ext cx="8032750" cy="2646878"/>
          </a:xfrm>
          <a:prstGeom prst="rect">
            <a:avLst/>
          </a:prstGeom>
          <a:noFill/>
        </p:spPr>
        <p:txBody>
          <a:bodyPr wrap="square" rtlCol="0">
            <a:spAutoFit/>
          </a:bodyPr>
          <a:lstStyle/>
          <a:p>
            <a:pPr marL="285750" indent="-285750">
              <a:buFont typeface="Arial" charset="0"/>
              <a:buChar char="•"/>
            </a:pPr>
            <a:r>
              <a:rPr lang="en-US" dirty="0" smtClean="0"/>
              <a:t>Discovering more topological insulators</a:t>
            </a:r>
          </a:p>
          <a:p>
            <a:pPr marL="742950" lvl="1" indent="-285750">
              <a:buFont typeface="Arial" charset="0"/>
              <a:buChar char="•"/>
            </a:pPr>
            <a:r>
              <a:rPr lang="en-US" sz="1600" dirty="0" smtClean="0"/>
              <a:t>Over 50 materials have been predicted, most of which haven’t been experimentally tested</a:t>
            </a:r>
          </a:p>
          <a:p>
            <a:pPr marL="285750" indent="-285750">
              <a:buFont typeface="Arial" charset="0"/>
              <a:buChar char="•"/>
            </a:pPr>
            <a:r>
              <a:rPr lang="en-US" dirty="0" smtClean="0"/>
              <a:t>Combining with a superconductor to look at </a:t>
            </a:r>
            <a:r>
              <a:rPr lang="en-US" dirty="0" err="1" smtClean="0"/>
              <a:t>majorana</a:t>
            </a:r>
            <a:r>
              <a:rPr lang="en-US" dirty="0" smtClean="0"/>
              <a:t> fermions</a:t>
            </a:r>
          </a:p>
          <a:p>
            <a:pPr marL="742950" lvl="1" indent="-285750">
              <a:buFont typeface="Arial" charset="0"/>
              <a:buChar char="•"/>
            </a:pPr>
            <a:r>
              <a:rPr lang="en-US" sz="1600" dirty="0" smtClean="0"/>
              <a:t>People think they might form at interface of ordinary superconductor and topological insulator (no idea why)</a:t>
            </a:r>
            <a:endParaRPr lang="en-US" sz="1600" dirty="0" smtClean="0"/>
          </a:p>
          <a:p>
            <a:pPr marL="742950" lvl="1" indent="-285750">
              <a:buFont typeface="Arial" charset="0"/>
              <a:buChar char="•"/>
            </a:pPr>
            <a:endParaRPr lang="en-US" sz="1600" dirty="0"/>
          </a:p>
          <a:p>
            <a:pPr marL="285750" indent="-285750">
              <a:buFont typeface="Arial" charset="0"/>
              <a:buChar char="•"/>
            </a:pPr>
            <a:r>
              <a:rPr lang="en-US" sz="1600" dirty="0" smtClean="0"/>
              <a:t>Topological superconductors</a:t>
            </a:r>
          </a:p>
          <a:p>
            <a:pPr marL="742950" lvl="1" indent="-285750">
              <a:buFont typeface="Arial" charset="0"/>
              <a:buChar char="•"/>
            </a:pPr>
            <a:r>
              <a:rPr lang="en-US" sz="1600" dirty="0" smtClean="0"/>
              <a:t>Haven’t been observed or predicted, but people are looking</a:t>
            </a:r>
            <a:endParaRPr lang="en-US" sz="1600" dirty="0" smtClean="0"/>
          </a:p>
          <a:p>
            <a:pPr marL="285750" indent="-285750">
              <a:buFont typeface="Arial" charset="0"/>
              <a:buChar char="•"/>
            </a:pPr>
            <a:endParaRPr lang="en-US" dirty="0"/>
          </a:p>
        </p:txBody>
      </p:sp>
    </p:spTree>
    <p:extLst>
      <p:ext uri="{BB962C8B-B14F-4D97-AF65-F5344CB8AC3E}">
        <p14:creationId xmlns:p14="http://schemas.microsoft.com/office/powerpoint/2010/main" val="1942874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9700"/>
            <a:ext cx="7886700" cy="1325563"/>
          </a:xfrm>
        </p:spPr>
        <p:txBody>
          <a:bodyPr/>
          <a:lstStyle/>
          <a:p>
            <a:r>
              <a:rPr lang="en-US" dirty="0" smtClean="0"/>
              <a:t>References</a:t>
            </a:r>
            <a:endParaRPr lang="en-US" dirty="0"/>
          </a:p>
        </p:txBody>
      </p:sp>
      <p:sp>
        <p:nvSpPr>
          <p:cNvPr id="3" name="Content Placeholder 2"/>
          <p:cNvSpPr>
            <a:spLocks noGrp="1"/>
          </p:cNvSpPr>
          <p:nvPr>
            <p:ph idx="1"/>
          </p:nvPr>
        </p:nvSpPr>
        <p:spPr>
          <a:xfrm>
            <a:off x="412750" y="4682331"/>
            <a:ext cx="7886700" cy="4351338"/>
          </a:xfrm>
        </p:spPr>
        <p:txBody>
          <a:bodyPr>
            <a:normAutofit/>
          </a:bodyPr>
          <a:lstStyle/>
          <a:p>
            <a:pPr marL="0" indent="0">
              <a:buNone/>
            </a:pPr>
            <a:r>
              <a:rPr lang="en-US" sz="2400" dirty="0" smtClean="0">
                <a:latin typeface="+mj-lt"/>
              </a:rPr>
              <a:t>Resources</a:t>
            </a:r>
          </a:p>
          <a:p>
            <a:r>
              <a:rPr lang="en-US" sz="1400" dirty="0" smtClean="0"/>
              <a:t>2011 Qi and Zhang review: </a:t>
            </a:r>
            <a:r>
              <a:rPr lang="en-US" sz="1400" dirty="0" smtClean="0">
                <a:hlinkClick r:id="rId2"/>
              </a:rPr>
              <a:t>http</a:t>
            </a:r>
            <a:r>
              <a:rPr lang="en-US" sz="1400" dirty="0">
                <a:hlinkClick r:id="rId2"/>
              </a:rPr>
              <a:t>://</a:t>
            </a:r>
            <a:r>
              <a:rPr lang="en-US" sz="1400" dirty="0" smtClean="0">
                <a:hlinkClick r:id="rId2"/>
              </a:rPr>
              <a:t>journals.aps.org/rmp/abstract/10.1103/RevModPhys.83.1057</a:t>
            </a:r>
            <a:endParaRPr lang="en-US" sz="1400" dirty="0" smtClean="0"/>
          </a:p>
          <a:p>
            <a:r>
              <a:rPr lang="en-US" sz="1400" dirty="0" smtClean="0"/>
              <a:t>Nature Perspective Article: </a:t>
            </a:r>
            <a:r>
              <a:rPr lang="en-US" sz="1400" dirty="0" smtClean="0">
                <a:hlinkClick r:id="rId3"/>
              </a:rPr>
              <a:t>http</a:t>
            </a:r>
            <a:r>
              <a:rPr lang="en-US" sz="1400" dirty="0">
                <a:hlinkClick r:id="rId3"/>
              </a:rPr>
              <a:t>://</a:t>
            </a:r>
            <a:r>
              <a:rPr lang="en-US" sz="1400" dirty="0" smtClean="0">
                <a:hlinkClick r:id="rId3"/>
              </a:rPr>
              <a:t>www.nature.com/nature/journal/v464/n7286/full/nature08916.html</a:t>
            </a:r>
            <a:endParaRPr lang="en-US" sz="1400" dirty="0" smtClean="0"/>
          </a:p>
          <a:p>
            <a:r>
              <a:rPr lang="en-US" sz="1400" dirty="0" smtClean="0"/>
              <a:t>ARPES info: </a:t>
            </a:r>
            <a:r>
              <a:rPr lang="en-US" sz="1400" dirty="0" err="1"/>
              <a:t>Damascelli</a:t>
            </a:r>
            <a:r>
              <a:rPr lang="en-US" sz="1400" dirty="0"/>
              <a:t>, A. (2004). Probing the electronic structure of complex systems by ARPES. </a:t>
            </a:r>
            <a:r>
              <a:rPr lang="en-US" sz="1400" i="1" dirty="0" err="1"/>
              <a:t>Physica</a:t>
            </a:r>
            <a:r>
              <a:rPr lang="en-US" sz="1400" i="1" dirty="0"/>
              <a:t> </a:t>
            </a:r>
            <a:r>
              <a:rPr lang="en-US" sz="1400" i="1" dirty="0" err="1"/>
              <a:t>Scripta</a:t>
            </a:r>
            <a:r>
              <a:rPr lang="en-US" sz="1400" dirty="0"/>
              <a:t>, </a:t>
            </a:r>
            <a:r>
              <a:rPr lang="en-US" sz="1400" i="1" dirty="0"/>
              <a:t>2004</a:t>
            </a:r>
            <a:r>
              <a:rPr lang="en-US" sz="1400" dirty="0"/>
              <a:t>(T109), 61. </a:t>
            </a:r>
            <a:endParaRPr lang="en-US" sz="1400" dirty="0" smtClean="0"/>
          </a:p>
          <a:p>
            <a:r>
              <a:rPr lang="en-US" sz="1400" dirty="0" smtClean="0"/>
              <a:t>More in paper</a:t>
            </a:r>
          </a:p>
        </p:txBody>
      </p:sp>
      <p:sp>
        <p:nvSpPr>
          <p:cNvPr id="5" name="Slide Number Placeholder 4"/>
          <p:cNvSpPr>
            <a:spLocks noGrp="1"/>
          </p:cNvSpPr>
          <p:nvPr>
            <p:ph type="sldNum" sz="quarter" idx="12"/>
          </p:nvPr>
        </p:nvSpPr>
        <p:spPr/>
        <p:txBody>
          <a:bodyPr/>
          <a:lstStyle/>
          <a:p>
            <a:fld id="{0B001B4D-3FBF-1B4E-8BFE-FD8DE4DD2135}" type="slidenum">
              <a:rPr lang="en-US" smtClean="0"/>
              <a:t>13</a:t>
            </a:fld>
            <a:endParaRPr lang="en-US"/>
          </a:p>
        </p:txBody>
      </p:sp>
      <p:sp>
        <p:nvSpPr>
          <p:cNvPr id="6" name="Rectangle 5"/>
          <p:cNvSpPr/>
          <p:nvPr/>
        </p:nvSpPr>
        <p:spPr>
          <a:xfrm>
            <a:off x="412750" y="955924"/>
            <a:ext cx="8350250" cy="3754874"/>
          </a:xfrm>
          <a:prstGeom prst="rect">
            <a:avLst/>
          </a:prstGeom>
        </p:spPr>
        <p:txBody>
          <a:bodyPr wrap="square">
            <a:spAutoFit/>
          </a:bodyPr>
          <a:lstStyle/>
          <a:p>
            <a:r>
              <a:rPr lang="en-US" sz="2800" dirty="0" smtClean="0">
                <a:solidFill>
                  <a:srgbClr val="222222"/>
                </a:solidFill>
                <a:latin typeface="+mj-lt"/>
                <a:ea typeface="Times New Roman" charset="0"/>
                <a:cs typeface="Arial" charset="0"/>
              </a:rPr>
              <a:t>Papers</a:t>
            </a:r>
          </a:p>
          <a:p>
            <a:r>
              <a:rPr lang="en-US" sz="1400" dirty="0" smtClean="0">
                <a:solidFill>
                  <a:srgbClr val="222222"/>
                </a:solidFill>
                <a:ea typeface="Times New Roman" charset="0"/>
                <a:cs typeface="Arial" charset="0"/>
              </a:rPr>
              <a:t>[</a:t>
            </a:r>
            <a:r>
              <a:rPr lang="en-US" sz="1400" dirty="0">
                <a:solidFill>
                  <a:srgbClr val="222222"/>
                </a:solidFill>
                <a:ea typeface="Times New Roman" charset="0"/>
                <a:cs typeface="Arial" charset="0"/>
              </a:rPr>
              <a:t>1] Kane, C. L., &amp; </a:t>
            </a:r>
            <a:r>
              <a:rPr lang="en-US" sz="1400" dirty="0" err="1">
                <a:solidFill>
                  <a:srgbClr val="222222"/>
                </a:solidFill>
                <a:ea typeface="Times New Roman" charset="0"/>
                <a:cs typeface="Arial" charset="0"/>
              </a:rPr>
              <a:t>Mele</a:t>
            </a:r>
            <a:r>
              <a:rPr lang="en-US" sz="1400" dirty="0">
                <a:solidFill>
                  <a:srgbClr val="222222"/>
                </a:solidFill>
                <a:ea typeface="Times New Roman" charset="0"/>
                <a:cs typeface="Arial" charset="0"/>
              </a:rPr>
              <a:t>, E. J. (2005). Quantum spin Hall effect in </a:t>
            </a:r>
            <a:r>
              <a:rPr lang="en-US" sz="1400" dirty="0" err="1">
                <a:solidFill>
                  <a:srgbClr val="222222"/>
                </a:solidFill>
                <a:ea typeface="Times New Roman" charset="0"/>
                <a:cs typeface="Arial" charset="0"/>
              </a:rPr>
              <a:t>graphene.</a:t>
            </a:r>
            <a:r>
              <a:rPr lang="en-US" sz="1400" i="1" dirty="0" err="1">
                <a:solidFill>
                  <a:srgbClr val="222222"/>
                </a:solidFill>
                <a:ea typeface="Times New Roman" charset="0"/>
                <a:cs typeface="Arial" charset="0"/>
              </a:rPr>
              <a:t>Physical</a:t>
            </a:r>
            <a:r>
              <a:rPr lang="en-US" sz="1400" i="1" dirty="0">
                <a:solidFill>
                  <a:srgbClr val="222222"/>
                </a:solidFill>
                <a:ea typeface="Times New Roman" charset="0"/>
                <a:cs typeface="Arial" charset="0"/>
              </a:rPr>
              <a:t> review letters</a:t>
            </a:r>
            <a:r>
              <a:rPr lang="en-US" sz="1400" dirty="0">
                <a:solidFill>
                  <a:srgbClr val="222222"/>
                </a:solidFill>
                <a:ea typeface="Times New Roman" charset="0"/>
                <a:cs typeface="Arial" charset="0"/>
              </a:rPr>
              <a:t>, </a:t>
            </a:r>
            <a:r>
              <a:rPr lang="en-US" sz="1400" i="1" dirty="0">
                <a:solidFill>
                  <a:srgbClr val="222222"/>
                </a:solidFill>
                <a:ea typeface="Times New Roman" charset="0"/>
                <a:cs typeface="Arial" charset="0"/>
              </a:rPr>
              <a:t>95</a:t>
            </a:r>
            <a:r>
              <a:rPr lang="en-US" sz="1400" dirty="0">
                <a:solidFill>
                  <a:srgbClr val="222222"/>
                </a:solidFill>
                <a:ea typeface="Times New Roman" charset="0"/>
                <a:cs typeface="Arial" charset="0"/>
              </a:rPr>
              <a:t>(22), 226801.</a:t>
            </a:r>
            <a:endParaRPr lang="en-US" sz="1400" dirty="0">
              <a:ea typeface="Calibri" charset="0"/>
            </a:endParaRPr>
          </a:p>
          <a:p>
            <a:r>
              <a:rPr lang="en-US" sz="1400" dirty="0">
                <a:solidFill>
                  <a:srgbClr val="222222"/>
                </a:solidFill>
                <a:ea typeface="Times New Roman" charset="0"/>
                <a:cs typeface="Arial" charset="0"/>
              </a:rPr>
              <a:t>[2] </a:t>
            </a:r>
            <a:r>
              <a:rPr lang="en-US" sz="1400" dirty="0" err="1">
                <a:solidFill>
                  <a:srgbClr val="222222"/>
                </a:solidFill>
                <a:ea typeface="Times New Roman" charset="0"/>
                <a:cs typeface="Arial" charset="0"/>
              </a:rPr>
              <a:t>Bernevig</a:t>
            </a:r>
            <a:r>
              <a:rPr lang="en-US" sz="1400" dirty="0">
                <a:solidFill>
                  <a:srgbClr val="222222"/>
                </a:solidFill>
                <a:ea typeface="Times New Roman" charset="0"/>
                <a:cs typeface="Arial" charset="0"/>
              </a:rPr>
              <a:t>, B. A., Hughes, T. L., &amp; Zhang, S. C. (2006). Quantum spin Hall effect and topological phase transition in </a:t>
            </a:r>
            <a:r>
              <a:rPr lang="en-US" sz="1400" dirty="0" err="1">
                <a:solidFill>
                  <a:srgbClr val="222222"/>
                </a:solidFill>
                <a:ea typeface="Times New Roman" charset="0"/>
                <a:cs typeface="Arial" charset="0"/>
              </a:rPr>
              <a:t>HgTe</a:t>
            </a:r>
            <a:r>
              <a:rPr lang="en-US" sz="1400" dirty="0">
                <a:solidFill>
                  <a:srgbClr val="222222"/>
                </a:solidFill>
                <a:ea typeface="Times New Roman" charset="0"/>
                <a:cs typeface="Arial" charset="0"/>
              </a:rPr>
              <a:t> quantum wells. </a:t>
            </a:r>
            <a:r>
              <a:rPr lang="en-US" sz="1400" i="1" dirty="0">
                <a:solidFill>
                  <a:srgbClr val="222222"/>
                </a:solidFill>
                <a:ea typeface="Times New Roman" charset="0"/>
                <a:cs typeface="Arial" charset="0"/>
              </a:rPr>
              <a:t>Science</a:t>
            </a:r>
            <a:r>
              <a:rPr lang="en-US" sz="1400" dirty="0">
                <a:solidFill>
                  <a:srgbClr val="222222"/>
                </a:solidFill>
                <a:ea typeface="Times New Roman" charset="0"/>
                <a:cs typeface="Arial" charset="0"/>
              </a:rPr>
              <a:t>,</a:t>
            </a:r>
            <a:r>
              <a:rPr lang="en-US" sz="1400" i="1" dirty="0">
                <a:solidFill>
                  <a:srgbClr val="222222"/>
                </a:solidFill>
                <a:ea typeface="Times New Roman" charset="0"/>
                <a:cs typeface="Arial" charset="0"/>
              </a:rPr>
              <a:t>314</a:t>
            </a:r>
            <a:r>
              <a:rPr lang="en-US" sz="1400" dirty="0">
                <a:solidFill>
                  <a:srgbClr val="222222"/>
                </a:solidFill>
                <a:ea typeface="Times New Roman" charset="0"/>
                <a:cs typeface="Arial" charset="0"/>
              </a:rPr>
              <a:t>(5806), 1757-1761.</a:t>
            </a:r>
            <a:endParaRPr lang="en-US" sz="1400" dirty="0">
              <a:ea typeface="Calibri" charset="0"/>
            </a:endParaRPr>
          </a:p>
          <a:p>
            <a:r>
              <a:rPr lang="en-US" sz="1400" dirty="0">
                <a:ea typeface="Calibri" charset="0"/>
              </a:rPr>
              <a:t>[3] </a:t>
            </a:r>
            <a:r>
              <a:rPr lang="en-US" sz="1400" dirty="0" err="1">
                <a:solidFill>
                  <a:srgbClr val="222222"/>
                </a:solidFill>
                <a:ea typeface="Times New Roman" charset="0"/>
                <a:cs typeface="Arial" charset="0"/>
              </a:rPr>
              <a:t>König</a:t>
            </a:r>
            <a:r>
              <a:rPr lang="en-US" sz="1400" dirty="0">
                <a:solidFill>
                  <a:srgbClr val="222222"/>
                </a:solidFill>
                <a:ea typeface="Times New Roman" charset="0"/>
                <a:cs typeface="Arial" charset="0"/>
              </a:rPr>
              <a:t>, M., </a:t>
            </a:r>
            <a:r>
              <a:rPr lang="en-US" sz="1400" dirty="0" err="1">
                <a:solidFill>
                  <a:srgbClr val="222222"/>
                </a:solidFill>
                <a:ea typeface="Times New Roman" charset="0"/>
                <a:cs typeface="Arial" charset="0"/>
              </a:rPr>
              <a:t>Wiedmann</a:t>
            </a:r>
            <a:r>
              <a:rPr lang="en-US" sz="1400" dirty="0">
                <a:solidFill>
                  <a:srgbClr val="222222"/>
                </a:solidFill>
                <a:ea typeface="Times New Roman" charset="0"/>
                <a:cs typeface="Arial" charset="0"/>
              </a:rPr>
              <a:t>, S., </a:t>
            </a:r>
            <a:r>
              <a:rPr lang="en-US" sz="1400" dirty="0" err="1">
                <a:solidFill>
                  <a:srgbClr val="222222"/>
                </a:solidFill>
                <a:ea typeface="Times New Roman" charset="0"/>
                <a:cs typeface="Arial" charset="0"/>
              </a:rPr>
              <a:t>Brüne</a:t>
            </a:r>
            <a:r>
              <a:rPr lang="en-US" sz="1400" dirty="0">
                <a:solidFill>
                  <a:srgbClr val="222222"/>
                </a:solidFill>
                <a:ea typeface="Times New Roman" charset="0"/>
                <a:cs typeface="Arial" charset="0"/>
              </a:rPr>
              <a:t>, C., Roth, A., </a:t>
            </a:r>
            <a:r>
              <a:rPr lang="en-US" sz="1400" dirty="0" err="1">
                <a:solidFill>
                  <a:srgbClr val="222222"/>
                </a:solidFill>
                <a:ea typeface="Times New Roman" charset="0"/>
                <a:cs typeface="Arial" charset="0"/>
              </a:rPr>
              <a:t>Buhmann</a:t>
            </a:r>
            <a:r>
              <a:rPr lang="en-US" sz="1400" dirty="0">
                <a:solidFill>
                  <a:srgbClr val="222222"/>
                </a:solidFill>
                <a:ea typeface="Times New Roman" charset="0"/>
                <a:cs typeface="Arial" charset="0"/>
              </a:rPr>
              <a:t>, H., </a:t>
            </a:r>
            <a:r>
              <a:rPr lang="en-US" sz="1400" dirty="0" err="1">
                <a:solidFill>
                  <a:srgbClr val="222222"/>
                </a:solidFill>
                <a:ea typeface="Times New Roman" charset="0"/>
                <a:cs typeface="Arial" charset="0"/>
              </a:rPr>
              <a:t>Molenkamp</a:t>
            </a:r>
            <a:r>
              <a:rPr lang="en-US" sz="1400" dirty="0">
                <a:solidFill>
                  <a:srgbClr val="222222"/>
                </a:solidFill>
                <a:ea typeface="Times New Roman" charset="0"/>
                <a:cs typeface="Arial" charset="0"/>
              </a:rPr>
              <a:t>, L. W., ... &amp; Zhang, S. C. (2007). Quantum spin Hall insulator state in </a:t>
            </a:r>
            <a:r>
              <a:rPr lang="en-US" sz="1400" dirty="0" err="1">
                <a:solidFill>
                  <a:srgbClr val="222222"/>
                </a:solidFill>
                <a:ea typeface="Times New Roman" charset="0"/>
                <a:cs typeface="Arial" charset="0"/>
              </a:rPr>
              <a:t>HgTe</a:t>
            </a:r>
            <a:r>
              <a:rPr lang="en-US" sz="1400" dirty="0">
                <a:solidFill>
                  <a:srgbClr val="222222"/>
                </a:solidFill>
                <a:ea typeface="Times New Roman" charset="0"/>
                <a:cs typeface="Arial" charset="0"/>
              </a:rPr>
              <a:t> quantum wells. </a:t>
            </a:r>
            <a:r>
              <a:rPr lang="en-US" sz="1400" i="1" dirty="0">
                <a:solidFill>
                  <a:srgbClr val="222222"/>
                </a:solidFill>
                <a:ea typeface="Times New Roman" charset="0"/>
                <a:cs typeface="Arial" charset="0"/>
              </a:rPr>
              <a:t>Science</a:t>
            </a:r>
            <a:r>
              <a:rPr lang="en-US" sz="1400" dirty="0">
                <a:solidFill>
                  <a:srgbClr val="222222"/>
                </a:solidFill>
                <a:ea typeface="Times New Roman" charset="0"/>
                <a:cs typeface="Arial" charset="0"/>
              </a:rPr>
              <a:t>, </a:t>
            </a:r>
            <a:r>
              <a:rPr lang="en-US" sz="1400" i="1" dirty="0">
                <a:solidFill>
                  <a:srgbClr val="222222"/>
                </a:solidFill>
                <a:ea typeface="Times New Roman" charset="0"/>
                <a:cs typeface="Arial" charset="0"/>
              </a:rPr>
              <a:t>318</a:t>
            </a:r>
            <a:r>
              <a:rPr lang="en-US" sz="1400" dirty="0">
                <a:solidFill>
                  <a:srgbClr val="222222"/>
                </a:solidFill>
                <a:ea typeface="Times New Roman" charset="0"/>
                <a:cs typeface="Arial" charset="0"/>
              </a:rPr>
              <a:t>(5851), 766-770.</a:t>
            </a:r>
            <a:endParaRPr lang="en-US" sz="1400" dirty="0">
              <a:ea typeface="Calibri" charset="0"/>
            </a:endParaRPr>
          </a:p>
          <a:p>
            <a:r>
              <a:rPr lang="en-US" sz="1400" dirty="0">
                <a:solidFill>
                  <a:srgbClr val="222222"/>
                </a:solidFill>
                <a:ea typeface="Times New Roman" charset="0"/>
                <a:cs typeface="Arial" charset="0"/>
              </a:rPr>
              <a:t>[4] Fu, L., &amp; Kane, C. L. (2007). Topological insulators with inversion </a:t>
            </a:r>
            <a:r>
              <a:rPr lang="en-US" sz="1400" dirty="0" err="1">
                <a:solidFill>
                  <a:srgbClr val="222222"/>
                </a:solidFill>
                <a:ea typeface="Times New Roman" charset="0"/>
                <a:cs typeface="Arial" charset="0"/>
              </a:rPr>
              <a:t>symmetry.</a:t>
            </a:r>
            <a:r>
              <a:rPr lang="en-US" sz="1400" i="1" dirty="0" err="1">
                <a:solidFill>
                  <a:srgbClr val="222222"/>
                </a:solidFill>
                <a:ea typeface="Times New Roman" charset="0"/>
                <a:cs typeface="Arial" charset="0"/>
              </a:rPr>
              <a:t>Physical</a:t>
            </a:r>
            <a:r>
              <a:rPr lang="en-US" sz="1400" i="1" dirty="0">
                <a:solidFill>
                  <a:srgbClr val="222222"/>
                </a:solidFill>
                <a:ea typeface="Times New Roman" charset="0"/>
                <a:cs typeface="Arial" charset="0"/>
              </a:rPr>
              <a:t> Review B</a:t>
            </a:r>
            <a:r>
              <a:rPr lang="en-US" sz="1400" dirty="0">
                <a:solidFill>
                  <a:srgbClr val="222222"/>
                </a:solidFill>
                <a:ea typeface="Times New Roman" charset="0"/>
                <a:cs typeface="Arial" charset="0"/>
              </a:rPr>
              <a:t>, </a:t>
            </a:r>
            <a:r>
              <a:rPr lang="en-US" sz="1400" i="1" dirty="0">
                <a:solidFill>
                  <a:srgbClr val="222222"/>
                </a:solidFill>
                <a:ea typeface="Times New Roman" charset="0"/>
                <a:cs typeface="Arial" charset="0"/>
              </a:rPr>
              <a:t>76</a:t>
            </a:r>
            <a:r>
              <a:rPr lang="en-US" sz="1400" dirty="0">
                <a:solidFill>
                  <a:srgbClr val="222222"/>
                </a:solidFill>
                <a:ea typeface="Times New Roman" charset="0"/>
                <a:cs typeface="Arial" charset="0"/>
              </a:rPr>
              <a:t>(4), 045302.</a:t>
            </a:r>
            <a:endParaRPr lang="en-US" sz="1400" dirty="0">
              <a:ea typeface="Calibri" charset="0"/>
            </a:endParaRPr>
          </a:p>
          <a:p>
            <a:r>
              <a:rPr lang="en-US" sz="1400" dirty="0">
                <a:ea typeface="Times New Roman" charset="0"/>
              </a:rPr>
              <a:t>[5] </a:t>
            </a:r>
            <a:r>
              <a:rPr lang="en-US" sz="1400" dirty="0">
                <a:solidFill>
                  <a:srgbClr val="222222"/>
                </a:solidFill>
                <a:ea typeface="Times New Roman" charset="0"/>
                <a:cs typeface="Arial" charset="0"/>
              </a:rPr>
              <a:t>Zhang, H., Liu, C. X., Qi, X. L., Dai, X., Fang, Z., &amp; Zhang, S. C. (2009). Topological insulators in Bi2Se3, Bi2Te3 and Sb2Te3 with a single Dirac cone on the surface. </a:t>
            </a:r>
            <a:r>
              <a:rPr lang="en-US" sz="1400" i="1" dirty="0">
                <a:ea typeface="Calibri" charset="0"/>
              </a:rPr>
              <a:t>Nature physics</a:t>
            </a:r>
            <a:r>
              <a:rPr lang="en-US" sz="1400" dirty="0">
                <a:ea typeface="Calibri" charset="0"/>
              </a:rPr>
              <a:t>, </a:t>
            </a:r>
            <a:r>
              <a:rPr lang="en-US" sz="1400" i="1" dirty="0">
                <a:ea typeface="Calibri" charset="0"/>
              </a:rPr>
              <a:t>5</a:t>
            </a:r>
            <a:r>
              <a:rPr lang="en-US" sz="1400" dirty="0">
                <a:ea typeface="Calibri" charset="0"/>
              </a:rPr>
              <a:t>(6), 438-442.</a:t>
            </a:r>
          </a:p>
          <a:p>
            <a:r>
              <a:rPr lang="en-US" sz="1400" dirty="0">
                <a:ea typeface="Times New Roman" charset="0"/>
              </a:rPr>
              <a:t>[6] </a:t>
            </a:r>
            <a:r>
              <a:rPr lang="en-US" sz="1400" dirty="0">
                <a:solidFill>
                  <a:srgbClr val="222222"/>
                </a:solidFill>
                <a:ea typeface="Times New Roman" charset="0"/>
                <a:cs typeface="Arial" charset="0"/>
              </a:rPr>
              <a:t>Xia, Y., Qian, D., Hsieh, D., Wray, L., Pal, A., Lin, H., ... &amp; Hasan, M. Z. (2009). Observation of a large-gap topological-insulator class with a single Dirac cone on the surface. </a:t>
            </a:r>
            <a:r>
              <a:rPr lang="en-US" sz="1400" i="1" dirty="0">
                <a:ea typeface="Calibri" charset="0"/>
              </a:rPr>
              <a:t>Nature Physics</a:t>
            </a:r>
            <a:r>
              <a:rPr lang="en-US" sz="1400" dirty="0">
                <a:ea typeface="Calibri" charset="0"/>
              </a:rPr>
              <a:t>, </a:t>
            </a:r>
            <a:r>
              <a:rPr lang="en-US" sz="1400" i="1" dirty="0">
                <a:ea typeface="Calibri" charset="0"/>
              </a:rPr>
              <a:t>5</a:t>
            </a:r>
            <a:r>
              <a:rPr lang="en-US" sz="1400" dirty="0">
                <a:ea typeface="Calibri" charset="0"/>
              </a:rPr>
              <a:t>(6), 398-402.</a:t>
            </a:r>
          </a:p>
          <a:p>
            <a:r>
              <a:rPr lang="en-US" sz="1400" dirty="0">
                <a:ea typeface="Calibri" charset="0"/>
              </a:rPr>
              <a:t>[7] </a:t>
            </a:r>
            <a:r>
              <a:rPr lang="en-US" sz="1400" dirty="0">
                <a:solidFill>
                  <a:srgbClr val="222222"/>
                </a:solidFill>
                <a:ea typeface="Times New Roman" charset="0"/>
                <a:cs typeface="Arial" charset="0"/>
              </a:rPr>
              <a:t>Kane, C., &amp; Moore, J. (2011). Topological insulators. </a:t>
            </a:r>
            <a:r>
              <a:rPr lang="en-US" sz="1400" i="1" dirty="0">
                <a:ea typeface="Calibri" charset="0"/>
              </a:rPr>
              <a:t>Physics World</a:t>
            </a:r>
            <a:r>
              <a:rPr lang="en-US" sz="1400" dirty="0">
                <a:ea typeface="Calibri" charset="0"/>
              </a:rPr>
              <a:t>, </a:t>
            </a:r>
            <a:r>
              <a:rPr lang="en-US" sz="1400" i="1" dirty="0">
                <a:ea typeface="Calibri" charset="0"/>
              </a:rPr>
              <a:t>24</a:t>
            </a:r>
            <a:r>
              <a:rPr lang="en-US" sz="1400" dirty="0">
                <a:ea typeface="Calibri" charset="0"/>
              </a:rPr>
              <a:t>(02), 32.</a:t>
            </a:r>
          </a:p>
          <a:p>
            <a:r>
              <a:rPr lang="en-US" sz="1400" dirty="0">
                <a:solidFill>
                  <a:srgbClr val="222222"/>
                </a:solidFill>
                <a:ea typeface="Times New Roman" charset="0"/>
                <a:cs typeface="Arial" charset="0"/>
              </a:rPr>
              <a:t>[8] Zhang, Y., He, K., Chang, C. Z., Song, C. L., Wang, L. L., Chen, X., ... &amp; Shen, S. Q. (2010). Crossover of the three-dimensional topological insulator Bi</a:t>
            </a:r>
            <a:r>
              <a:rPr lang="en-US" sz="1400" baseline="-25000" dirty="0">
                <a:solidFill>
                  <a:srgbClr val="222222"/>
                </a:solidFill>
                <a:ea typeface="Times New Roman" charset="0"/>
                <a:cs typeface="Arial" charset="0"/>
              </a:rPr>
              <a:t>2</a:t>
            </a:r>
            <a:r>
              <a:rPr lang="en-US" sz="1400" dirty="0">
                <a:solidFill>
                  <a:srgbClr val="222222"/>
                </a:solidFill>
                <a:ea typeface="Times New Roman" charset="0"/>
                <a:cs typeface="Arial" charset="0"/>
              </a:rPr>
              <a:t>Se</a:t>
            </a:r>
            <a:r>
              <a:rPr lang="en-US" sz="1400" baseline="-25000" dirty="0">
                <a:solidFill>
                  <a:srgbClr val="222222"/>
                </a:solidFill>
                <a:ea typeface="Times New Roman" charset="0"/>
                <a:cs typeface="Arial" charset="0"/>
              </a:rPr>
              <a:t>3</a:t>
            </a:r>
            <a:r>
              <a:rPr lang="en-US" sz="1400" dirty="0">
                <a:solidFill>
                  <a:srgbClr val="222222"/>
                </a:solidFill>
                <a:ea typeface="Times New Roman" charset="0"/>
                <a:cs typeface="Arial" charset="0"/>
              </a:rPr>
              <a:t> to the two-dimensional limit. </a:t>
            </a:r>
            <a:r>
              <a:rPr lang="en-US" sz="1400" i="1" dirty="0">
                <a:ea typeface="Calibri" charset="0"/>
              </a:rPr>
              <a:t>Nature Physics</a:t>
            </a:r>
            <a:r>
              <a:rPr lang="en-US" sz="1400" dirty="0">
                <a:ea typeface="Calibri" charset="0"/>
              </a:rPr>
              <a:t>, </a:t>
            </a:r>
            <a:r>
              <a:rPr lang="en-US" sz="1400" i="1" dirty="0">
                <a:ea typeface="Calibri" charset="0"/>
              </a:rPr>
              <a:t>6</a:t>
            </a:r>
            <a:r>
              <a:rPr lang="en-US" sz="1400" dirty="0">
                <a:ea typeface="Calibri" charset="0"/>
              </a:rPr>
              <a:t>(8), 584-588.</a:t>
            </a:r>
          </a:p>
          <a:p>
            <a:r>
              <a:rPr lang="en-US" sz="1400" dirty="0">
                <a:solidFill>
                  <a:srgbClr val="222222"/>
                </a:solidFill>
                <a:ea typeface="Times New Roman" charset="0"/>
                <a:cs typeface="Arial" charset="0"/>
              </a:rPr>
              <a:t>[9] Chen, Y. L., </a:t>
            </a:r>
            <a:r>
              <a:rPr lang="en-US" sz="1400" dirty="0" err="1">
                <a:solidFill>
                  <a:srgbClr val="222222"/>
                </a:solidFill>
                <a:ea typeface="Times New Roman" charset="0"/>
                <a:cs typeface="Arial" charset="0"/>
              </a:rPr>
              <a:t>Analytis</a:t>
            </a:r>
            <a:r>
              <a:rPr lang="en-US" sz="1400" dirty="0">
                <a:solidFill>
                  <a:srgbClr val="222222"/>
                </a:solidFill>
                <a:ea typeface="Times New Roman" charset="0"/>
                <a:cs typeface="Arial" charset="0"/>
              </a:rPr>
              <a:t>, J. G., Chu, J. H., Liu, Z. K., Mo, S. K., Qi, X. L., ... &amp; Zhang, S. C. (2009). Experimental realization of a three-dimensional topological insulator, Bi</a:t>
            </a:r>
            <a:r>
              <a:rPr lang="en-US" sz="1400" baseline="-25000" dirty="0">
                <a:solidFill>
                  <a:srgbClr val="222222"/>
                </a:solidFill>
                <a:ea typeface="Times New Roman" charset="0"/>
                <a:cs typeface="Arial" charset="0"/>
              </a:rPr>
              <a:t>2</a:t>
            </a:r>
            <a:r>
              <a:rPr lang="en-US" sz="1400" dirty="0">
                <a:solidFill>
                  <a:srgbClr val="222222"/>
                </a:solidFill>
                <a:ea typeface="Times New Roman" charset="0"/>
                <a:cs typeface="Arial" charset="0"/>
              </a:rPr>
              <a:t>Te</a:t>
            </a:r>
            <a:r>
              <a:rPr lang="en-US" sz="1400" baseline="-25000" dirty="0">
                <a:solidFill>
                  <a:srgbClr val="222222"/>
                </a:solidFill>
                <a:ea typeface="Times New Roman" charset="0"/>
                <a:cs typeface="Arial" charset="0"/>
              </a:rPr>
              <a:t>3</a:t>
            </a:r>
            <a:r>
              <a:rPr lang="en-US" sz="1400" dirty="0">
                <a:solidFill>
                  <a:srgbClr val="222222"/>
                </a:solidFill>
                <a:ea typeface="Times New Roman" charset="0"/>
                <a:cs typeface="Arial" charset="0"/>
              </a:rPr>
              <a:t>. </a:t>
            </a:r>
            <a:r>
              <a:rPr lang="en-US" sz="1400" i="1" dirty="0">
                <a:ea typeface="Calibri" charset="0"/>
              </a:rPr>
              <a:t>Science</a:t>
            </a:r>
            <a:r>
              <a:rPr lang="en-US" sz="1400" dirty="0">
                <a:ea typeface="Calibri" charset="0"/>
              </a:rPr>
              <a:t>, </a:t>
            </a:r>
            <a:r>
              <a:rPr lang="en-US" sz="1400" i="1" dirty="0">
                <a:ea typeface="Calibri" charset="0"/>
              </a:rPr>
              <a:t>325</a:t>
            </a:r>
            <a:r>
              <a:rPr lang="en-US" sz="1400" dirty="0">
                <a:ea typeface="Calibri" charset="0"/>
              </a:rPr>
              <a:t>(5937), 178-181.</a:t>
            </a:r>
            <a:endParaRPr lang="en-US" sz="1400" dirty="0">
              <a:effectLst/>
              <a:ea typeface="Calibri" charset="0"/>
            </a:endParaRPr>
          </a:p>
        </p:txBody>
      </p:sp>
    </p:spTree>
    <p:extLst>
      <p:ext uri="{BB962C8B-B14F-4D97-AF65-F5344CB8AC3E}">
        <p14:creationId xmlns:p14="http://schemas.microsoft.com/office/powerpoint/2010/main" val="38311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182" y="2079625"/>
            <a:ext cx="7459436" cy="4351338"/>
          </a:xfrm>
        </p:spPr>
      </p:pic>
      <p:sp>
        <p:nvSpPr>
          <p:cNvPr id="5" name="TextBox 4"/>
          <p:cNvSpPr txBox="1"/>
          <p:nvPr/>
        </p:nvSpPr>
        <p:spPr>
          <a:xfrm>
            <a:off x="281441" y="275966"/>
            <a:ext cx="7996918" cy="461665"/>
          </a:xfrm>
          <a:prstGeom prst="rect">
            <a:avLst/>
          </a:prstGeom>
          <a:noFill/>
        </p:spPr>
        <p:txBody>
          <a:bodyPr wrap="square" rtlCol="0">
            <a:spAutoFit/>
          </a:bodyPr>
          <a:lstStyle/>
          <a:p>
            <a:r>
              <a:rPr lang="en-US" sz="2400" dirty="0" smtClean="0">
                <a:latin typeface="+mj-lt"/>
              </a:rPr>
              <a:t>Angle resolved photoelectron spectroscopy (ARPES)</a:t>
            </a:r>
            <a:endParaRPr lang="en-US" sz="2400" dirty="0">
              <a:latin typeface="+mj-lt"/>
            </a:endParaRPr>
          </a:p>
        </p:txBody>
      </p:sp>
      <p:pic>
        <p:nvPicPr>
          <p:cNvPr id="7170" name="Picture 2" descr="E = \hbar  \omega - E_{f} - \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84325"/>
            <a:ext cx="1621518" cy="216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95600" y="946962"/>
            <a:ext cx="9172222" cy="461665"/>
          </a:xfrm>
          <a:prstGeom prst="rect">
            <a:avLst/>
          </a:prstGeom>
          <a:noFill/>
        </p:spPr>
        <p:txBody>
          <a:bodyPr wrap="square" rtlCol="0">
            <a:spAutoFit/>
          </a:bodyPr>
          <a:lstStyle/>
          <a:p>
            <a:r>
              <a:rPr lang="en-US" sz="1200" dirty="0" smtClean="0"/>
              <a:t>E=binding energy</a:t>
            </a:r>
          </a:p>
          <a:p>
            <a:r>
              <a:rPr lang="en-US" sz="1200" i="1" dirty="0" err="1" smtClean="0"/>
              <a:t>ɸ</a:t>
            </a:r>
            <a:r>
              <a:rPr lang="en-US" sz="1200" dirty="0" smtClean="0"/>
              <a:t>=work function</a:t>
            </a:r>
            <a:endParaRPr lang="en-US" sz="1200" i="1" dirty="0"/>
          </a:p>
        </p:txBody>
      </p:sp>
      <p:sp>
        <p:nvSpPr>
          <p:cNvPr id="8" name="TextBox 7"/>
          <p:cNvSpPr txBox="1"/>
          <p:nvPr/>
        </p:nvSpPr>
        <p:spPr>
          <a:xfrm>
            <a:off x="1066800" y="1578376"/>
            <a:ext cx="6963682" cy="461665"/>
          </a:xfrm>
          <a:prstGeom prst="rect">
            <a:avLst/>
          </a:prstGeom>
          <a:noFill/>
        </p:spPr>
        <p:txBody>
          <a:bodyPr wrap="square" rtlCol="0">
            <a:spAutoFit/>
          </a:bodyPr>
          <a:lstStyle/>
          <a:p>
            <a:r>
              <a:rPr lang="en-US" sz="1200"/>
              <a:t>a high-energy photon is used to eject an electron from a crystal, and then the surface or bulk electronic structure is determined from an analysis of the momentum of the emitted electron.</a:t>
            </a:r>
          </a:p>
        </p:txBody>
      </p:sp>
      <p:sp>
        <p:nvSpPr>
          <p:cNvPr id="9" name="Slide Number Placeholder 8"/>
          <p:cNvSpPr>
            <a:spLocks noGrp="1"/>
          </p:cNvSpPr>
          <p:nvPr>
            <p:ph type="sldNum" sz="quarter" idx="12"/>
          </p:nvPr>
        </p:nvSpPr>
        <p:spPr/>
        <p:txBody>
          <a:bodyPr/>
          <a:lstStyle/>
          <a:p>
            <a:fld id="{0B001B4D-3FBF-1B4E-8BFE-FD8DE4DD2135}" type="slidenum">
              <a:rPr lang="en-US" smtClean="0"/>
              <a:t>14</a:t>
            </a:fld>
            <a:endParaRPr lang="en-US"/>
          </a:p>
        </p:txBody>
      </p:sp>
    </p:spTree>
    <p:extLst>
      <p:ext uri="{BB962C8B-B14F-4D97-AF65-F5344CB8AC3E}">
        <p14:creationId xmlns:p14="http://schemas.microsoft.com/office/powerpoint/2010/main" val="382817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48639"/>
            <a:ext cx="7886700" cy="1325563"/>
          </a:xfrm>
        </p:spPr>
        <p:txBody>
          <a:bodyPr/>
          <a:lstStyle/>
          <a:p>
            <a:r>
              <a:rPr lang="en-US" dirty="0" smtClean="0"/>
              <a:t>Experimental Results</a:t>
            </a:r>
            <a:endParaRPr lang="en-US" dirty="0"/>
          </a:p>
        </p:txBody>
      </p:sp>
      <p:sp>
        <p:nvSpPr>
          <p:cNvPr id="4" name="TextBox 3"/>
          <p:cNvSpPr txBox="1"/>
          <p:nvPr/>
        </p:nvSpPr>
        <p:spPr>
          <a:xfrm>
            <a:off x="527050" y="1498860"/>
            <a:ext cx="7600950" cy="2585323"/>
          </a:xfrm>
          <a:prstGeom prst="rect">
            <a:avLst/>
          </a:prstGeom>
          <a:noFill/>
        </p:spPr>
        <p:txBody>
          <a:bodyPr wrap="square" rtlCol="0">
            <a:spAutoFit/>
          </a:bodyPr>
          <a:lstStyle/>
          <a:p>
            <a:pPr marL="285750" indent="-285750">
              <a:buFont typeface="Arial" charset="0"/>
              <a:buChar char="•"/>
            </a:pPr>
            <a:r>
              <a:rPr lang="en-US" dirty="0" smtClean="0"/>
              <a:t>First 2D Topological Insulator (</a:t>
            </a:r>
            <a:r>
              <a:rPr lang="en-US" dirty="0" err="1" smtClean="0"/>
              <a:t>QsHE</a:t>
            </a:r>
            <a:r>
              <a:rPr lang="en-US" dirty="0" smtClean="0"/>
              <a:t> )discovered in 2007 </a:t>
            </a:r>
            <a:r>
              <a:rPr lang="en-US" baseline="30000" dirty="0" smtClean="0"/>
              <a:t>1</a:t>
            </a:r>
            <a:endParaRPr lang="en-US" dirty="0"/>
          </a:p>
          <a:p>
            <a:pPr marL="742950" lvl="1" indent="-285750">
              <a:buFont typeface="Arial" charset="0"/>
              <a:buChar char="•"/>
            </a:pPr>
            <a:r>
              <a:rPr lang="en-US" dirty="0" smtClean="0"/>
              <a:t>They measured a conductance of G</a:t>
            </a:r>
            <a:r>
              <a:rPr lang="en-US" baseline="-25000" dirty="0" smtClean="0"/>
              <a:t>0</a:t>
            </a:r>
            <a:r>
              <a:rPr lang="en-US" dirty="0" smtClean="0"/>
              <a:t> near 0K, independent of sample dimensions.</a:t>
            </a:r>
          </a:p>
          <a:p>
            <a:pPr marL="742950" lvl="1" indent="-285750">
              <a:buFont typeface="Arial" charset="0"/>
              <a:buChar char="•"/>
            </a:pPr>
            <a:endParaRPr lang="en-US" dirty="0" smtClean="0"/>
          </a:p>
          <a:p>
            <a:pPr marL="285750" indent="-285750">
              <a:buFont typeface="Arial" charset="0"/>
              <a:buChar char="•"/>
            </a:pPr>
            <a:r>
              <a:rPr lang="en-US" dirty="0" smtClean="0"/>
              <a:t>First 3D Topological Insulator discovered in 2008 </a:t>
            </a:r>
            <a:r>
              <a:rPr lang="en-US" baseline="30000" dirty="0" smtClean="0"/>
              <a:t>2</a:t>
            </a:r>
          </a:p>
          <a:p>
            <a:pPr marL="742950" lvl="1" indent="-285750">
              <a:buFont typeface="Arial" charset="0"/>
              <a:buChar char="•"/>
            </a:pPr>
            <a:r>
              <a:rPr lang="en-US" dirty="0" smtClean="0"/>
              <a:t>using ARPES, they mapped </a:t>
            </a:r>
            <a:r>
              <a:rPr lang="en-US" dirty="0"/>
              <a:t>out the surface states of BixSb1–x and </a:t>
            </a:r>
            <a:r>
              <a:rPr lang="en-US" dirty="0" smtClean="0"/>
              <a:t>observed a special </a:t>
            </a:r>
            <a:r>
              <a:rPr lang="en-US" dirty="0"/>
              <a:t>characteristic </a:t>
            </a:r>
            <a:r>
              <a:rPr lang="en-US" dirty="0" smtClean="0"/>
              <a:t>of </a:t>
            </a:r>
            <a:r>
              <a:rPr lang="en-US" dirty="0"/>
              <a:t>topological </a:t>
            </a:r>
            <a:r>
              <a:rPr lang="en-US" dirty="0" smtClean="0"/>
              <a:t>insulators</a:t>
            </a:r>
            <a:endParaRPr lang="en-US" dirty="0"/>
          </a:p>
          <a:p>
            <a:pPr marL="742950" lvl="1" indent="-285750">
              <a:buFont typeface="Arial" charset="0"/>
              <a:buChar char="•"/>
            </a:pPr>
            <a:endParaRPr lang="en-US" dirty="0"/>
          </a:p>
          <a:p>
            <a:pPr lvl="1"/>
            <a:endParaRPr lang="en-US" dirty="0"/>
          </a:p>
        </p:txBody>
      </p:sp>
      <p:sp>
        <p:nvSpPr>
          <p:cNvPr id="5" name="TextBox 4"/>
          <p:cNvSpPr txBox="1"/>
          <p:nvPr/>
        </p:nvSpPr>
        <p:spPr>
          <a:xfrm>
            <a:off x="584200" y="4732060"/>
            <a:ext cx="8350250" cy="523220"/>
          </a:xfrm>
          <a:prstGeom prst="rect">
            <a:avLst/>
          </a:prstGeom>
          <a:noFill/>
        </p:spPr>
        <p:txBody>
          <a:bodyPr wrap="square" rtlCol="0">
            <a:spAutoFit/>
          </a:bodyPr>
          <a:lstStyle/>
          <a:p>
            <a:r>
              <a:rPr lang="en-US" sz="1400" dirty="0" smtClean="0"/>
              <a:t>There is always some bulk conductance in a 3D material, which can’t easily be separated from surface conductance. Need new experiment: ARPES</a:t>
            </a:r>
            <a:endParaRPr lang="en-US" sz="1400" dirty="0"/>
          </a:p>
        </p:txBody>
      </p:sp>
      <p:sp>
        <p:nvSpPr>
          <p:cNvPr id="6" name="TextBox 5"/>
          <p:cNvSpPr txBox="1"/>
          <p:nvPr/>
        </p:nvSpPr>
        <p:spPr>
          <a:xfrm>
            <a:off x="584200" y="5255280"/>
            <a:ext cx="7677150" cy="523220"/>
          </a:xfrm>
          <a:prstGeom prst="rect">
            <a:avLst/>
          </a:prstGeom>
          <a:noFill/>
        </p:spPr>
        <p:txBody>
          <a:bodyPr wrap="square" rtlCol="0">
            <a:spAutoFit/>
          </a:bodyPr>
          <a:lstStyle/>
          <a:p>
            <a:r>
              <a:rPr lang="en-US" sz="1400" dirty="0" smtClean="0"/>
              <a:t>Maybe graphic of ARPES and then </a:t>
            </a:r>
            <a:r>
              <a:rPr lang="en-US" sz="1400" dirty="0" err="1" smtClean="0"/>
              <a:t>hamiltonian</a:t>
            </a:r>
            <a:r>
              <a:rPr lang="en-US" sz="1400" dirty="0" smtClean="0"/>
              <a:t> with relevant quantities (angle), spin, </a:t>
            </a:r>
            <a:r>
              <a:rPr lang="en-US" sz="1400" dirty="0" err="1" smtClean="0"/>
              <a:t>etc</a:t>
            </a:r>
            <a:r>
              <a:rPr lang="en-US" sz="1400" dirty="0" smtClean="0"/>
              <a:t> explaining how it can directly measure structure and spin of surface states.</a:t>
            </a:r>
            <a:endParaRPr lang="en-US" sz="1400" dirty="0"/>
          </a:p>
        </p:txBody>
      </p:sp>
      <p:sp>
        <p:nvSpPr>
          <p:cNvPr id="3" name="TextBox 2"/>
          <p:cNvSpPr txBox="1"/>
          <p:nvPr/>
        </p:nvSpPr>
        <p:spPr>
          <a:xfrm>
            <a:off x="0" y="6301720"/>
            <a:ext cx="9525000" cy="646331"/>
          </a:xfrm>
          <a:prstGeom prst="rect">
            <a:avLst/>
          </a:prstGeom>
          <a:noFill/>
        </p:spPr>
        <p:txBody>
          <a:bodyPr wrap="square" rtlCol="0">
            <a:spAutoFit/>
          </a:bodyPr>
          <a:lstStyle/>
          <a:p>
            <a:r>
              <a:rPr lang="en-US" sz="1200" baseline="30000" dirty="0" smtClean="0"/>
              <a:t>1 </a:t>
            </a:r>
            <a:r>
              <a:rPr lang="en-US" sz="1200" dirty="0" smtClean="0"/>
              <a:t>at University </a:t>
            </a:r>
            <a:r>
              <a:rPr lang="en-US" sz="1200" dirty="0"/>
              <a:t>of </a:t>
            </a:r>
            <a:r>
              <a:rPr lang="en-US" sz="1200" dirty="0" err="1"/>
              <a:t>Würzburg</a:t>
            </a:r>
            <a:r>
              <a:rPr lang="en-US" sz="1200" dirty="0"/>
              <a:t>, Germany, led by Laurens </a:t>
            </a:r>
            <a:r>
              <a:rPr lang="en-US" sz="1200" dirty="0" err="1" smtClean="0"/>
              <a:t>Molenkamp</a:t>
            </a:r>
            <a:endParaRPr lang="en-US" sz="1200" dirty="0" smtClean="0"/>
          </a:p>
          <a:p>
            <a:r>
              <a:rPr lang="en-US" sz="1200" baseline="30000" dirty="0" smtClean="0"/>
              <a:t>2 </a:t>
            </a:r>
            <a:r>
              <a:rPr lang="en-US" sz="1200" dirty="0" smtClean="0"/>
              <a:t>at Princeton </a:t>
            </a:r>
            <a:r>
              <a:rPr lang="en-US" sz="1200" dirty="0"/>
              <a:t>University led by </a:t>
            </a:r>
            <a:r>
              <a:rPr lang="en-US" sz="1200" dirty="0" err="1"/>
              <a:t>Zahid</a:t>
            </a:r>
            <a:r>
              <a:rPr lang="en-US" sz="1200" dirty="0"/>
              <a:t> </a:t>
            </a:r>
            <a:r>
              <a:rPr lang="en-US" sz="1200" dirty="0" smtClean="0"/>
              <a:t>Hasan</a:t>
            </a:r>
            <a:endParaRPr lang="en-US" sz="1200" baseline="30000" dirty="0"/>
          </a:p>
          <a:p>
            <a:endParaRPr lang="en-US" sz="1200" dirty="0"/>
          </a:p>
        </p:txBody>
      </p:sp>
      <p:sp>
        <p:nvSpPr>
          <p:cNvPr id="7" name="Slide Number Placeholder 6"/>
          <p:cNvSpPr>
            <a:spLocks noGrp="1"/>
          </p:cNvSpPr>
          <p:nvPr>
            <p:ph type="sldNum" sz="quarter" idx="12"/>
          </p:nvPr>
        </p:nvSpPr>
        <p:spPr/>
        <p:txBody>
          <a:bodyPr/>
          <a:lstStyle/>
          <a:p>
            <a:fld id="{0B001B4D-3FBF-1B4E-8BFE-FD8DE4DD2135}" type="slidenum">
              <a:rPr lang="en-US" smtClean="0"/>
              <a:t>15</a:t>
            </a:fld>
            <a:endParaRPr lang="en-US"/>
          </a:p>
        </p:txBody>
      </p:sp>
    </p:spTree>
    <p:extLst>
      <p:ext uri="{BB962C8B-B14F-4D97-AF65-F5344CB8AC3E}">
        <p14:creationId xmlns:p14="http://schemas.microsoft.com/office/powerpoint/2010/main" val="150761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28650" y="1825625"/>
            <a:ext cx="7886700" cy="4351338"/>
          </a:xfrm>
        </p:spPr>
        <p:txBody>
          <a:bodyPr>
            <a:normAutofit/>
          </a:bodyPr>
          <a:lstStyle/>
          <a:p>
            <a:r>
              <a:rPr lang="en-US" sz="1600" dirty="0"/>
              <a:t>M Z Hasan and C L Kane 2010 </a:t>
            </a:r>
            <a:r>
              <a:rPr lang="en-US" sz="1600" dirty="0" err="1"/>
              <a:t>Colloquium:Topological</a:t>
            </a:r>
            <a:r>
              <a:rPr lang="en-US" sz="1600" dirty="0"/>
              <a:t> insulators Rev. Mod. Phys. 82 3045–3067 </a:t>
            </a:r>
            <a:endParaRPr lang="en-US" sz="1600" dirty="0" smtClean="0"/>
          </a:p>
          <a:p>
            <a:r>
              <a:rPr lang="en-US" sz="1600" dirty="0" smtClean="0"/>
              <a:t>J </a:t>
            </a:r>
            <a:r>
              <a:rPr lang="en-US" sz="1600" dirty="0"/>
              <a:t>E Moore 2010 The birth of topological insulators Nature 464 194–198 X-L </a:t>
            </a:r>
            <a:endParaRPr lang="en-US" sz="1600" dirty="0" smtClean="0"/>
          </a:p>
          <a:p>
            <a:r>
              <a:rPr lang="en-US" sz="1600" dirty="0" smtClean="0"/>
              <a:t>Qi </a:t>
            </a:r>
            <a:r>
              <a:rPr lang="en-US" sz="1600" dirty="0"/>
              <a:t>and S-C Zhang 2010 The quantum spin Hall effect and topological insulators Physics </a:t>
            </a:r>
            <a:r>
              <a:rPr lang="en-US" sz="1600" dirty="0" err="1"/>
              <a:t>TodayJanuary</a:t>
            </a:r>
            <a:r>
              <a:rPr lang="en-US" sz="1600" dirty="0"/>
              <a:t> pp33–38</a:t>
            </a:r>
          </a:p>
        </p:txBody>
      </p:sp>
      <p:sp>
        <p:nvSpPr>
          <p:cNvPr id="5" name="TextBox 4"/>
          <p:cNvSpPr txBox="1"/>
          <p:nvPr/>
        </p:nvSpPr>
        <p:spPr>
          <a:xfrm>
            <a:off x="1168400" y="1117600"/>
            <a:ext cx="1155700" cy="369332"/>
          </a:xfrm>
          <a:prstGeom prst="rect">
            <a:avLst/>
          </a:prstGeom>
          <a:noFill/>
        </p:spPr>
        <p:txBody>
          <a:bodyPr wrap="square" rtlCol="0">
            <a:spAutoFit/>
          </a:bodyPr>
          <a:lstStyle/>
          <a:p>
            <a:r>
              <a:rPr lang="en-US" dirty="0" smtClean="0"/>
              <a:t>More Info</a:t>
            </a:r>
            <a:endParaRPr lang="en-US" dirty="0"/>
          </a:p>
        </p:txBody>
      </p:sp>
      <p:sp>
        <p:nvSpPr>
          <p:cNvPr id="2" name="Slide Number Placeholder 1"/>
          <p:cNvSpPr>
            <a:spLocks noGrp="1"/>
          </p:cNvSpPr>
          <p:nvPr>
            <p:ph type="sldNum" sz="quarter" idx="12"/>
          </p:nvPr>
        </p:nvSpPr>
        <p:spPr/>
        <p:txBody>
          <a:bodyPr/>
          <a:lstStyle/>
          <a:p>
            <a:fld id="{0B001B4D-3FBF-1B4E-8BFE-FD8DE4DD2135}" type="slidenum">
              <a:rPr lang="en-US" smtClean="0"/>
              <a:t>16</a:t>
            </a:fld>
            <a:endParaRPr lang="en-US"/>
          </a:p>
        </p:txBody>
      </p:sp>
    </p:spTree>
    <p:extLst>
      <p:ext uri="{BB962C8B-B14F-4D97-AF65-F5344CB8AC3E}">
        <p14:creationId xmlns:p14="http://schemas.microsoft.com/office/powerpoint/2010/main" val="58074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92074"/>
            <a:ext cx="7886700" cy="1325563"/>
          </a:xfrm>
        </p:spPr>
        <p:txBody>
          <a:bodyPr/>
          <a:lstStyle/>
          <a:p>
            <a:r>
              <a:rPr lang="en-US" dirty="0" smtClean="0"/>
              <a:t>Ideas of stuff to say</a:t>
            </a:r>
            <a:endParaRPr lang="en-US" dirty="0"/>
          </a:p>
        </p:txBody>
      </p:sp>
      <p:sp>
        <p:nvSpPr>
          <p:cNvPr id="3" name="Content Placeholder 2"/>
          <p:cNvSpPr>
            <a:spLocks noGrp="1"/>
          </p:cNvSpPr>
          <p:nvPr>
            <p:ph idx="1"/>
          </p:nvPr>
        </p:nvSpPr>
        <p:spPr>
          <a:xfrm>
            <a:off x="95250" y="949325"/>
            <a:ext cx="7886700" cy="4351338"/>
          </a:xfrm>
        </p:spPr>
        <p:txBody>
          <a:bodyPr/>
          <a:lstStyle/>
          <a:p>
            <a:r>
              <a:rPr lang="en-US" dirty="0"/>
              <a:t>I</a:t>
            </a:r>
            <a:r>
              <a:rPr lang="en-US" dirty="0" smtClean="0"/>
              <a:t>nteresting phenomena and </a:t>
            </a:r>
            <a:r>
              <a:rPr lang="en-US" dirty="0" err="1" smtClean="0"/>
              <a:t>phae</a:t>
            </a:r>
            <a:r>
              <a:rPr lang="en-US" dirty="0" smtClean="0"/>
              <a:t> changes often result from from symmetry breaking</a:t>
            </a:r>
          </a:p>
          <a:p>
            <a:pPr lvl="1"/>
            <a:r>
              <a:rPr lang="en-US" dirty="0" smtClean="0"/>
              <a:t>Examples</a:t>
            </a:r>
          </a:p>
          <a:p>
            <a:r>
              <a:rPr lang="en-US" dirty="0" smtClean="0"/>
              <a:t>Topological insulators are a phase change that results from keeping a symmetry (similar to QHE)</a:t>
            </a:r>
          </a:p>
          <a:p>
            <a:r>
              <a:rPr lang="en-US" dirty="0" smtClean="0"/>
              <a:t>Magnetization and velocity are both odd (classically) under time reversal.</a:t>
            </a:r>
            <a:endParaRPr lang="en-US" dirty="0"/>
          </a:p>
        </p:txBody>
      </p:sp>
      <p:sp>
        <p:nvSpPr>
          <p:cNvPr id="4" name="Slide Number Placeholder 3"/>
          <p:cNvSpPr>
            <a:spLocks noGrp="1"/>
          </p:cNvSpPr>
          <p:nvPr>
            <p:ph type="sldNum" sz="quarter" idx="12"/>
          </p:nvPr>
        </p:nvSpPr>
        <p:spPr/>
        <p:txBody>
          <a:bodyPr/>
          <a:lstStyle/>
          <a:p>
            <a:fld id="{0B001B4D-3FBF-1B4E-8BFE-FD8DE4DD2135}" type="slidenum">
              <a:rPr lang="en-US" smtClean="0"/>
              <a:t>17</a:t>
            </a:fld>
            <a:endParaRPr lang="en-US"/>
          </a:p>
        </p:txBody>
      </p:sp>
    </p:spTree>
    <p:extLst>
      <p:ext uri="{BB962C8B-B14F-4D97-AF65-F5344CB8AC3E}">
        <p14:creationId xmlns:p14="http://schemas.microsoft.com/office/powerpoint/2010/main" val="1795893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sz="3600" smtClean="0"/>
              <a:t>Continued </a:t>
            </a:r>
            <a:r>
              <a:rPr lang="en-US" sz="3600" dirty="0" smtClean="0"/>
              <a:t>Work</a:t>
            </a:r>
            <a:endParaRPr lang="en-US" sz="3600" dirty="0"/>
          </a:p>
        </p:txBody>
      </p:sp>
      <p:sp>
        <p:nvSpPr>
          <p:cNvPr id="4" name="Content Placeholder 3"/>
          <p:cNvSpPr>
            <a:spLocks noGrp="1"/>
          </p:cNvSpPr>
          <p:nvPr>
            <p:ph idx="1"/>
          </p:nvPr>
        </p:nvSpPr>
        <p:spPr/>
        <p:txBody>
          <a:bodyPr/>
          <a:lstStyle/>
          <a:p>
            <a:r>
              <a:rPr lang="en-US" dirty="0" smtClean="0"/>
              <a:t>Using topological insulators to make </a:t>
            </a:r>
            <a:r>
              <a:rPr lang="en-US" dirty="0" err="1" smtClean="0"/>
              <a:t>Majorana</a:t>
            </a:r>
            <a:r>
              <a:rPr lang="en-US" dirty="0" smtClean="0"/>
              <a:t> fermion</a:t>
            </a:r>
            <a:endParaRPr lang="en-US" dirty="0"/>
          </a:p>
        </p:txBody>
      </p:sp>
      <p:sp>
        <p:nvSpPr>
          <p:cNvPr id="3" name="Slide Number Placeholder 2"/>
          <p:cNvSpPr>
            <a:spLocks noGrp="1"/>
          </p:cNvSpPr>
          <p:nvPr>
            <p:ph type="sldNum" sz="quarter" idx="12"/>
          </p:nvPr>
        </p:nvSpPr>
        <p:spPr/>
        <p:txBody>
          <a:bodyPr/>
          <a:lstStyle/>
          <a:p>
            <a:fld id="{0B001B4D-3FBF-1B4E-8BFE-FD8DE4DD2135}" type="slidenum">
              <a:rPr lang="en-US" smtClean="0"/>
              <a:t>18</a:t>
            </a:fld>
            <a:endParaRPr lang="en-US"/>
          </a:p>
        </p:txBody>
      </p:sp>
    </p:spTree>
    <p:extLst>
      <p:ext uri="{BB962C8B-B14F-4D97-AF65-F5344CB8AC3E}">
        <p14:creationId xmlns:p14="http://schemas.microsoft.com/office/powerpoint/2010/main" val="70321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067300"/>
            <a:ext cx="5397500" cy="1477328"/>
          </a:xfrm>
          <a:prstGeom prst="rect">
            <a:avLst/>
          </a:prstGeom>
          <a:noFill/>
        </p:spPr>
        <p:txBody>
          <a:bodyPr wrap="square" rtlCol="0">
            <a:spAutoFit/>
          </a:bodyPr>
          <a:lstStyle/>
          <a:p>
            <a:r>
              <a:rPr lang="en-US" dirty="0" smtClean="0"/>
              <a:t>Resources to provide so they can ask good questions?</a:t>
            </a:r>
          </a:p>
          <a:p>
            <a:r>
              <a:rPr lang="en-US" dirty="0" smtClean="0"/>
              <a:t>-Find derivation type of section in A&amp;M/</a:t>
            </a:r>
            <a:r>
              <a:rPr lang="en-US" dirty="0" err="1" smtClean="0"/>
              <a:t>Kittel</a:t>
            </a:r>
            <a:r>
              <a:rPr lang="en-US" dirty="0" smtClean="0"/>
              <a:t> that was predicted before experimental observation.</a:t>
            </a:r>
          </a:p>
          <a:p>
            <a:endParaRPr lang="en-US" dirty="0"/>
          </a:p>
          <a:p>
            <a:r>
              <a:rPr lang="en-US" dirty="0" smtClean="0"/>
              <a:t>After that go into what recent work has done on them.</a:t>
            </a:r>
            <a:endParaRPr lang="en-US" dirty="0"/>
          </a:p>
        </p:txBody>
      </p:sp>
      <p:sp>
        <p:nvSpPr>
          <p:cNvPr id="5" name="TextBox 4"/>
          <p:cNvSpPr txBox="1"/>
          <p:nvPr/>
        </p:nvSpPr>
        <p:spPr>
          <a:xfrm>
            <a:off x="520700" y="1244600"/>
            <a:ext cx="7124700" cy="3293209"/>
          </a:xfrm>
          <a:prstGeom prst="rect">
            <a:avLst/>
          </a:prstGeom>
          <a:noFill/>
        </p:spPr>
        <p:txBody>
          <a:bodyPr wrap="square" rtlCol="0">
            <a:spAutoFit/>
          </a:bodyPr>
          <a:lstStyle/>
          <a:p>
            <a:endParaRPr lang="en-US" sz="1600" dirty="0"/>
          </a:p>
          <a:p>
            <a:pPr marL="285750" indent="-285750">
              <a:buFont typeface="Arial" charset="0"/>
              <a:buChar char="•"/>
            </a:pPr>
            <a:r>
              <a:rPr lang="en-US" sz="1600" dirty="0" smtClean="0"/>
              <a:t>A&amp;M p354 discussion to motivate understanding surface effects</a:t>
            </a:r>
          </a:p>
          <a:p>
            <a:pPr marL="742950" lvl="1" indent="-285750">
              <a:buFont typeface="Arial" charset="0"/>
              <a:buChar char="•"/>
            </a:pPr>
            <a:r>
              <a:rPr lang="en-US" sz="1600" dirty="0" smtClean="0"/>
              <a:t>We have ignored surface effect for the most part so far, often treating out solids as infinite in size.</a:t>
            </a:r>
          </a:p>
          <a:p>
            <a:pPr marL="742950" lvl="1" indent="-285750">
              <a:buFont typeface="Arial" charset="0"/>
              <a:buChar char="•"/>
            </a:pPr>
            <a:endParaRPr lang="en-US" sz="1600" dirty="0" smtClean="0"/>
          </a:p>
          <a:p>
            <a:pPr marL="742950" lvl="1" indent="-285750">
              <a:buFont typeface="Arial" charset="0"/>
              <a:buChar char="•"/>
            </a:pPr>
            <a:r>
              <a:rPr lang="en-US" sz="1600" dirty="0" smtClean="0"/>
              <a:t>We’re pretty justified in ignoring their overall contribution: 10</a:t>
            </a:r>
            <a:r>
              <a:rPr lang="en-US" sz="1600" baseline="30000" dirty="0" smtClean="0"/>
              <a:t>24 </a:t>
            </a:r>
            <a:r>
              <a:rPr lang="en-US" sz="1600" dirty="0" smtClean="0"/>
              <a:t>atoms in a typical bulk material, only 10</a:t>
            </a:r>
            <a:r>
              <a:rPr lang="en-US" sz="1600" baseline="30000" dirty="0" smtClean="0"/>
              <a:t>8</a:t>
            </a:r>
            <a:r>
              <a:rPr lang="en-US" sz="1600" dirty="0" smtClean="0"/>
              <a:t> are on the surface.</a:t>
            </a:r>
          </a:p>
          <a:p>
            <a:pPr marL="742950" lvl="1" indent="-285750">
              <a:buFont typeface="Arial" charset="0"/>
              <a:buChar char="•"/>
            </a:pPr>
            <a:r>
              <a:rPr lang="en-US" sz="1600" dirty="0" smtClean="0"/>
              <a:t>Surface effects dominate at nanoscale and in low dimensional materials</a:t>
            </a:r>
          </a:p>
          <a:p>
            <a:pPr lvl="1"/>
            <a:endParaRPr lang="en-US" sz="1600" dirty="0" smtClean="0"/>
          </a:p>
          <a:p>
            <a:pPr marL="285750" indent="-285750">
              <a:buFont typeface="Arial" charset="0"/>
              <a:buChar char="•"/>
            </a:pPr>
            <a:r>
              <a:rPr lang="en-US" sz="1600" dirty="0" smtClean="0"/>
              <a:t>Surfaces tend to be highly irregular with numerous  defects making them difficult to study and test predictions.</a:t>
            </a:r>
          </a:p>
          <a:p>
            <a:pPr marL="742950" lvl="1" indent="-285750">
              <a:buFont typeface="Arial" charset="0"/>
              <a:buChar char="•"/>
            </a:pPr>
            <a:r>
              <a:rPr lang="en-US" sz="1600" dirty="0" smtClean="0"/>
              <a:t>Easily testable prediction because topologically insulating states are protects from defects.</a:t>
            </a:r>
            <a:endParaRPr lang="en-US" sz="1600" dirty="0"/>
          </a:p>
        </p:txBody>
      </p:sp>
      <p:sp>
        <p:nvSpPr>
          <p:cNvPr id="6" name="Title 1"/>
          <p:cNvSpPr>
            <a:spLocks noGrp="1"/>
          </p:cNvSpPr>
          <p:nvPr>
            <p:ph type="title"/>
          </p:nvPr>
        </p:nvSpPr>
        <p:spPr>
          <a:xfrm>
            <a:off x="520700" y="0"/>
            <a:ext cx="7886700" cy="1325563"/>
          </a:xfrm>
        </p:spPr>
        <p:txBody>
          <a:bodyPr>
            <a:normAutofit/>
          </a:bodyPr>
          <a:lstStyle/>
          <a:p>
            <a:r>
              <a:rPr lang="en-US" sz="2800" smtClean="0"/>
              <a:t>Properties of Topological </a:t>
            </a:r>
            <a:r>
              <a:rPr lang="en-US" sz="2800" dirty="0" smtClean="0"/>
              <a:t>Insulators</a:t>
            </a:r>
            <a:endParaRPr lang="en-US" sz="2800" dirty="0"/>
          </a:p>
        </p:txBody>
      </p:sp>
      <p:sp>
        <p:nvSpPr>
          <p:cNvPr id="2" name="Slide Number Placeholder 1"/>
          <p:cNvSpPr>
            <a:spLocks noGrp="1"/>
          </p:cNvSpPr>
          <p:nvPr>
            <p:ph type="sldNum" sz="quarter" idx="12"/>
          </p:nvPr>
        </p:nvSpPr>
        <p:spPr/>
        <p:txBody>
          <a:bodyPr/>
          <a:lstStyle/>
          <a:p>
            <a:fld id="{0B001B4D-3FBF-1B4E-8BFE-FD8DE4DD2135}" type="slidenum">
              <a:rPr lang="en-US" smtClean="0"/>
              <a:t>19</a:t>
            </a:fld>
            <a:endParaRPr lang="en-US"/>
          </a:p>
        </p:txBody>
      </p:sp>
    </p:spTree>
    <p:extLst>
      <p:ext uri="{BB962C8B-B14F-4D97-AF65-F5344CB8AC3E}">
        <p14:creationId xmlns:p14="http://schemas.microsoft.com/office/powerpoint/2010/main" val="34508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613" t="7037" r="43657" b="20776"/>
          <a:stretch/>
        </p:blipFill>
        <p:spPr>
          <a:xfrm>
            <a:off x="5873750" y="849613"/>
            <a:ext cx="3009900" cy="5779787"/>
          </a:xfrm>
          <a:prstGeom prst="rect">
            <a:avLst/>
          </a:prstGeom>
        </p:spPr>
      </p:pic>
      <p:sp>
        <p:nvSpPr>
          <p:cNvPr id="7" name="TextBox 6"/>
          <p:cNvSpPr txBox="1"/>
          <p:nvPr/>
        </p:nvSpPr>
        <p:spPr>
          <a:xfrm>
            <a:off x="282575" y="1239434"/>
            <a:ext cx="5749925" cy="4124206"/>
          </a:xfrm>
          <a:prstGeom prst="rect">
            <a:avLst/>
          </a:prstGeom>
          <a:noFill/>
        </p:spPr>
        <p:txBody>
          <a:bodyPr wrap="square" rtlCol="0">
            <a:spAutoFit/>
          </a:bodyPr>
          <a:lstStyle/>
          <a:p>
            <a:r>
              <a:rPr lang="en-US" sz="2000" dirty="0" smtClean="0">
                <a:latin typeface="+mj-lt"/>
              </a:rPr>
              <a:t>Time Reversal Symmetry</a:t>
            </a:r>
          </a:p>
          <a:p>
            <a:pPr marL="285750" indent="-285750">
              <a:buFont typeface="Arial" charset="0"/>
              <a:buChar char="•"/>
            </a:pPr>
            <a:r>
              <a:rPr lang="en-US" dirty="0" smtClean="0"/>
              <a:t>Phase changes are associated with symmetry breaking</a:t>
            </a:r>
          </a:p>
          <a:p>
            <a:pPr marL="742950" lvl="1" indent="-285750">
              <a:buFont typeface="Arial" charset="0"/>
              <a:buChar char="•"/>
            </a:pPr>
            <a:r>
              <a:rPr lang="en-US" sz="1600" dirty="0" smtClean="0"/>
              <a:t>Magnets &amp; rotation. </a:t>
            </a:r>
          </a:p>
          <a:p>
            <a:pPr marL="742950" lvl="1" indent="-285750">
              <a:buFont typeface="Arial" charset="0"/>
              <a:buChar char="•"/>
            </a:pPr>
            <a:r>
              <a:rPr lang="en-US" sz="1600" dirty="0" smtClean="0"/>
              <a:t>Topological protected states and time reversal</a:t>
            </a:r>
          </a:p>
          <a:p>
            <a:pPr marL="742950" lvl="1" indent="-285750">
              <a:buFont typeface="Arial" charset="0"/>
              <a:buChar char="•"/>
            </a:pPr>
            <a:r>
              <a:rPr lang="en-US" sz="1600" dirty="0" smtClean="0"/>
              <a:t>What does TR symmetry mean?</a:t>
            </a:r>
          </a:p>
          <a:p>
            <a:pPr marL="1200150" lvl="2" indent="-285750">
              <a:buFont typeface="Arial" charset="0"/>
              <a:buChar char="•"/>
            </a:pPr>
            <a:r>
              <a:rPr lang="en-US" sz="1600" dirty="0" smtClean="0"/>
              <a:t>Spin and velocity both odd under TR</a:t>
            </a:r>
          </a:p>
          <a:p>
            <a:pPr marL="742950" lvl="1" indent="-285750">
              <a:buFont typeface="Arial" charset="0"/>
              <a:buChar char="•"/>
            </a:pPr>
            <a:endParaRPr lang="en-US" sz="1600" dirty="0" smtClean="0"/>
          </a:p>
          <a:p>
            <a:r>
              <a:rPr lang="en-US" sz="2000" dirty="0" smtClean="0">
                <a:latin typeface="+mj-lt"/>
              </a:rPr>
              <a:t>Spin orbit coupling</a:t>
            </a:r>
          </a:p>
          <a:p>
            <a:pPr marL="285750" indent="-285750">
              <a:buFont typeface="Arial" charset="0"/>
              <a:buChar char="•"/>
            </a:pPr>
            <a:r>
              <a:rPr lang="en-US" dirty="0" smtClean="0"/>
              <a:t>QHE, large applied magnetic field breaks TR symmetry</a:t>
            </a:r>
          </a:p>
          <a:p>
            <a:pPr marL="742950" lvl="1" indent="-285750">
              <a:buFont typeface="Arial" charset="0"/>
              <a:buChar char="•"/>
            </a:pPr>
            <a:r>
              <a:rPr lang="en-US" sz="1600" dirty="0" smtClean="0"/>
              <a:t>First known topologically protected state</a:t>
            </a:r>
          </a:p>
          <a:p>
            <a:pPr marL="285750" indent="-285750">
              <a:buFont typeface="Arial" charset="0"/>
              <a:buChar char="•"/>
            </a:pPr>
            <a:r>
              <a:rPr lang="en-US" dirty="0" smtClean="0"/>
              <a:t>Quantum Spin Hall Effect</a:t>
            </a:r>
          </a:p>
          <a:p>
            <a:pPr marL="742950" lvl="1" indent="-285750">
              <a:buFont typeface="Arial" charset="0"/>
              <a:buChar char="•"/>
            </a:pPr>
            <a:r>
              <a:rPr lang="en-US" sz="1600" dirty="0" smtClean="0"/>
              <a:t>Spin-orbit interaction takes place of magnetic field</a:t>
            </a:r>
            <a:r>
              <a:rPr lang="en-US" dirty="0" smtClean="0"/>
              <a:t> </a:t>
            </a:r>
          </a:p>
          <a:p>
            <a:pPr marL="742950" lvl="1" indent="-285750">
              <a:buFont typeface="Arial" charset="0"/>
              <a:buChar char="•"/>
            </a:pPr>
            <a:endParaRPr lang="en-US" dirty="0" smtClean="0"/>
          </a:p>
          <a:p>
            <a:pPr marL="285750" indent="-285750">
              <a:buFont typeface="Arial" charset="0"/>
              <a:buChar char="•"/>
            </a:pPr>
            <a:r>
              <a:rPr lang="en-US" dirty="0" smtClean="0"/>
              <a:t>A general prediction of this state was made in 2005 by Kane and </a:t>
            </a:r>
            <a:r>
              <a:rPr lang="en-US" dirty="0" err="1" smtClean="0"/>
              <a:t>Mele</a:t>
            </a:r>
            <a:endParaRPr lang="en-US" dirty="0"/>
          </a:p>
        </p:txBody>
      </p:sp>
      <p:sp>
        <p:nvSpPr>
          <p:cNvPr id="8" name="Title 1"/>
          <p:cNvSpPr>
            <a:spLocks noGrp="1"/>
          </p:cNvSpPr>
          <p:nvPr>
            <p:ph type="title"/>
          </p:nvPr>
        </p:nvSpPr>
        <p:spPr>
          <a:xfrm>
            <a:off x="282575" y="-117969"/>
            <a:ext cx="9036050" cy="1325563"/>
          </a:xfrm>
        </p:spPr>
        <p:txBody>
          <a:bodyPr>
            <a:normAutofit/>
          </a:bodyPr>
          <a:lstStyle/>
          <a:p>
            <a:r>
              <a:rPr lang="en-US" sz="3200" dirty="0" smtClean="0"/>
              <a:t>Quantum-</a:t>
            </a:r>
            <a:r>
              <a:rPr lang="en-US" sz="3200" i="1" dirty="0" smtClean="0"/>
              <a:t>spin </a:t>
            </a:r>
            <a:r>
              <a:rPr lang="en-US" sz="3200" dirty="0" smtClean="0"/>
              <a:t>hall effect: 2D topological insulator</a:t>
            </a:r>
            <a:endParaRPr lang="en-US" sz="3200" dirty="0"/>
          </a:p>
        </p:txBody>
      </p:sp>
      <p:sp>
        <p:nvSpPr>
          <p:cNvPr id="11" name="Slide Number Placeholder 10"/>
          <p:cNvSpPr>
            <a:spLocks noGrp="1"/>
          </p:cNvSpPr>
          <p:nvPr>
            <p:ph type="sldNum" sz="quarter" idx="12"/>
          </p:nvPr>
        </p:nvSpPr>
        <p:spPr/>
        <p:txBody>
          <a:bodyPr/>
          <a:lstStyle/>
          <a:p>
            <a:fld id="{0B001B4D-3FBF-1B4E-8BFE-FD8DE4DD2135}" type="slidenum">
              <a:rPr lang="en-US" smtClean="0"/>
              <a:t>2</a:t>
            </a:fld>
            <a:endParaRPr lang="en-US"/>
          </a:p>
        </p:txBody>
      </p:sp>
    </p:spTree>
    <p:extLst>
      <p:ext uri="{BB962C8B-B14F-4D97-AF65-F5344CB8AC3E}">
        <p14:creationId xmlns:p14="http://schemas.microsoft.com/office/powerpoint/2010/main" val="229540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880" y="272534"/>
            <a:ext cx="7694542" cy="584775"/>
          </a:xfrm>
          <a:prstGeom prst="rect">
            <a:avLst/>
          </a:prstGeom>
        </p:spPr>
        <p:txBody>
          <a:bodyPr wrap="none">
            <a:spAutoFit/>
          </a:bodyPr>
          <a:lstStyle/>
          <a:p>
            <a:r>
              <a:rPr lang="en-US" sz="3200" smtClean="0">
                <a:latin typeface="+mj-lt"/>
              </a:rPr>
              <a:t>Experimental Discovery: </a:t>
            </a:r>
            <a:r>
              <a:rPr lang="en-US" sz="3200" dirty="0" err="1" smtClean="0">
                <a:latin typeface="+mj-lt"/>
              </a:rPr>
              <a:t>HgTe</a:t>
            </a:r>
            <a:r>
              <a:rPr lang="en-US" sz="3200" dirty="0" smtClean="0">
                <a:latin typeface="+mj-lt"/>
              </a:rPr>
              <a:t> </a:t>
            </a:r>
            <a:r>
              <a:rPr lang="en-US" sz="3200" dirty="0">
                <a:latin typeface="+mj-lt"/>
              </a:rPr>
              <a:t>Quantum Wells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82" y="1302266"/>
            <a:ext cx="4153717" cy="3327400"/>
          </a:xfrm>
          <a:prstGeom prst="rect">
            <a:avLst/>
          </a:prstGeom>
        </p:spPr>
      </p:pic>
      <p:sp>
        <p:nvSpPr>
          <p:cNvPr id="4" name="TextBox 3"/>
          <p:cNvSpPr txBox="1"/>
          <p:nvPr/>
        </p:nvSpPr>
        <p:spPr>
          <a:xfrm>
            <a:off x="330880" y="1302266"/>
            <a:ext cx="4711020" cy="2369880"/>
          </a:xfrm>
          <a:prstGeom prst="rect">
            <a:avLst/>
          </a:prstGeom>
          <a:noFill/>
        </p:spPr>
        <p:txBody>
          <a:bodyPr wrap="square" rtlCol="0">
            <a:spAutoFit/>
          </a:bodyPr>
          <a:lstStyle/>
          <a:p>
            <a:r>
              <a:rPr lang="en-US" sz="2200" dirty="0" smtClean="0">
                <a:latin typeface="+mj-lt"/>
              </a:rPr>
              <a:t>Prediction</a:t>
            </a:r>
            <a:r>
              <a:rPr lang="en-US" sz="2200" dirty="0" smtClean="0"/>
              <a:t> </a:t>
            </a:r>
          </a:p>
          <a:p>
            <a:pPr marL="285750" indent="-285750">
              <a:buFont typeface="Arial" charset="0"/>
              <a:buChar char="•"/>
            </a:pPr>
            <a:r>
              <a:rPr lang="en-US" dirty="0" err="1" smtClean="0"/>
              <a:t>HgTe</a:t>
            </a:r>
            <a:r>
              <a:rPr lang="en-US" dirty="0" smtClean="0"/>
              <a:t> QW’s in 2006</a:t>
            </a:r>
          </a:p>
          <a:p>
            <a:pPr marL="742950" lvl="1" indent="-285750">
              <a:buFont typeface="Arial" charset="0"/>
              <a:buChar char="•"/>
            </a:pPr>
            <a:r>
              <a:rPr lang="en-US" sz="1600" dirty="0" smtClean="0"/>
              <a:t>Kane also predicted it in graphene at the same time</a:t>
            </a:r>
            <a:endParaRPr lang="en-US" dirty="0" smtClean="0"/>
          </a:p>
          <a:p>
            <a:r>
              <a:rPr lang="en-US" sz="2200" dirty="0" smtClean="0">
                <a:latin typeface="+mj-lt"/>
              </a:rPr>
              <a:t>Observation</a:t>
            </a:r>
          </a:p>
          <a:p>
            <a:pPr marL="342900" indent="-342900">
              <a:buFont typeface="Arial" charset="0"/>
              <a:buChar char="•"/>
            </a:pPr>
            <a:r>
              <a:rPr lang="en-US" dirty="0"/>
              <a:t>by </a:t>
            </a:r>
            <a:r>
              <a:rPr lang="en-US" dirty="0" err="1"/>
              <a:t>König</a:t>
            </a:r>
            <a:r>
              <a:rPr lang="en-US" dirty="0"/>
              <a:t> et al. </a:t>
            </a:r>
            <a:r>
              <a:rPr lang="en-US" dirty="0" smtClean="0"/>
              <a:t>2007</a:t>
            </a:r>
          </a:p>
          <a:p>
            <a:pPr marL="342900" indent="-342900">
              <a:buFont typeface="Arial" charset="0"/>
              <a:buChar char="•"/>
            </a:pPr>
            <a:r>
              <a:rPr lang="en-US" dirty="0" smtClean="0"/>
              <a:t>Measured conductance near 0K, which would otherwise be zero.</a:t>
            </a:r>
          </a:p>
        </p:txBody>
      </p:sp>
      <p:sp>
        <p:nvSpPr>
          <p:cNvPr id="5" name="Slide Number Placeholder 4"/>
          <p:cNvSpPr>
            <a:spLocks noGrp="1"/>
          </p:cNvSpPr>
          <p:nvPr>
            <p:ph type="sldNum" sz="quarter" idx="12"/>
          </p:nvPr>
        </p:nvSpPr>
        <p:spPr/>
        <p:txBody>
          <a:bodyPr/>
          <a:lstStyle/>
          <a:p>
            <a:fld id="{0B001B4D-3FBF-1B4E-8BFE-FD8DE4DD2135}" type="slidenum">
              <a:rPr lang="en-US" smtClean="0"/>
              <a:t>3</a:t>
            </a:fld>
            <a:endParaRPr lang="en-US" dirty="0"/>
          </a:p>
        </p:txBody>
      </p:sp>
      <p:sp>
        <p:nvSpPr>
          <p:cNvPr id="6" name="Rectangle 5"/>
          <p:cNvSpPr/>
          <p:nvPr/>
        </p:nvSpPr>
        <p:spPr>
          <a:xfrm>
            <a:off x="0" y="5965448"/>
            <a:ext cx="5829300" cy="461665"/>
          </a:xfrm>
          <a:prstGeom prst="rect">
            <a:avLst/>
          </a:prstGeom>
        </p:spPr>
        <p:txBody>
          <a:bodyPr wrap="square">
            <a:spAutoFit/>
          </a:bodyPr>
          <a:lstStyle/>
          <a:p>
            <a:r>
              <a:rPr lang="en-US" sz="1200" dirty="0" err="1">
                <a:solidFill>
                  <a:srgbClr val="222222"/>
                </a:solidFill>
                <a:ea typeface="Times New Roman" charset="0"/>
                <a:cs typeface="Arial" charset="0"/>
              </a:rPr>
              <a:t>Bernevig</a:t>
            </a:r>
            <a:r>
              <a:rPr lang="en-US" sz="1200" dirty="0">
                <a:solidFill>
                  <a:srgbClr val="222222"/>
                </a:solidFill>
                <a:ea typeface="Times New Roman" charset="0"/>
                <a:cs typeface="Arial" charset="0"/>
              </a:rPr>
              <a:t>, B. A., Hughes, T. L., &amp; Zhang, S. C. (2006). Quantum spin Hall effect and topological phase transition in </a:t>
            </a:r>
            <a:r>
              <a:rPr lang="en-US" sz="1200" dirty="0" err="1">
                <a:solidFill>
                  <a:srgbClr val="222222"/>
                </a:solidFill>
                <a:ea typeface="Times New Roman" charset="0"/>
                <a:cs typeface="Arial" charset="0"/>
              </a:rPr>
              <a:t>HgTe</a:t>
            </a:r>
            <a:r>
              <a:rPr lang="en-US" sz="1200" dirty="0">
                <a:solidFill>
                  <a:srgbClr val="222222"/>
                </a:solidFill>
                <a:ea typeface="Times New Roman" charset="0"/>
                <a:cs typeface="Arial" charset="0"/>
              </a:rPr>
              <a:t> quantum wells. </a:t>
            </a:r>
            <a:r>
              <a:rPr lang="en-US" sz="1200" i="1" dirty="0">
                <a:solidFill>
                  <a:srgbClr val="222222"/>
                </a:solidFill>
                <a:ea typeface="Times New Roman" charset="0"/>
                <a:cs typeface="Arial" charset="0"/>
              </a:rPr>
              <a:t>Science</a:t>
            </a:r>
            <a:r>
              <a:rPr lang="en-US" sz="1200" dirty="0">
                <a:solidFill>
                  <a:srgbClr val="222222"/>
                </a:solidFill>
                <a:ea typeface="Times New Roman" charset="0"/>
                <a:cs typeface="Arial" charset="0"/>
              </a:rPr>
              <a:t>,</a:t>
            </a:r>
            <a:r>
              <a:rPr lang="en-US" sz="1200" i="1" dirty="0">
                <a:solidFill>
                  <a:srgbClr val="222222"/>
                </a:solidFill>
                <a:ea typeface="Times New Roman" charset="0"/>
                <a:cs typeface="Arial" charset="0"/>
              </a:rPr>
              <a:t>314</a:t>
            </a:r>
            <a:r>
              <a:rPr lang="en-US" sz="1200" dirty="0">
                <a:solidFill>
                  <a:srgbClr val="222222"/>
                </a:solidFill>
                <a:ea typeface="Times New Roman" charset="0"/>
                <a:cs typeface="Arial" charset="0"/>
              </a:rPr>
              <a:t>(5806), 1757-1761.</a:t>
            </a:r>
            <a:r>
              <a:rPr lang="en-US" sz="1200" dirty="0"/>
              <a:t> </a:t>
            </a:r>
          </a:p>
        </p:txBody>
      </p:sp>
      <p:sp>
        <p:nvSpPr>
          <p:cNvPr id="7" name="Rectangle 6"/>
          <p:cNvSpPr/>
          <p:nvPr/>
        </p:nvSpPr>
        <p:spPr>
          <a:xfrm>
            <a:off x="0" y="6427113"/>
            <a:ext cx="6146800" cy="461665"/>
          </a:xfrm>
          <a:prstGeom prst="rect">
            <a:avLst/>
          </a:prstGeom>
        </p:spPr>
        <p:txBody>
          <a:bodyPr wrap="square">
            <a:spAutoFit/>
          </a:bodyPr>
          <a:lstStyle/>
          <a:p>
            <a:r>
              <a:rPr lang="en-US" sz="1200" dirty="0" err="1">
                <a:solidFill>
                  <a:srgbClr val="222222"/>
                </a:solidFill>
                <a:ea typeface="Times New Roman" charset="0"/>
                <a:cs typeface="Arial" charset="0"/>
              </a:rPr>
              <a:t>König</a:t>
            </a:r>
            <a:r>
              <a:rPr lang="en-US" sz="1200" dirty="0">
                <a:solidFill>
                  <a:srgbClr val="222222"/>
                </a:solidFill>
                <a:ea typeface="Times New Roman" charset="0"/>
                <a:cs typeface="Arial" charset="0"/>
              </a:rPr>
              <a:t>, M., </a:t>
            </a:r>
            <a:r>
              <a:rPr lang="en-US" sz="1200" dirty="0" err="1">
                <a:solidFill>
                  <a:srgbClr val="222222"/>
                </a:solidFill>
                <a:ea typeface="Times New Roman" charset="0"/>
                <a:cs typeface="Arial" charset="0"/>
              </a:rPr>
              <a:t>Wiedmann</a:t>
            </a:r>
            <a:r>
              <a:rPr lang="en-US" sz="1200" dirty="0">
                <a:solidFill>
                  <a:srgbClr val="222222"/>
                </a:solidFill>
                <a:ea typeface="Times New Roman" charset="0"/>
                <a:cs typeface="Arial" charset="0"/>
              </a:rPr>
              <a:t>, S., </a:t>
            </a:r>
            <a:r>
              <a:rPr lang="en-US" sz="1200" dirty="0" err="1">
                <a:solidFill>
                  <a:srgbClr val="222222"/>
                </a:solidFill>
                <a:ea typeface="Times New Roman" charset="0"/>
                <a:cs typeface="Arial" charset="0"/>
              </a:rPr>
              <a:t>Brüne</a:t>
            </a:r>
            <a:r>
              <a:rPr lang="en-US" sz="1200" dirty="0">
                <a:solidFill>
                  <a:srgbClr val="222222"/>
                </a:solidFill>
                <a:ea typeface="Times New Roman" charset="0"/>
                <a:cs typeface="Arial" charset="0"/>
              </a:rPr>
              <a:t>, C., Roth, A., </a:t>
            </a:r>
            <a:r>
              <a:rPr lang="en-US" sz="1200" dirty="0" err="1">
                <a:solidFill>
                  <a:srgbClr val="222222"/>
                </a:solidFill>
                <a:ea typeface="Times New Roman" charset="0"/>
                <a:cs typeface="Arial" charset="0"/>
              </a:rPr>
              <a:t>Buhmann</a:t>
            </a:r>
            <a:r>
              <a:rPr lang="en-US" sz="1200" dirty="0">
                <a:solidFill>
                  <a:srgbClr val="222222"/>
                </a:solidFill>
                <a:ea typeface="Times New Roman" charset="0"/>
                <a:cs typeface="Arial" charset="0"/>
              </a:rPr>
              <a:t>, H., </a:t>
            </a:r>
            <a:r>
              <a:rPr lang="en-US" sz="1200" dirty="0" err="1">
                <a:solidFill>
                  <a:srgbClr val="222222"/>
                </a:solidFill>
                <a:ea typeface="Times New Roman" charset="0"/>
                <a:cs typeface="Arial" charset="0"/>
              </a:rPr>
              <a:t>Molenkamp</a:t>
            </a:r>
            <a:r>
              <a:rPr lang="en-US" sz="1200" dirty="0">
                <a:solidFill>
                  <a:srgbClr val="222222"/>
                </a:solidFill>
                <a:ea typeface="Times New Roman" charset="0"/>
                <a:cs typeface="Arial" charset="0"/>
              </a:rPr>
              <a:t>, L. W., ... &amp; Zhang, S. C. (2007). Quantum spin Hall insulator state in </a:t>
            </a:r>
            <a:r>
              <a:rPr lang="en-US" sz="1200" dirty="0" err="1">
                <a:solidFill>
                  <a:srgbClr val="222222"/>
                </a:solidFill>
                <a:ea typeface="Times New Roman" charset="0"/>
                <a:cs typeface="Arial" charset="0"/>
              </a:rPr>
              <a:t>HgTe</a:t>
            </a:r>
            <a:r>
              <a:rPr lang="en-US" sz="1200" dirty="0">
                <a:solidFill>
                  <a:srgbClr val="222222"/>
                </a:solidFill>
                <a:ea typeface="Times New Roman" charset="0"/>
                <a:cs typeface="Arial" charset="0"/>
              </a:rPr>
              <a:t> quantum wells. </a:t>
            </a:r>
            <a:r>
              <a:rPr lang="en-US" sz="1200" i="1" dirty="0">
                <a:solidFill>
                  <a:srgbClr val="222222"/>
                </a:solidFill>
                <a:ea typeface="Times New Roman" charset="0"/>
                <a:cs typeface="Arial" charset="0"/>
              </a:rPr>
              <a:t>Science</a:t>
            </a:r>
            <a:r>
              <a:rPr lang="en-US" sz="1200" dirty="0">
                <a:solidFill>
                  <a:srgbClr val="222222"/>
                </a:solidFill>
                <a:ea typeface="Times New Roman" charset="0"/>
                <a:cs typeface="Arial" charset="0"/>
              </a:rPr>
              <a:t>, </a:t>
            </a:r>
            <a:r>
              <a:rPr lang="en-US" sz="1200" i="1" dirty="0">
                <a:solidFill>
                  <a:srgbClr val="222222"/>
                </a:solidFill>
                <a:ea typeface="Times New Roman" charset="0"/>
                <a:cs typeface="Arial" charset="0"/>
              </a:rPr>
              <a:t>318</a:t>
            </a:r>
            <a:r>
              <a:rPr lang="en-US" sz="1200" dirty="0">
                <a:solidFill>
                  <a:srgbClr val="222222"/>
                </a:solidFill>
                <a:ea typeface="Times New Roman" charset="0"/>
                <a:cs typeface="Arial" charset="0"/>
              </a:rPr>
              <a:t>(5851), 766-770.</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 y="4901878"/>
            <a:ext cx="2768600" cy="698500"/>
          </a:xfrm>
          <a:prstGeom prst="rect">
            <a:avLst/>
          </a:prstGeom>
        </p:spPr>
      </p:pic>
      <p:sp>
        <p:nvSpPr>
          <p:cNvPr id="9" name="TextBox 8"/>
          <p:cNvSpPr txBox="1"/>
          <p:nvPr/>
        </p:nvSpPr>
        <p:spPr>
          <a:xfrm>
            <a:off x="162265" y="4420131"/>
            <a:ext cx="4558551" cy="369332"/>
          </a:xfrm>
          <a:prstGeom prst="rect">
            <a:avLst/>
          </a:prstGeom>
          <a:noFill/>
        </p:spPr>
        <p:txBody>
          <a:bodyPr wrap="square" rtlCol="0">
            <a:spAutoFit/>
          </a:bodyPr>
          <a:lstStyle/>
          <a:p>
            <a:r>
              <a:rPr lang="en-US" smtClean="0"/>
              <a:t>Effective Hamiltonian for 2D Surface states</a:t>
            </a:r>
            <a:endParaRPr lang="en-US"/>
          </a:p>
        </p:txBody>
      </p:sp>
      <p:sp>
        <p:nvSpPr>
          <p:cNvPr id="10" name="TextBox 9"/>
          <p:cNvSpPr txBox="1"/>
          <p:nvPr/>
        </p:nvSpPr>
        <p:spPr>
          <a:xfrm>
            <a:off x="3174182" y="4731890"/>
            <a:ext cx="1676400" cy="369332"/>
          </a:xfrm>
          <a:prstGeom prst="rect">
            <a:avLst/>
          </a:prstGeom>
          <a:noFill/>
        </p:spPr>
        <p:txBody>
          <a:bodyPr wrap="square" rtlCol="0">
            <a:spAutoFit/>
          </a:bodyPr>
          <a:lstStyle/>
          <a:p>
            <a:r>
              <a:rPr lang="en-US" dirty="0"/>
              <a:t>k</a:t>
            </a:r>
            <a:r>
              <a:rPr lang="en-US" baseline="-25000" dirty="0" smtClean="0"/>
              <a:t>±</a:t>
            </a:r>
            <a:r>
              <a:rPr lang="en-US" dirty="0" smtClean="0"/>
              <a:t>=±</a:t>
            </a:r>
            <a:r>
              <a:rPr lang="en-US" dirty="0" err="1" smtClean="0"/>
              <a:t>k</a:t>
            </a:r>
            <a:r>
              <a:rPr lang="en-US" baseline="-25000" dirty="0" err="1" smtClean="0"/>
              <a:t>x</a:t>
            </a:r>
            <a:r>
              <a:rPr lang="en-US" b="1" dirty="0" err="1" smtClean="0"/>
              <a:t>∓</a:t>
            </a:r>
            <a:r>
              <a:rPr lang="en-US" dirty="0" err="1" smtClean="0"/>
              <a:t>ik</a:t>
            </a:r>
            <a:r>
              <a:rPr lang="en-US" baseline="-25000" dirty="0" err="1" smtClean="0"/>
              <a:t>y</a:t>
            </a:r>
            <a:endParaRPr lang="en-US" dirty="0"/>
          </a:p>
        </p:txBody>
      </p:sp>
      <p:sp>
        <p:nvSpPr>
          <p:cNvPr id="11" name="TextBox 10"/>
          <p:cNvSpPr txBox="1"/>
          <p:nvPr/>
        </p:nvSpPr>
        <p:spPr>
          <a:xfrm>
            <a:off x="3174181" y="5066462"/>
            <a:ext cx="1384369" cy="369332"/>
          </a:xfrm>
          <a:prstGeom prst="rect">
            <a:avLst/>
          </a:prstGeom>
          <a:noFill/>
        </p:spPr>
        <p:txBody>
          <a:bodyPr wrap="square" rtlCol="0">
            <a:spAutoFit/>
          </a:bodyPr>
          <a:lstStyle/>
          <a:p>
            <a:r>
              <a:rPr lang="en-US" dirty="0" smtClean="0"/>
              <a:t>A</a:t>
            </a:r>
            <a:r>
              <a:rPr lang="en-US" baseline="-25000" dirty="0" smtClean="0"/>
              <a:t>2</a:t>
            </a:r>
            <a:r>
              <a:rPr lang="en-US" dirty="0" smtClean="0"/>
              <a:t>=4.1eV⋅Å</a:t>
            </a:r>
            <a:endParaRPr lang="en-US" dirty="0"/>
          </a:p>
        </p:txBody>
      </p:sp>
      <p:sp>
        <p:nvSpPr>
          <p:cNvPr id="12" name="TextBox 11"/>
          <p:cNvSpPr txBox="1"/>
          <p:nvPr/>
        </p:nvSpPr>
        <p:spPr>
          <a:xfrm>
            <a:off x="3174181" y="5353352"/>
            <a:ext cx="2159819" cy="369332"/>
          </a:xfrm>
          <a:prstGeom prst="rect">
            <a:avLst/>
          </a:prstGeom>
          <a:noFill/>
        </p:spPr>
        <p:txBody>
          <a:bodyPr wrap="square" rtlCol="0">
            <a:spAutoFit/>
          </a:bodyPr>
          <a:lstStyle/>
          <a:p>
            <a:r>
              <a:rPr lang="en-US" dirty="0" smtClean="0"/>
              <a:t>V</a:t>
            </a:r>
            <a:r>
              <a:rPr lang="en-US" baseline="-25000" dirty="0" smtClean="0"/>
              <a:t>F</a:t>
            </a:r>
            <a:r>
              <a:rPr lang="en-US" dirty="0" smtClean="0"/>
              <a:t>=A</a:t>
            </a:r>
            <a:r>
              <a:rPr lang="en-US" baseline="-25000" dirty="0" smtClean="0"/>
              <a:t>2</a:t>
            </a:r>
            <a:r>
              <a:rPr lang="en-US" dirty="0" smtClean="0"/>
              <a:t>/ħ</a:t>
            </a:r>
            <a:r>
              <a:rPr lang="en-US" b="1" dirty="0" smtClean="0"/>
              <a:t>⋍</a:t>
            </a:r>
            <a:r>
              <a:rPr lang="en-US" dirty="0" smtClean="0"/>
              <a:t>6×10</a:t>
            </a:r>
            <a:r>
              <a:rPr lang="en-US" baseline="30000" dirty="0" smtClean="0"/>
              <a:t>5 </a:t>
            </a:r>
            <a:r>
              <a:rPr lang="en-US" dirty="0" smtClean="0"/>
              <a:t>m/s</a:t>
            </a:r>
            <a:endParaRPr lang="en-US" dirty="0"/>
          </a:p>
        </p:txBody>
      </p:sp>
    </p:spTree>
    <p:extLst>
      <p:ext uri="{BB962C8B-B14F-4D97-AF65-F5344CB8AC3E}">
        <p14:creationId xmlns:p14="http://schemas.microsoft.com/office/powerpoint/2010/main" val="52936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33777" y="5791187"/>
            <a:ext cx="8071421"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451" dirty="0">
                <a:latin typeface="+mn-lt"/>
              </a:rPr>
              <a:t>Fig. 4. The longitudinal four-terminal resistance, R14,23, of various normal (d = 5.5 nm) (I) and inverted (d = 7.3 nm) (II, III, and IV) QW structures as a function of the gate voltage measured for B = 0 T at T = 30 </a:t>
            </a:r>
            <a:r>
              <a:rPr lang="en-GB" altLang="en-US" sz="1451" dirty="0" err="1">
                <a:latin typeface="+mn-lt"/>
              </a:rPr>
              <a:t>mK</a:t>
            </a:r>
            <a:r>
              <a:rPr lang="en-GB" altLang="en-US" sz="1451" dirty="0" err="1" smtClean="0">
                <a:latin typeface="+mn-lt"/>
              </a:rPr>
              <a:t>.</a:t>
            </a:r>
            <a:endParaRPr lang="en-GB" altLang="en-US" sz="1451" dirty="0" smtClean="0">
              <a:latin typeface="+mn-lt"/>
            </a:endParaRPr>
          </a:p>
          <a:p>
            <a:pPr algn="ctr"/>
            <a:r>
              <a:rPr lang="en-GB" altLang="en-US" sz="1451" dirty="0" smtClean="0">
                <a:latin typeface="+mn-lt"/>
              </a:rPr>
              <a:t>Inset: devices from same wafer at different temperatures. </a:t>
            </a:r>
            <a:endParaRPr lang="en-GB" altLang="en-US" sz="1451"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727" y="1336789"/>
            <a:ext cx="5659723" cy="4049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896259" y="6626160"/>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dirty="0">
                <a:latin typeface="Arial" charset="0"/>
              </a:rPr>
              <a:t>Markus </a:t>
            </a:r>
            <a:r>
              <a:rPr lang="en-GB" altLang="en-US" sz="1089" b="1" dirty="0" err="1">
                <a:latin typeface="Arial" charset="0"/>
              </a:rPr>
              <a:t>König</a:t>
            </a:r>
            <a:r>
              <a:rPr lang="en-GB" altLang="en-US" sz="1089" b="1" dirty="0">
                <a:latin typeface="Arial" charset="0"/>
              </a:rPr>
              <a:t> et al. Science 2007;318:766-770</a:t>
            </a:r>
          </a:p>
        </p:txBody>
      </p:sp>
      <p:sp>
        <p:nvSpPr>
          <p:cNvPr id="2" name="Slide Number Placeholder 1"/>
          <p:cNvSpPr>
            <a:spLocks noGrp="1"/>
          </p:cNvSpPr>
          <p:nvPr>
            <p:ph type="sldNum" sz="quarter" idx="12"/>
          </p:nvPr>
        </p:nvSpPr>
        <p:spPr/>
        <p:txBody>
          <a:bodyPr/>
          <a:lstStyle/>
          <a:p>
            <a:fld id="{0B001B4D-3FBF-1B4E-8BFE-FD8DE4DD2135}" type="slidenum">
              <a:rPr lang="en-US" smtClean="0"/>
              <a:t>4</a:t>
            </a:fld>
            <a:endParaRPr lang="en-US"/>
          </a:p>
        </p:txBody>
      </p:sp>
      <p:sp>
        <p:nvSpPr>
          <p:cNvPr id="8" name="Rectangle 7"/>
          <p:cNvSpPr/>
          <p:nvPr/>
        </p:nvSpPr>
        <p:spPr>
          <a:xfrm>
            <a:off x="330880" y="272534"/>
            <a:ext cx="7694542" cy="584775"/>
          </a:xfrm>
          <a:prstGeom prst="rect">
            <a:avLst/>
          </a:prstGeom>
        </p:spPr>
        <p:txBody>
          <a:bodyPr wrap="none">
            <a:spAutoFit/>
          </a:bodyPr>
          <a:lstStyle/>
          <a:p>
            <a:r>
              <a:rPr lang="en-US" sz="3200" smtClean="0">
                <a:latin typeface="+mj-lt"/>
              </a:rPr>
              <a:t>Experimental Discovery: </a:t>
            </a:r>
            <a:r>
              <a:rPr lang="en-US" sz="3200" dirty="0" err="1" smtClean="0">
                <a:latin typeface="+mj-lt"/>
              </a:rPr>
              <a:t>HgTe</a:t>
            </a:r>
            <a:r>
              <a:rPr lang="en-US" sz="3200" dirty="0" smtClean="0">
                <a:latin typeface="+mj-lt"/>
              </a:rPr>
              <a:t> </a:t>
            </a:r>
            <a:r>
              <a:rPr lang="en-US" sz="3200" dirty="0">
                <a:latin typeface="+mj-lt"/>
              </a:rPr>
              <a:t>Quantum Wells</a:t>
            </a:r>
          </a:p>
        </p:txBody>
      </p:sp>
      <p:sp>
        <p:nvSpPr>
          <p:cNvPr id="3" name="TextBox 2"/>
          <p:cNvSpPr txBox="1"/>
          <p:nvPr/>
        </p:nvSpPr>
        <p:spPr>
          <a:xfrm>
            <a:off x="330880" y="1336789"/>
            <a:ext cx="2768600" cy="369332"/>
          </a:xfrm>
          <a:prstGeom prst="rect">
            <a:avLst/>
          </a:prstGeom>
          <a:noFill/>
        </p:spPr>
        <p:txBody>
          <a:bodyPr wrap="square" rtlCol="0">
            <a:spAutoFit/>
          </a:bodyPr>
          <a:lstStyle/>
          <a:p>
            <a:r>
              <a:rPr lang="en-US" dirty="0" smtClean="0"/>
              <a:t>μ</a:t>
            </a:r>
            <a:r>
              <a:rPr lang="en-US" baseline="-25000" dirty="0" smtClean="0"/>
              <a:t>HgTe</a:t>
            </a:r>
            <a:r>
              <a:rPr lang="en-US" dirty="0" smtClean="0"/>
              <a:t>~10</a:t>
            </a:r>
            <a:r>
              <a:rPr lang="en-US" baseline="30000" dirty="0" smtClean="0"/>
              <a:t>5</a:t>
            </a:r>
            <a:r>
              <a:rPr lang="en-US" dirty="0" smtClean="0"/>
              <a:t> cm</a:t>
            </a:r>
            <a:r>
              <a:rPr lang="en-US" baseline="30000" dirty="0" smtClean="0"/>
              <a:t>2</a:t>
            </a:r>
            <a:r>
              <a:rPr lang="en-US" dirty="0" smtClean="0"/>
              <a:t>V</a:t>
            </a:r>
            <a:r>
              <a:rPr lang="en-US" baseline="30000" dirty="0" smtClean="0"/>
              <a:t>-1</a:t>
            </a:r>
            <a:r>
              <a:rPr lang="en-US" dirty="0" smtClean="0"/>
              <a:t>s</a:t>
            </a:r>
            <a:r>
              <a:rPr lang="en-US" baseline="30000" dirty="0" smtClean="0"/>
              <a:t>-1</a:t>
            </a:r>
            <a:endParaRPr lang="en-US" dirty="0"/>
          </a:p>
        </p:txBody>
      </p:sp>
      <p:sp>
        <p:nvSpPr>
          <p:cNvPr id="4" name="TextBox 3"/>
          <p:cNvSpPr txBox="1"/>
          <p:nvPr/>
        </p:nvSpPr>
        <p:spPr>
          <a:xfrm>
            <a:off x="330880" y="2715176"/>
            <a:ext cx="1701120" cy="369332"/>
          </a:xfrm>
          <a:prstGeom prst="rect">
            <a:avLst/>
          </a:prstGeom>
          <a:noFill/>
        </p:spPr>
        <p:txBody>
          <a:bodyPr wrap="square" rtlCol="0">
            <a:spAutoFit/>
          </a:bodyPr>
          <a:lstStyle/>
          <a:p>
            <a:r>
              <a:rPr lang="en-US" smtClean="0"/>
              <a:t>l</a:t>
            </a:r>
            <a:r>
              <a:rPr lang="en-US" baseline="-25000" smtClean="0"/>
              <a:t>MFP</a:t>
            </a:r>
            <a:r>
              <a:rPr lang="en-US" smtClean="0"/>
              <a:t>~1μm</a:t>
            </a:r>
            <a:endParaRPr lang="en-US"/>
          </a:p>
        </p:txBody>
      </p:sp>
      <p:sp>
        <p:nvSpPr>
          <p:cNvPr id="9" name="TextBox 8"/>
          <p:cNvSpPr txBox="1"/>
          <p:nvPr/>
        </p:nvSpPr>
        <p:spPr>
          <a:xfrm>
            <a:off x="330880" y="1668176"/>
            <a:ext cx="2768600" cy="369332"/>
          </a:xfrm>
          <a:prstGeom prst="rect">
            <a:avLst/>
          </a:prstGeom>
          <a:noFill/>
        </p:spPr>
        <p:txBody>
          <a:bodyPr wrap="square" rtlCol="0">
            <a:spAutoFit/>
          </a:bodyPr>
          <a:lstStyle/>
          <a:p>
            <a:r>
              <a:rPr lang="en-US" dirty="0" smtClean="0"/>
              <a:t>μ</a:t>
            </a:r>
            <a:r>
              <a:rPr lang="en-US" baseline="-25000" dirty="0" smtClean="0"/>
              <a:t>Silicon</a:t>
            </a:r>
            <a:r>
              <a:rPr lang="en-US" dirty="0" smtClean="0"/>
              <a:t>~10</a:t>
            </a:r>
            <a:r>
              <a:rPr lang="en-US" baseline="30000" dirty="0" smtClean="0"/>
              <a:t>3 </a:t>
            </a:r>
            <a:r>
              <a:rPr lang="en-US" dirty="0" smtClean="0"/>
              <a:t>cm</a:t>
            </a:r>
            <a:r>
              <a:rPr lang="en-US" baseline="30000" dirty="0" smtClean="0"/>
              <a:t>2</a:t>
            </a:r>
            <a:r>
              <a:rPr lang="en-US" dirty="0" smtClean="0"/>
              <a:t>V</a:t>
            </a:r>
            <a:r>
              <a:rPr lang="en-US" baseline="30000" dirty="0" smtClean="0"/>
              <a:t>-1</a:t>
            </a:r>
            <a:r>
              <a:rPr lang="en-US" dirty="0"/>
              <a:t>s</a:t>
            </a:r>
            <a:r>
              <a:rPr lang="en-US" baseline="30000" dirty="0" smtClean="0"/>
              <a:t>-1</a:t>
            </a:r>
            <a:endParaRPr lang="en-US" dirty="0"/>
          </a:p>
        </p:txBody>
      </p:sp>
      <p:sp>
        <p:nvSpPr>
          <p:cNvPr id="10" name="TextBox 9"/>
          <p:cNvSpPr txBox="1"/>
          <p:nvPr/>
        </p:nvSpPr>
        <p:spPr>
          <a:xfrm>
            <a:off x="330880" y="1971964"/>
            <a:ext cx="2768600" cy="369332"/>
          </a:xfrm>
          <a:prstGeom prst="rect">
            <a:avLst/>
          </a:prstGeom>
          <a:noFill/>
        </p:spPr>
        <p:txBody>
          <a:bodyPr wrap="square" rtlCol="0">
            <a:spAutoFit/>
          </a:bodyPr>
          <a:lstStyle/>
          <a:p>
            <a:r>
              <a:rPr lang="en-US" dirty="0" smtClean="0"/>
              <a:t>μ</a:t>
            </a:r>
            <a:r>
              <a:rPr lang="en-US" baseline="-25000" dirty="0" smtClean="0"/>
              <a:t>graphene</a:t>
            </a:r>
            <a:r>
              <a:rPr lang="en-US" dirty="0" smtClean="0"/>
              <a:t>~10</a:t>
            </a:r>
            <a:r>
              <a:rPr lang="en-US" baseline="30000" dirty="0" smtClean="0"/>
              <a:t>5</a:t>
            </a:r>
            <a:r>
              <a:rPr lang="en-US" dirty="0" smtClean="0"/>
              <a:t>-10</a:t>
            </a:r>
            <a:r>
              <a:rPr lang="en-US" baseline="30000" dirty="0" smtClean="0"/>
              <a:t>6 </a:t>
            </a:r>
            <a:r>
              <a:rPr lang="en-US" dirty="0" smtClean="0"/>
              <a:t>cm</a:t>
            </a:r>
            <a:r>
              <a:rPr lang="en-US" baseline="30000" dirty="0" smtClean="0"/>
              <a:t>2</a:t>
            </a:r>
            <a:r>
              <a:rPr lang="en-US" dirty="0" smtClean="0"/>
              <a:t>V</a:t>
            </a:r>
            <a:r>
              <a:rPr lang="en-US" baseline="30000" dirty="0" smtClean="0"/>
              <a:t>-1</a:t>
            </a:r>
            <a:r>
              <a:rPr lang="en-US" dirty="0"/>
              <a:t>s</a:t>
            </a:r>
            <a:r>
              <a:rPr lang="en-US" baseline="30000" dirty="0" smtClean="0"/>
              <a:t>-1</a:t>
            </a:r>
            <a:endParaRPr lang="en-US" dirty="0"/>
          </a:p>
        </p:txBody>
      </p:sp>
    </p:spTree>
    <p:extLst>
      <p:ext uri="{BB962C8B-B14F-4D97-AF65-F5344CB8AC3E}">
        <p14:creationId xmlns:p14="http://schemas.microsoft.com/office/powerpoint/2010/main" val="762230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58780" y="5709204"/>
            <a:ext cx="8493120"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451" dirty="0" smtClean="0">
                <a:latin typeface="+mn-lt"/>
              </a:rPr>
              <a:t>Four-terminal </a:t>
            </a:r>
            <a:r>
              <a:rPr lang="en-GB" altLang="en-US" sz="1451" dirty="0" err="1">
                <a:latin typeface="+mn-lt"/>
              </a:rPr>
              <a:t>magnetoconductance</a:t>
            </a:r>
            <a:r>
              <a:rPr lang="en-GB" altLang="en-US" sz="1451" dirty="0">
                <a:latin typeface="+mn-lt"/>
              </a:rPr>
              <a:t>, G14,23, in the QSH regime as a function of tilt angle between the plane of the 2DEG and applied magnetic field for a d = 7.3-nm QW structure with dimensions (L × </a:t>
            </a:r>
            <a:r>
              <a:rPr lang="en-GB" altLang="en-US" sz="1451" dirty="0" err="1">
                <a:latin typeface="+mn-lt"/>
              </a:rPr>
              <a:t>Ω</a:t>
            </a:r>
            <a:r>
              <a:rPr lang="en-GB" altLang="en-US" sz="1451" dirty="0">
                <a:latin typeface="+mn-lt"/>
              </a:rPr>
              <a:t>) = (20 × 13.3) μm2 measured in a vector field cryostat at 1.4 K.</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951" y="1385923"/>
            <a:ext cx="5875489" cy="43232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225760" y="6626160"/>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Markus </a:t>
            </a:r>
            <a:r>
              <a:rPr lang="en-GB" altLang="en-US" sz="1089" b="1" dirty="0" err="1">
                <a:latin typeface="Arial" charset="0"/>
              </a:rPr>
              <a:t>König</a:t>
            </a:r>
            <a:r>
              <a:rPr lang="en-GB" altLang="en-US" sz="1089" b="1" dirty="0">
                <a:latin typeface="Arial" charset="0"/>
              </a:rPr>
              <a:t> et al. Science 2007;318:766-770</a:t>
            </a:r>
          </a:p>
        </p:txBody>
      </p:sp>
      <p:sp>
        <p:nvSpPr>
          <p:cNvPr id="2" name="Slide Number Placeholder 1"/>
          <p:cNvSpPr>
            <a:spLocks noGrp="1"/>
          </p:cNvSpPr>
          <p:nvPr>
            <p:ph type="sldNum" sz="quarter" idx="12"/>
          </p:nvPr>
        </p:nvSpPr>
        <p:spPr/>
        <p:txBody>
          <a:bodyPr/>
          <a:lstStyle/>
          <a:p>
            <a:fld id="{0B001B4D-3FBF-1B4E-8BFE-FD8DE4DD2135}" type="slidenum">
              <a:rPr lang="en-US" smtClean="0"/>
              <a:t>5</a:t>
            </a:fld>
            <a:endParaRPr lang="en-US"/>
          </a:p>
        </p:txBody>
      </p:sp>
      <p:sp>
        <p:nvSpPr>
          <p:cNvPr id="8" name="Rectangle 7"/>
          <p:cNvSpPr/>
          <p:nvPr/>
        </p:nvSpPr>
        <p:spPr>
          <a:xfrm>
            <a:off x="330880" y="272534"/>
            <a:ext cx="7694542" cy="584775"/>
          </a:xfrm>
          <a:prstGeom prst="rect">
            <a:avLst/>
          </a:prstGeom>
        </p:spPr>
        <p:txBody>
          <a:bodyPr wrap="none">
            <a:spAutoFit/>
          </a:bodyPr>
          <a:lstStyle/>
          <a:p>
            <a:r>
              <a:rPr lang="en-US" sz="3200" smtClean="0">
                <a:latin typeface="+mj-lt"/>
              </a:rPr>
              <a:t>Experimental Discovery: </a:t>
            </a:r>
            <a:r>
              <a:rPr lang="en-US" sz="3200" dirty="0" err="1" smtClean="0">
                <a:latin typeface="+mj-lt"/>
              </a:rPr>
              <a:t>HgTe</a:t>
            </a:r>
            <a:r>
              <a:rPr lang="en-US" sz="3200" dirty="0" smtClean="0">
                <a:latin typeface="+mj-lt"/>
              </a:rPr>
              <a:t> </a:t>
            </a:r>
            <a:r>
              <a:rPr lang="en-US" sz="3200" dirty="0">
                <a:latin typeface="+mj-lt"/>
              </a:rPr>
              <a:t>Quantum Wells</a:t>
            </a:r>
          </a:p>
        </p:txBody>
      </p:sp>
    </p:spTree>
    <p:extLst>
      <p:ext uri="{BB962C8B-B14F-4D97-AF65-F5344CB8AC3E}">
        <p14:creationId xmlns:p14="http://schemas.microsoft.com/office/powerpoint/2010/main" val="1955682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104774"/>
            <a:ext cx="7886700" cy="1325563"/>
          </a:xfrm>
        </p:spPr>
        <p:txBody>
          <a:bodyPr>
            <a:normAutofit/>
          </a:bodyPr>
          <a:lstStyle/>
          <a:p>
            <a:r>
              <a:rPr lang="en-US" sz="3600" dirty="0" smtClean="0"/>
              <a:t>3D Topological Insulator</a:t>
            </a:r>
            <a:endParaRPr lang="en-US" sz="36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093" t="6296" r="19363" b="61396"/>
          <a:stretch/>
        </p:blipFill>
        <p:spPr>
          <a:xfrm>
            <a:off x="4564886" y="3567113"/>
            <a:ext cx="4394199" cy="245351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613" t="36079" r="43657" b="38254"/>
          <a:stretch/>
        </p:blipFill>
        <p:spPr>
          <a:xfrm>
            <a:off x="6014215" y="1220789"/>
            <a:ext cx="2944870" cy="2010601"/>
          </a:xfrm>
          <a:prstGeom prst="rect">
            <a:avLst/>
          </a:prstGeom>
        </p:spPr>
      </p:pic>
      <p:sp>
        <p:nvSpPr>
          <p:cNvPr id="8" name="Slide Number Placeholder 7"/>
          <p:cNvSpPr>
            <a:spLocks noGrp="1"/>
          </p:cNvSpPr>
          <p:nvPr>
            <p:ph type="sldNum" sz="quarter" idx="12"/>
          </p:nvPr>
        </p:nvSpPr>
        <p:spPr/>
        <p:txBody>
          <a:bodyPr/>
          <a:lstStyle/>
          <a:p>
            <a:fld id="{0B001B4D-3FBF-1B4E-8BFE-FD8DE4DD2135}" type="slidenum">
              <a:rPr lang="en-US" smtClean="0"/>
              <a:t>6</a:t>
            </a:fld>
            <a:endParaRPr lang="en-US"/>
          </a:p>
        </p:txBody>
      </p:sp>
      <p:sp>
        <p:nvSpPr>
          <p:cNvPr id="10" name="TextBox 9"/>
          <p:cNvSpPr txBox="1"/>
          <p:nvPr/>
        </p:nvSpPr>
        <p:spPr>
          <a:xfrm>
            <a:off x="419100" y="1326296"/>
            <a:ext cx="5092700" cy="2862322"/>
          </a:xfrm>
          <a:prstGeom prst="rect">
            <a:avLst/>
          </a:prstGeom>
          <a:noFill/>
        </p:spPr>
        <p:txBody>
          <a:bodyPr wrap="square" rtlCol="0">
            <a:spAutoFit/>
          </a:bodyPr>
          <a:lstStyle/>
          <a:p>
            <a:r>
              <a:rPr lang="en-US" sz="2200" dirty="0" smtClean="0">
                <a:latin typeface="+mj-lt"/>
              </a:rPr>
              <a:t>Analogy to 2D</a:t>
            </a:r>
          </a:p>
          <a:p>
            <a:pPr marL="285750" indent="-285750">
              <a:buFont typeface="Arial" charset="0"/>
              <a:buChar char="•"/>
            </a:pPr>
            <a:r>
              <a:rPr lang="en-US" dirty="0"/>
              <a:t>1D conducting edge channels become 2D conducting surfaces</a:t>
            </a:r>
          </a:p>
          <a:p>
            <a:pPr marL="285750" indent="-285750">
              <a:buFont typeface="Arial" charset="0"/>
              <a:buChar char="•"/>
            </a:pPr>
            <a:r>
              <a:rPr lang="en-US" dirty="0"/>
              <a:t>Line </a:t>
            </a:r>
            <a:r>
              <a:rPr lang="en-US" dirty="0" smtClean="0"/>
              <a:t>of gapless states becomes a cone of states bridging the bulk conduction and valence bands</a:t>
            </a:r>
            <a:endParaRPr lang="en-US" dirty="0"/>
          </a:p>
          <a:p>
            <a:pPr marL="285750" indent="-285750">
              <a:buFont typeface="Arial" charset="0"/>
              <a:buChar char="•"/>
            </a:pPr>
            <a:r>
              <a:rPr lang="en-US" dirty="0"/>
              <a:t>Can’t just measure conductance near 0K</a:t>
            </a:r>
          </a:p>
          <a:p>
            <a:pPr marL="742950" lvl="1" indent="-285750">
              <a:buFont typeface="Arial" charset="0"/>
              <a:buChar char="•"/>
            </a:pPr>
            <a:r>
              <a:rPr lang="en-US" sz="1600" dirty="0"/>
              <a:t>Angle resolved photoelectron </a:t>
            </a:r>
            <a:r>
              <a:rPr lang="en-US" sz="1600" dirty="0" smtClean="0"/>
              <a:t>spectroscopy</a:t>
            </a:r>
          </a:p>
          <a:p>
            <a:pPr marL="285750" indent="-285750">
              <a:buFont typeface="Arial" charset="0"/>
              <a:buChar char="•"/>
            </a:pPr>
            <a:r>
              <a:rPr lang="en-US" dirty="0" smtClean="0"/>
              <a:t>First predicted by Kane et al. 2007 (Bi</a:t>
            </a:r>
            <a:r>
              <a:rPr lang="en-US" baseline="-25000" dirty="0" smtClean="0"/>
              <a:t>x-1</a:t>
            </a:r>
            <a:r>
              <a:rPr lang="en-US" dirty="0" smtClean="0"/>
              <a:t>Sb</a:t>
            </a:r>
            <a:r>
              <a:rPr lang="en-US" baseline="-25000" dirty="0" smtClean="0"/>
              <a:t>x</a:t>
            </a:r>
            <a:r>
              <a:rPr lang="en-US" dirty="0"/>
              <a:t>)</a:t>
            </a:r>
            <a:endParaRPr lang="en-US" dirty="0" smtClean="0"/>
          </a:p>
          <a:p>
            <a:pPr marL="285750" indent="-285750">
              <a:buFont typeface="Arial" charset="0"/>
              <a:buChar char="•"/>
            </a:pPr>
            <a:r>
              <a:rPr lang="en-US" dirty="0" smtClean="0"/>
              <a:t>First observations in 2008 and 2009</a:t>
            </a:r>
          </a:p>
          <a:p>
            <a:pPr marL="742950" lvl="1" indent="-285750">
              <a:buFont typeface="Arial" charset="0"/>
              <a:buChar char="•"/>
            </a:pPr>
            <a:r>
              <a:rPr lang="en-US" sz="1600" dirty="0" smtClean="0"/>
              <a:t>Bi</a:t>
            </a:r>
            <a:r>
              <a:rPr lang="en-US" sz="1600" baseline="-25000" dirty="0" smtClean="0"/>
              <a:t>2</a:t>
            </a:r>
            <a:r>
              <a:rPr lang="en-US" sz="1600" dirty="0" smtClean="0"/>
              <a:t>Sb</a:t>
            </a:r>
            <a:r>
              <a:rPr lang="en-US" sz="1600" baseline="-25000" dirty="0" smtClean="0"/>
              <a:t>3,</a:t>
            </a:r>
            <a:r>
              <a:rPr lang="en-US" sz="1600" dirty="0" smtClean="0"/>
              <a:t> Bi</a:t>
            </a:r>
            <a:r>
              <a:rPr lang="en-US" sz="1600" baseline="-25000" dirty="0" smtClean="0"/>
              <a:t>2</a:t>
            </a:r>
            <a:r>
              <a:rPr lang="en-US" sz="1600" dirty="0" smtClean="0"/>
              <a:t>Te</a:t>
            </a:r>
            <a:r>
              <a:rPr lang="en-US" sz="1600" baseline="-25000" dirty="0" smtClean="0"/>
              <a:t>3</a:t>
            </a:r>
            <a:r>
              <a:rPr lang="en-US" sz="1600" dirty="0" smtClean="0"/>
              <a:t>, Bi</a:t>
            </a:r>
            <a:r>
              <a:rPr lang="en-US" sz="1600" baseline="-25000" dirty="0" smtClean="0"/>
              <a:t>2</a:t>
            </a:r>
            <a:r>
              <a:rPr lang="en-US" sz="1600" dirty="0" smtClean="0"/>
              <a:t>Se</a:t>
            </a:r>
            <a:r>
              <a:rPr lang="en-US" sz="1600" baseline="-25000" dirty="0" smtClean="0"/>
              <a:t>3</a:t>
            </a:r>
            <a:r>
              <a:rPr lang="en-US" sz="1600" dirty="0" smtClean="0"/>
              <a:t>, Sb</a:t>
            </a:r>
            <a:r>
              <a:rPr lang="en-US" sz="1600" baseline="-25000" dirty="0" smtClean="0"/>
              <a:t>2</a:t>
            </a:r>
            <a:r>
              <a:rPr lang="en-US" sz="1600" dirty="0" smtClean="0"/>
              <a:t>Te</a:t>
            </a:r>
            <a:r>
              <a:rPr lang="en-US" sz="1600" baseline="-25000" dirty="0"/>
              <a:t>3</a:t>
            </a:r>
            <a:endParaRPr lang="en-US" sz="1600" dirty="0" smtClean="0"/>
          </a:p>
        </p:txBody>
      </p:sp>
      <p:sp>
        <p:nvSpPr>
          <p:cNvPr id="3" name="Rectangle 2"/>
          <p:cNvSpPr/>
          <p:nvPr/>
        </p:nvSpPr>
        <p:spPr>
          <a:xfrm>
            <a:off x="0" y="6538913"/>
            <a:ext cx="10604500" cy="276999"/>
          </a:xfrm>
          <a:prstGeom prst="rect">
            <a:avLst/>
          </a:prstGeom>
        </p:spPr>
        <p:txBody>
          <a:bodyPr wrap="square">
            <a:spAutoFit/>
          </a:bodyPr>
          <a:lstStyle/>
          <a:p>
            <a:r>
              <a:rPr lang="en-US" sz="1200">
                <a:solidFill>
                  <a:srgbClr val="222222"/>
                </a:solidFill>
                <a:latin typeface="Calibri" charset="0"/>
                <a:ea typeface="Times New Roman" charset="0"/>
                <a:cs typeface="Arial" charset="0"/>
              </a:rPr>
              <a:t>Fu, L., &amp; Kane, C. </a:t>
            </a:r>
            <a:r>
              <a:rPr lang="en-US" sz="1200" dirty="0">
                <a:solidFill>
                  <a:srgbClr val="222222"/>
                </a:solidFill>
                <a:latin typeface="Calibri" charset="0"/>
                <a:ea typeface="Times New Roman" charset="0"/>
                <a:cs typeface="Arial" charset="0"/>
              </a:rPr>
              <a:t>L. (2007). Topological insulators with inversion </a:t>
            </a:r>
            <a:r>
              <a:rPr lang="en-US" sz="1200" dirty="0" err="1">
                <a:solidFill>
                  <a:srgbClr val="222222"/>
                </a:solidFill>
                <a:latin typeface="Calibri" charset="0"/>
                <a:ea typeface="Times New Roman" charset="0"/>
                <a:cs typeface="Arial" charset="0"/>
              </a:rPr>
              <a:t>symmetry.</a:t>
            </a:r>
            <a:r>
              <a:rPr lang="en-US" sz="1200" i="1" dirty="0" err="1">
                <a:solidFill>
                  <a:srgbClr val="222222"/>
                </a:solidFill>
                <a:latin typeface="Calibri" charset="0"/>
                <a:ea typeface="Times New Roman" charset="0"/>
                <a:cs typeface="Arial" charset="0"/>
              </a:rPr>
              <a:t>Physical</a:t>
            </a:r>
            <a:r>
              <a:rPr lang="en-US" sz="1200" i="1" dirty="0">
                <a:solidFill>
                  <a:srgbClr val="222222"/>
                </a:solidFill>
                <a:latin typeface="Calibri" charset="0"/>
                <a:ea typeface="Times New Roman" charset="0"/>
                <a:cs typeface="Arial" charset="0"/>
              </a:rPr>
              <a:t> Review B</a:t>
            </a:r>
            <a:r>
              <a:rPr lang="en-US" sz="1200" dirty="0">
                <a:solidFill>
                  <a:srgbClr val="222222"/>
                </a:solidFill>
                <a:latin typeface="Calibri" charset="0"/>
                <a:ea typeface="Times New Roman" charset="0"/>
                <a:cs typeface="Arial" charset="0"/>
              </a:rPr>
              <a:t>, </a:t>
            </a:r>
            <a:r>
              <a:rPr lang="en-US" sz="1200" i="1" dirty="0">
                <a:solidFill>
                  <a:srgbClr val="222222"/>
                </a:solidFill>
                <a:latin typeface="Calibri" charset="0"/>
                <a:ea typeface="Times New Roman" charset="0"/>
                <a:cs typeface="Arial" charset="0"/>
              </a:rPr>
              <a:t>76</a:t>
            </a:r>
            <a:r>
              <a:rPr lang="en-US" sz="1200" dirty="0">
                <a:solidFill>
                  <a:srgbClr val="222222"/>
                </a:solidFill>
                <a:latin typeface="Calibri" charset="0"/>
                <a:ea typeface="Times New Roman" charset="0"/>
                <a:cs typeface="Arial" charset="0"/>
              </a:rPr>
              <a:t>(4), 045302.</a:t>
            </a:r>
            <a:r>
              <a:rPr lang="en-US" sz="1200" dirty="0"/>
              <a:t> </a:t>
            </a:r>
          </a:p>
        </p:txBody>
      </p:sp>
      <p:sp>
        <p:nvSpPr>
          <p:cNvPr id="7" name="Rectangle 6"/>
          <p:cNvSpPr/>
          <p:nvPr/>
        </p:nvSpPr>
        <p:spPr>
          <a:xfrm>
            <a:off x="0" y="6118828"/>
            <a:ext cx="6191248" cy="461665"/>
          </a:xfrm>
          <a:prstGeom prst="rect">
            <a:avLst/>
          </a:prstGeom>
        </p:spPr>
        <p:txBody>
          <a:bodyPr wrap="square">
            <a:spAutoFit/>
          </a:bodyPr>
          <a:lstStyle/>
          <a:p>
            <a:r>
              <a:rPr lang="en-US" sz="1200">
                <a:solidFill>
                  <a:srgbClr val="222222"/>
                </a:solidFill>
                <a:latin typeface="Arial" charset="0"/>
              </a:rPr>
              <a:t>Hsieh, D., Qian, D., Wray, L., Xia, Y., </a:t>
            </a:r>
            <a:r>
              <a:rPr lang="en-US" sz="1200" dirty="0" err="1">
                <a:solidFill>
                  <a:srgbClr val="222222"/>
                </a:solidFill>
                <a:latin typeface="Arial" charset="0"/>
              </a:rPr>
              <a:t>Hor</a:t>
            </a:r>
            <a:r>
              <a:rPr lang="en-US" sz="1200" dirty="0">
                <a:solidFill>
                  <a:srgbClr val="222222"/>
                </a:solidFill>
                <a:latin typeface="Arial" charset="0"/>
              </a:rPr>
              <a:t>, Y. S., Cava, R. J., &amp; Hasan, M. Z. (2008). A topological Dirac insulator in a quantum spin Hall phase. </a:t>
            </a:r>
            <a:r>
              <a:rPr lang="en-US" sz="1200" i="1" dirty="0">
                <a:solidFill>
                  <a:srgbClr val="222222"/>
                </a:solidFill>
                <a:latin typeface="Arial" charset="0"/>
              </a:rPr>
              <a:t>Nature</a:t>
            </a:r>
            <a:r>
              <a:rPr lang="en-US" sz="1200" dirty="0">
                <a:solidFill>
                  <a:srgbClr val="222222"/>
                </a:solidFill>
                <a:latin typeface="Arial" charset="0"/>
              </a:rPr>
              <a:t>,</a:t>
            </a:r>
            <a:r>
              <a:rPr lang="en-US" sz="1200" i="1" dirty="0">
                <a:solidFill>
                  <a:srgbClr val="222222"/>
                </a:solidFill>
                <a:latin typeface="Arial" charset="0"/>
              </a:rPr>
              <a:t>452</a:t>
            </a:r>
            <a:r>
              <a:rPr lang="en-US" sz="1200" dirty="0">
                <a:solidFill>
                  <a:srgbClr val="222222"/>
                </a:solidFill>
                <a:latin typeface="Arial" charset="0"/>
              </a:rPr>
              <a:t>(7190), 970-974.</a:t>
            </a:r>
            <a:endParaRPr lang="en-US" sz="1200" dirty="0"/>
          </a:p>
        </p:txBody>
      </p:sp>
    </p:spTree>
    <p:extLst>
      <p:ext uri="{BB962C8B-B14F-4D97-AF65-F5344CB8AC3E}">
        <p14:creationId xmlns:p14="http://schemas.microsoft.com/office/powerpoint/2010/main" val="1472194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84" t="5391" r="5719" b="54795"/>
          <a:stretch/>
        </p:blipFill>
        <p:spPr>
          <a:xfrm>
            <a:off x="406400" y="1143684"/>
            <a:ext cx="8327657" cy="4826001"/>
          </a:xfrm>
          <a:prstGeom prst="rect">
            <a:avLst/>
          </a:prstGeom>
        </p:spPr>
      </p:pic>
      <p:cxnSp>
        <p:nvCxnSpPr>
          <p:cNvPr id="6" name="Straight Arrow Connector 5"/>
          <p:cNvCxnSpPr/>
          <p:nvPr/>
        </p:nvCxnSpPr>
        <p:spPr>
          <a:xfrm flipV="1">
            <a:off x="2730500" y="3022600"/>
            <a:ext cx="1193800"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6400" y="257854"/>
            <a:ext cx="8108950" cy="461665"/>
          </a:xfrm>
          <a:prstGeom prst="rect">
            <a:avLst/>
          </a:prstGeom>
          <a:noFill/>
        </p:spPr>
        <p:txBody>
          <a:bodyPr wrap="square" rtlCol="0">
            <a:spAutoFit/>
          </a:bodyPr>
          <a:lstStyle/>
          <a:p>
            <a:r>
              <a:rPr lang="en-US" sz="2400" dirty="0" smtClean="0">
                <a:latin typeface="+mj-lt"/>
              </a:rPr>
              <a:t>Computational results for LDOS of four different materials </a:t>
            </a:r>
            <a:endParaRPr lang="en-US" sz="2400" dirty="0">
              <a:latin typeface="+mj-lt"/>
            </a:endParaRPr>
          </a:p>
        </p:txBody>
      </p:sp>
      <p:sp>
        <p:nvSpPr>
          <p:cNvPr id="13" name="Slide Number Placeholder 12"/>
          <p:cNvSpPr>
            <a:spLocks noGrp="1"/>
          </p:cNvSpPr>
          <p:nvPr>
            <p:ph type="sldNum" sz="quarter" idx="12"/>
          </p:nvPr>
        </p:nvSpPr>
        <p:spPr/>
        <p:txBody>
          <a:bodyPr/>
          <a:lstStyle/>
          <a:p>
            <a:fld id="{0B001B4D-3FBF-1B4E-8BFE-FD8DE4DD2135}" type="slidenum">
              <a:rPr lang="en-US" smtClean="0"/>
              <a:t>7</a:t>
            </a:fld>
            <a:endParaRPr lang="en-US"/>
          </a:p>
        </p:txBody>
      </p:sp>
      <p:sp>
        <p:nvSpPr>
          <p:cNvPr id="14" name="Rectangle 13"/>
          <p:cNvSpPr/>
          <p:nvPr/>
        </p:nvSpPr>
        <p:spPr>
          <a:xfrm>
            <a:off x="241300" y="6290589"/>
            <a:ext cx="5689600" cy="430887"/>
          </a:xfrm>
          <a:prstGeom prst="rect">
            <a:avLst/>
          </a:prstGeom>
        </p:spPr>
        <p:txBody>
          <a:bodyPr wrap="square">
            <a:spAutoFit/>
          </a:bodyPr>
          <a:lstStyle/>
          <a:p>
            <a:r>
              <a:rPr lang="en-US" sz="1100" dirty="0">
                <a:solidFill>
                  <a:srgbClr val="222222"/>
                </a:solidFill>
                <a:latin typeface="Calibri" charset="0"/>
                <a:ea typeface="Times New Roman" charset="0"/>
                <a:cs typeface="Arial" charset="0"/>
              </a:rPr>
              <a:t>Zhang, H., Liu, C. X., Qi, X. L., Dai, X., Fang, Z., &amp; Zhang, S. C. (2009). Topological insulators in Bi2Se3, Bi2Te3 and Sb2Te3 with a single Dirac cone on the surface. </a:t>
            </a:r>
            <a:r>
              <a:rPr lang="en-US" sz="1100" i="1" dirty="0"/>
              <a:t>Nature physics</a:t>
            </a:r>
            <a:r>
              <a:rPr lang="en-US" sz="1100" dirty="0"/>
              <a:t>, </a:t>
            </a:r>
            <a:r>
              <a:rPr lang="en-US" sz="1100" i="1" dirty="0"/>
              <a:t>5</a:t>
            </a:r>
            <a:r>
              <a:rPr lang="en-US" sz="1100" dirty="0"/>
              <a:t>(6), 438-442 </a:t>
            </a:r>
          </a:p>
        </p:txBody>
      </p:sp>
    </p:spTree>
    <p:extLst>
      <p:ext uri="{BB962C8B-B14F-4D97-AF65-F5344CB8AC3E}">
        <p14:creationId xmlns:p14="http://schemas.microsoft.com/office/powerpoint/2010/main" val="177635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7601" y="28853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dirty="0" smtClean="0">
                <a:latin typeface="+mj-lt"/>
              </a:rPr>
              <a:t>Crystal </a:t>
            </a:r>
            <a:r>
              <a:rPr lang="en-GB" altLang="en-US" dirty="0">
                <a:latin typeface="+mj-lt"/>
              </a:rPr>
              <a:t>and electronic structures of </a:t>
            </a:r>
            <a:r>
              <a:rPr lang="en-GB" altLang="en-US" dirty="0" smtClean="0">
                <a:latin typeface="+mj-lt"/>
              </a:rPr>
              <a:t>Bi</a:t>
            </a:r>
            <a:r>
              <a:rPr lang="en-GB" altLang="en-US" baseline="-25000" dirty="0" smtClean="0">
                <a:latin typeface="+mj-lt"/>
              </a:rPr>
              <a:t>2</a:t>
            </a:r>
            <a:r>
              <a:rPr lang="en-GB" altLang="en-US" dirty="0" smtClean="0">
                <a:latin typeface="+mj-lt"/>
              </a:rPr>
              <a:t>Te</a:t>
            </a:r>
            <a:r>
              <a:rPr lang="en-GB" altLang="en-US" baseline="-25000" dirty="0" smtClean="0">
                <a:latin typeface="+mj-lt"/>
              </a:rPr>
              <a:t>3</a:t>
            </a:r>
            <a:r>
              <a:rPr lang="en-GB" altLang="en-US" dirty="0" smtClean="0">
                <a:latin typeface="+mj-lt"/>
              </a:rPr>
              <a:t> </a:t>
            </a:r>
            <a:endParaRPr lang="en-GB" altLang="en-US"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241"/>
            <a:ext cx="1226880" cy="652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721" y="979561"/>
            <a:ext cx="608688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53072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Y. L. Chen et al. Science 2009;325:178-181</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a:latin typeface="Arial" charset="0"/>
              </a:rPr>
              <a:t>Published by AAAS</a:t>
            </a:r>
          </a:p>
        </p:txBody>
      </p:sp>
      <p:sp>
        <p:nvSpPr>
          <p:cNvPr id="2" name="Slide Number Placeholder 1"/>
          <p:cNvSpPr>
            <a:spLocks noGrp="1"/>
          </p:cNvSpPr>
          <p:nvPr>
            <p:ph type="sldNum" sz="quarter" idx="12"/>
          </p:nvPr>
        </p:nvSpPr>
        <p:spPr/>
        <p:txBody>
          <a:bodyPr/>
          <a:lstStyle/>
          <a:p>
            <a:fld id="{0B001B4D-3FBF-1B4E-8BFE-FD8DE4DD2135}" type="slidenum">
              <a:rPr lang="en-US" smtClean="0"/>
              <a:t>8</a:t>
            </a:fld>
            <a:endParaRPr lang="en-US"/>
          </a:p>
        </p:txBody>
      </p:sp>
    </p:spTree>
    <p:extLst>
      <p:ext uri="{BB962C8B-B14F-4D97-AF65-F5344CB8AC3E}">
        <p14:creationId xmlns:p14="http://schemas.microsoft.com/office/powerpoint/2010/main" val="2108068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97920" y="252360"/>
            <a:ext cx="8493120" cy="72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dirty="0" smtClean="0">
                <a:latin typeface="+mj-lt"/>
              </a:rPr>
              <a:t>Doping </a:t>
            </a:r>
            <a:r>
              <a:rPr lang="en-GB" altLang="en-US" dirty="0">
                <a:latin typeface="+mj-lt"/>
              </a:rPr>
              <a:t>dependence of </a:t>
            </a:r>
            <a:r>
              <a:rPr lang="en-GB" altLang="en-US" dirty="0" smtClean="0">
                <a:latin typeface="+mj-lt"/>
              </a:rPr>
              <a:t>Fermi Surfaces </a:t>
            </a:r>
            <a:r>
              <a:rPr lang="en-GB" altLang="en-US" dirty="0">
                <a:latin typeface="+mj-lt"/>
              </a:rPr>
              <a:t>and </a:t>
            </a:r>
            <a:r>
              <a:rPr lang="en-GB" altLang="en-US" dirty="0" smtClean="0">
                <a:latin typeface="+mj-lt"/>
              </a:rPr>
              <a:t>E</a:t>
            </a:r>
            <a:r>
              <a:rPr lang="en-GB" altLang="en-US" baseline="-25000" dirty="0">
                <a:latin typeface="+mj-lt"/>
              </a:rPr>
              <a:t>F</a:t>
            </a:r>
            <a:r>
              <a:rPr lang="en-GB" altLang="en-US" dirty="0" smtClean="0">
                <a:latin typeface="+mj-lt"/>
              </a:rPr>
              <a:t> positions </a:t>
            </a:r>
            <a:r>
              <a:rPr lang="en-GB" altLang="en-US" dirty="0">
                <a:latin typeface="+mj-lt"/>
              </a:rPr>
              <a:t>i</a:t>
            </a:r>
            <a:r>
              <a:rPr lang="en-GB" altLang="en-US" dirty="0" smtClean="0">
                <a:latin typeface="+mj-lt"/>
              </a:rPr>
              <a:t>n Bi</a:t>
            </a:r>
            <a:r>
              <a:rPr lang="en-GB" altLang="en-US" baseline="-25000" dirty="0" smtClean="0">
                <a:latin typeface="+mj-lt"/>
              </a:rPr>
              <a:t>2</a:t>
            </a:r>
            <a:r>
              <a:rPr lang="en-GB" altLang="en-US" dirty="0" smtClean="0">
                <a:latin typeface="+mj-lt"/>
              </a:rPr>
              <a:t>Te</a:t>
            </a:r>
            <a:r>
              <a:rPr lang="en-GB" altLang="en-US" baseline="-25000" dirty="0">
                <a:latin typeface="+mj-lt"/>
              </a:rPr>
              <a:t>3</a:t>
            </a:r>
            <a:endParaRPr lang="en-GB" altLang="en-US"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281" y="979561"/>
            <a:ext cx="63792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0381" y="6511926"/>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Y. </a:t>
            </a:r>
            <a:r>
              <a:rPr lang="en-GB" altLang="en-US" sz="1089" b="1" dirty="0">
                <a:latin typeface="Arial" charset="0"/>
              </a:rPr>
              <a:t>L. Chen et al. Science 2009;325:178-181</a:t>
            </a:r>
          </a:p>
        </p:txBody>
      </p:sp>
      <p:sp>
        <p:nvSpPr>
          <p:cNvPr id="2" name="Slide Number Placeholder 1"/>
          <p:cNvSpPr>
            <a:spLocks noGrp="1"/>
          </p:cNvSpPr>
          <p:nvPr>
            <p:ph type="sldNum" sz="quarter" idx="12"/>
          </p:nvPr>
        </p:nvSpPr>
        <p:spPr/>
        <p:txBody>
          <a:bodyPr/>
          <a:lstStyle/>
          <a:p>
            <a:fld id="{0B001B4D-3FBF-1B4E-8BFE-FD8DE4DD2135}" type="slidenum">
              <a:rPr lang="en-US" smtClean="0"/>
              <a:t>9</a:t>
            </a:fld>
            <a:endParaRPr lang="en-US"/>
          </a:p>
        </p:txBody>
      </p:sp>
    </p:spTree>
    <p:extLst>
      <p:ext uri="{BB962C8B-B14F-4D97-AF65-F5344CB8AC3E}">
        <p14:creationId xmlns:p14="http://schemas.microsoft.com/office/powerpoint/2010/main" val="400347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4647</TotalTime>
  <Words>2147</Words>
  <Application>Microsoft Macintosh PowerPoint</Application>
  <PresentationFormat>On-screen Show (4:3)</PresentationFormat>
  <Paragraphs>173</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Calibri Light</vt:lpstr>
      <vt:lpstr>msgothic</vt:lpstr>
      <vt:lpstr>Times New Roman</vt:lpstr>
      <vt:lpstr>Wingdings</vt:lpstr>
      <vt:lpstr>Arial</vt:lpstr>
      <vt:lpstr>Office Theme</vt:lpstr>
      <vt:lpstr>Topological Insulators</vt:lpstr>
      <vt:lpstr>Quantum-spin hall effect: 2D topological insulator</vt:lpstr>
      <vt:lpstr>PowerPoint Presentation</vt:lpstr>
      <vt:lpstr>PowerPoint Presentation</vt:lpstr>
      <vt:lpstr>PowerPoint Presentation</vt:lpstr>
      <vt:lpstr>3D Topological Insulator</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Experimental Results</vt:lpstr>
      <vt:lpstr>PowerPoint Presentation</vt:lpstr>
      <vt:lpstr>Ideas of stuff to say</vt:lpstr>
      <vt:lpstr>Continued Work</vt:lpstr>
      <vt:lpstr>Properties of Topological Insulators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Topological Insulators</dc:title>
  <dc:creator>Mc Culley, Daniel Riley - ONID</dc:creator>
  <cp:lastModifiedBy>Mc Culley, Daniel Riley - ONID</cp:lastModifiedBy>
  <cp:revision>65</cp:revision>
  <dcterms:created xsi:type="dcterms:W3CDTF">2016-04-19T00:52:40Z</dcterms:created>
  <dcterms:modified xsi:type="dcterms:W3CDTF">2016-04-25T19:59:28Z</dcterms:modified>
</cp:coreProperties>
</file>