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66" r:id="rId4"/>
    <p:sldId id="259" r:id="rId5"/>
    <p:sldId id="268" r:id="rId6"/>
    <p:sldId id="260" r:id="rId7"/>
    <p:sldId id="271" r:id="rId8"/>
    <p:sldId id="258" r:id="rId9"/>
    <p:sldId id="269" r:id="rId10"/>
    <p:sldId id="262" r:id="rId11"/>
    <p:sldId id="261" r:id="rId12"/>
    <p:sldId id="264" r:id="rId13"/>
    <p:sldId id="265" r:id="rId14"/>
    <p:sldId id="270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3ACC8-67E0-FB4B-87F7-B76B5F4768F0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03E5D-240B-784C-BB93-D95141D7C7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50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link.aps.org/abstract/PRL/v62/p214" TargetMode="Externa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</a:t>
            </a:r>
            <a:r>
              <a:rPr lang="en-US" dirty="0" err="1" smtClean="0"/>
              <a:t>upload.wikimedia.org</a:t>
            </a:r>
            <a:r>
              <a:rPr lang="en-US" dirty="0" smtClean="0"/>
              <a:t>/</a:t>
            </a:r>
            <a:r>
              <a:rPr lang="en-US" dirty="0" err="1" smtClean="0"/>
              <a:t>wikipedia</a:t>
            </a:r>
            <a:r>
              <a:rPr lang="en-US" dirty="0" smtClean="0"/>
              <a:t>/commons/thumb/b/bb/Timeline_of_Superconductivity_from_1900_to_2015.svg/2000px-Timeline_of_Superconductivity_from_1900_to_2015.svg.png</a:t>
            </a:r>
          </a:p>
          <a:p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surface of Pluto 40K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night on the moon 125 K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lowest natural temperature ever directly recorded at ground level on Earth is −</a:t>
            </a:r>
            <a:r>
              <a:rPr lang="en-US" b="1" dirty="0" smtClean="0"/>
              <a:t>89.2 °C</a:t>
            </a:r>
            <a:r>
              <a:rPr lang="en-US" dirty="0" smtClean="0"/>
              <a:t> (−</a:t>
            </a:r>
            <a:r>
              <a:rPr lang="en-US" b="1" dirty="0" smtClean="0"/>
              <a:t>128.6 °F</a:t>
            </a:r>
            <a:r>
              <a:rPr lang="en-US" dirty="0" smtClean="0"/>
              <a:t>; 184.0 K), which was at the Soviet </a:t>
            </a:r>
            <a:r>
              <a:rPr lang="en-US" dirty="0" err="1" smtClean="0"/>
              <a:t>Vostok</a:t>
            </a:r>
            <a:r>
              <a:rPr lang="en-US" dirty="0" smtClean="0"/>
              <a:t> Station in Antarctica, on July 21, 1983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1C0B-8C60-C345-AEAB-3348C07E486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35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quantumlevitation.com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-content/uploads/2014/04/RT1.png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1C0B-8C60-C345-AEAB-3348C07E486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3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quantumlevitation.com</a:t>
            </a:r>
            <a:r>
              <a:rPr lang="en-US" dirty="0" smtClean="0"/>
              <a:t>/</a:t>
            </a:r>
            <a:r>
              <a:rPr lang="en-US" dirty="0" err="1" smtClean="0"/>
              <a:t>wp</a:t>
            </a:r>
            <a:r>
              <a:rPr lang="en-US" dirty="0" smtClean="0"/>
              <a:t>-content/uploads/2014/04/</a:t>
            </a:r>
            <a:r>
              <a:rPr lang="en-US" dirty="0" err="1" smtClean="0"/>
              <a:t>wafer_floating_field_lines_med.png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1C0B-8C60-C345-AEAB-3348C07E486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35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www.lhc-closer.es</a:t>
            </a:r>
            <a:r>
              <a:rPr lang="en-US" dirty="0" smtClean="0"/>
              <a:t>/</a:t>
            </a:r>
            <a:r>
              <a:rPr lang="en-US" dirty="0" err="1" smtClean="0"/>
              <a:t>taking_a_closer_look_at_lhc</a:t>
            </a:r>
            <a:r>
              <a:rPr lang="en-US" dirty="0" smtClean="0"/>
              <a:t>/0.superconductivity_in_short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3E5D-240B-784C-BB93-D95141D7C7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987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Tate, Cabrera,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Felch</a:t>
            </a:r>
            <a:r>
              <a:rPr lang="en-US" baseline="0" dirty="0" smtClean="0"/>
              <a:t>, Anderson, PRL 62, 845 (1989)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3E5D-240B-784C-BB93-D95141D7C7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07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www.physics.buffalo.edu</a:t>
            </a:r>
            <a:r>
              <a:rPr lang="en-US" dirty="0" smtClean="0"/>
              <a:t>/phy514/w11/</a:t>
            </a:r>
            <a:r>
              <a:rPr lang="en-US" dirty="0" err="1" smtClean="0"/>
              <a:t>index.html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 err="1" smtClean="0"/>
              <a:t>Adwaele</a:t>
            </a:r>
            <a:r>
              <a:rPr lang="en-US" dirty="0" smtClean="0"/>
              <a:t> - Made by </a:t>
            </a:r>
            <a:r>
              <a:rPr lang="en-US" dirty="0" err="1" smtClean="0"/>
              <a:t>SliteWrite</a:t>
            </a:r>
            <a:r>
              <a:rPr lang="en-US" dirty="0" smtClean="0"/>
              <a:t>, CC BY-SA 3.0, https://</a:t>
            </a:r>
            <a:r>
              <a:rPr lang="en-US" dirty="0" err="1" smtClean="0"/>
              <a:t>en.wikipedia.org</a:t>
            </a:r>
            <a:r>
              <a:rPr lang="en-US" dirty="0" smtClean="0"/>
              <a:t>/w/</a:t>
            </a:r>
            <a:r>
              <a:rPr lang="en-US" dirty="0" err="1" smtClean="0"/>
              <a:t>index.php?curid</a:t>
            </a:r>
            <a:r>
              <a:rPr lang="en-US" dirty="0" smtClean="0"/>
              <a:t>=35543569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3E5D-240B-784C-BB93-D95141D7C7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www.mn.uio.no</a:t>
            </a:r>
            <a:r>
              <a:rPr lang="en-US" dirty="0" smtClean="0"/>
              <a:t>/</a:t>
            </a:r>
            <a:r>
              <a:rPr lang="en-US" dirty="0" err="1" smtClean="0"/>
              <a:t>fysikk</a:t>
            </a:r>
            <a:r>
              <a:rPr lang="en-US" dirty="0" smtClean="0"/>
              <a:t>/</a:t>
            </a:r>
            <a:r>
              <a:rPr lang="en-US" dirty="0" err="1" smtClean="0"/>
              <a:t>english</a:t>
            </a:r>
            <a:r>
              <a:rPr lang="en-US" dirty="0" smtClean="0"/>
              <a:t>/research/groups/</a:t>
            </a:r>
            <a:r>
              <a:rPr lang="en-US" dirty="0" err="1" smtClean="0"/>
              <a:t>amks</a:t>
            </a:r>
            <a:r>
              <a:rPr lang="en-US" dirty="0" smtClean="0"/>
              <a:t>/superconductivity/vortex/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First observation of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Abrikosov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lattice in superconductors</a:t>
            </a:r>
            <a:endParaRPr lang="en-US" b="1" dirty="0" smtClean="0"/>
          </a:p>
          <a:p>
            <a:r>
              <a:rPr lang="en-US" b="1" dirty="0" smtClean="0"/>
              <a:t>The direct observation of individual flux lines in type II superconductors</a:t>
            </a:r>
            <a:br>
              <a:rPr lang="en-US" b="1" dirty="0" smtClean="0"/>
            </a:br>
            <a:r>
              <a:rPr lang="en-US" b="1" dirty="0" smtClean="0"/>
              <a:t>U. </a:t>
            </a:r>
            <a:r>
              <a:rPr lang="en-US" b="1" dirty="0" err="1" smtClean="0"/>
              <a:t>Essmann</a:t>
            </a:r>
            <a:r>
              <a:rPr lang="en-US" b="1" dirty="0" smtClean="0"/>
              <a:t> and H. </a:t>
            </a:r>
            <a:r>
              <a:rPr lang="en-US" b="1" dirty="0" err="1" smtClean="0"/>
              <a:t>Trauble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Physics Letters, v. 24A, p. 526, 1967</a:t>
            </a:r>
          </a:p>
          <a:p>
            <a:endParaRPr lang="en-US" b="1" dirty="0" smtClean="0"/>
          </a:p>
          <a:p>
            <a:r>
              <a:rPr lang="en-US" b="1" dirty="0" smtClean="0"/>
              <a:t>STM image of Vortex lattice, 1989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Scanning Tunnel Microscopy</a:t>
            </a:r>
            <a:br>
              <a:rPr lang="en-US" dirty="0" smtClean="0"/>
            </a:br>
            <a:r>
              <a:rPr lang="en-US" dirty="0" smtClean="0"/>
              <a:t>NbSe2, 1T, 1.8K,</a:t>
            </a:r>
            <a:r>
              <a:rPr lang="en-US" baseline="0" dirty="0" smtClean="0"/>
              <a:t> </a:t>
            </a:r>
            <a:r>
              <a:rPr lang="en-US" dirty="0" smtClean="0"/>
              <a:t>H. F. Hess et al.,</a:t>
            </a:r>
            <a:r>
              <a:rPr lang="en-US" baseline="0" dirty="0" smtClean="0"/>
              <a:t> </a:t>
            </a:r>
            <a:r>
              <a:rPr lang="en-US" dirty="0" smtClean="0"/>
              <a:t>Bell Labs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Phys. Rev. Lett. 62, 214 (1989)</a:t>
            </a:r>
            <a:r>
              <a:rPr lang="en-US" dirty="0" smtClean="0"/>
              <a:t> </a:t>
            </a:r>
            <a:endParaRPr lang="en-US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03E5D-240B-784C-BB93-D95141D7C7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59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</a:t>
            </a:r>
            <a:r>
              <a:rPr lang="en-US" dirty="0" err="1" smtClean="0"/>
              <a:t>people.bu.edu</a:t>
            </a:r>
            <a:r>
              <a:rPr lang="en-US" dirty="0" smtClean="0"/>
              <a:t>/</a:t>
            </a:r>
            <a:r>
              <a:rPr lang="en-US" dirty="0" err="1" smtClean="0"/>
              <a:t>basu</a:t>
            </a:r>
            <a:r>
              <a:rPr lang="en-US" dirty="0" smtClean="0"/>
              <a:t>/RA/HTS/super1.jpg</a:t>
            </a:r>
          </a:p>
          <a:p>
            <a:r>
              <a:rPr lang="en-US" dirty="0" smtClean="0"/>
              <a:t>YBCO p-type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11C0B-8C60-C345-AEAB-3348C07E486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33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1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862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70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2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30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36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6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965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384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26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3D84B-C958-6C47-B8DE-43F995A5B8F9}" type="datetimeFigureOut">
              <a:rPr lang="en-US" smtClean="0"/>
              <a:t>4/19/16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5628E-6E29-024B-840B-50CB55FD6D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622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Superconductivity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PH671 - Transport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097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/>
          <a:lstStyle/>
          <a:p>
            <a:r>
              <a:rPr lang="en-US" dirty="0" smtClean="0"/>
              <a:t>Type 1 type 2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33178" r="-33178"/>
          <a:stretch>
            <a:fillRect/>
          </a:stretch>
        </p:blipFill>
        <p:spPr/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27866" y="3958167"/>
            <a:ext cx="914400" cy="6812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48148"/>
          <a:stretch/>
        </p:blipFill>
        <p:spPr>
          <a:xfrm>
            <a:off x="2285999" y="4639395"/>
            <a:ext cx="948267" cy="163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/>
          <a:lstStyle/>
          <a:p>
            <a:r>
              <a:rPr lang="en-US" dirty="0" err="1" smtClean="0"/>
              <a:t>Abrikosov</a:t>
            </a:r>
            <a:r>
              <a:rPr lang="en-US" dirty="0" smtClean="0"/>
              <a:t> f</a:t>
            </a:r>
            <a:r>
              <a:rPr lang="en-US" dirty="0" smtClean="0"/>
              <a:t>lux lattice in type II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00627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06171"/>
            <a:ext cx="3048000" cy="30861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8429" y="2181265"/>
            <a:ext cx="3048000" cy="33909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88429" y="5802997"/>
            <a:ext cx="26302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Hess et al</a:t>
            </a:r>
            <a:r>
              <a:rPr lang="en-US" dirty="0" smtClean="0"/>
              <a:t>., STM of NbSe2, </a:t>
            </a:r>
          </a:p>
          <a:p>
            <a:r>
              <a:rPr lang="en-US" dirty="0" smtClean="0"/>
              <a:t>PRL 62, 214 (1989)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5618331"/>
            <a:ext cx="35160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Essmann</a:t>
            </a:r>
            <a:r>
              <a:rPr lang="en-US" dirty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Trauble,Bitter</a:t>
            </a:r>
            <a:r>
              <a:rPr lang="en-US" dirty="0" smtClean="0"/>
              <a:t> decoration </a:t>
            </a:r>
            <a:r>
              <a:rPr lang="en-US" dirty="0" err="1" smtClean="0"/>
              <a:t>Pt</a:t>
            </a:r>
            <a:r>
              <a:rPr lang="en-US" dirty="0" smtClean="0"/>
              <a:t>/In 1K, 195G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Physics Letters, v. 24A, </a:t>
            </a:r>
            <a:r>
              <a:rPr lang="en-US" dirty="0" smtClean="0"/>
              <a:t> 526 (1967)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802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 Josephson effect and the voltage standard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l="-24551" r="-2455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440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Standard phonon interaction cartoon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565" y="1162949"/>
            <a:ext cx="2286000" cy="1194063"/>
          </a:xfrm>
          <a:prstGeom prst="rect">
            <a:avLst/>
          </a:prstGeom>
        </p:spPr>
      </p:pic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34725" r="-34725"/>
          <a:stretch>
            <a:fillRect/>
          </a:stretch>
        </p:blipFill>
        <p:spPr>
          <a:xfrm>
            <a:off x="148769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984779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>
            <a:normAutofit/>
          </a:bodyPr>
          <a:lstStyle/>
          <a:p>
            <a:r>
              <a:rPr lang="en-US" dirty="0" err="1" smtClean="0"/>
              <a:t>Hosono</a:t>
            </a:r>
            <a:r>
              <a:rPr lang="en-US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sc</a:t>
            </a:r>
            <a:r>
              <a:rPr lang="en-US" dirty="0" smtClean="0"/>
              <a:t> in </a:t>
            </a:r>
            <a:r>
              <a:rPr lang="en-US" dirty="0" smtClean="0"/>
              <a:t>magnetic materials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rcRect t="11144" b="11144"/>
          <a:stretch>
            <a:fillRect/>
          </a:stretch>
        </p:blipFill>
        <p:spPr>
          <a:xfrm>
            <a:off x="457200" y="1600200"/>
            <a:ext cx="4572000" cy="2514424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1967" y="1509282"/>
            <a:ext cx="3657600" cy="40406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5683" y="4589157"/>
            <a:ext cx="2743200" cy="192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512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–</a:t>
            </a:r>
            <a:r>
              <a:rPr lang="en-US" dirty="0" err="1" smtClean="0"/>
              <a:t>Tc</a:t>
            </a:r>
            <a:r>
              <a:rPr lang="en-US" dirty="0" smtClean="0"/>
              <a:t> Superconductor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206500"/>
            <a:ext cx="3810000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850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Room temperature superconductivity – the holy grail!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69" y="1572145"/>
            <a:ext cx="8229600" cy="46661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68525" y="3595666"/>
            <a:ext cx="14321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s</a:t>
            </a:r>
            <a:r>
              <a:rPr lang="en-US" sz="1400" dirty="0" smtClean="0">
                <a:latin typeface="Arial"/>
                <a:cs typeface="Arial"/>
              </a:rPr>
              <a:t>urface of Pluto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07687" y="2462621"/>
            <a:ext cx="16220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/>
                <a:cs typeface="Arial"/>
              </a:rPr>
              <a:t>n</a:t>
            </a:r>
            <a:r>
              <a:rPr lang="en-US" sz="1400" dirty="0" smtClean="0">
                <a:latin typeface="Arial"/>
                <a:cs typeface="Arial"/>
              </a:rPr>
              <a:t>ight on the moon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06434" y="1631624"/>
            <a:ext cx="138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/>
                <a:cs typeface="Arial"/>
              </a:rPr>
              <a:t>Vostok</a:t>
            </a:r>
            <a:r>
              <a:rPr lang="en-US" sz="1400" dirty="0" smtClean="0">
                <a:latin typeface="Arial"/>
                <a:cs typeface="Arial"/>
              </a:rPr>
              <a:t> 7/21/83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04865" y="1153992"/>
            <a:ext cx="1591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70 F; 20 C; 300 K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37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Superconductor - vanishing resistance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1417638"/>
            <a:ext cx="6400800" cy="518265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977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/>
          <a:lstStyle/>
          <a:p>
            <a:r>
              <a:rPr lang="en-US" dirty="0" smtClean="0"/>
              <a:t>Exclusion of magnetic flux</a:t>
            </a:r>
            <a:endParaRPr lang="en-US" sz="2400" dirty="0"/>
          </a:p>
        </p:txBody>
      </p:sp>
      <p:pic>
        <p:nvPicPr>
          <p:cNvPr id="12292" name="Picture 4" descr="The Meissner Effect - Click to see the QuickTime movi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524000"/>
            <a:ext cx="6019800" cy="4995863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6248400" y="6521450"/>
            <a:ext cx="1492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1600"/>
              <a:t>chemsoc.org</a:t>
            </a:r>
          </a:p>
        </p:txBody>
      </p:sp>
    </p:spTree>
    <p:extLst>
      <p:ext uri="{BB962C8B-B14F-4D97-AF65-F5344CB8AC3E}">
        <p14:creationId xmlns:p14="http://schemas.microsoft.com/office/powerpoint/2010/main" val="3407153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Exclusion of magnetic </a:t>
            </a:r>
            <a:r>
              <a:rPr lang="en-US" dirty="0" smtClean="0"/>
              <a:t>flux, but trapped in vortices, also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1100" y="1828800"/>
            <a:ext cx="42291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422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Superconductivity is destroyed by current &gt; </a:t>
            </a:r>
            <a:r>
              <a:rPr lang="en-US" dirty="0" err="1" smtClean="0"/>
              <a:t>J</a:t>
            </a:r>
            <a:r>
              <a:rPr lang="en-US" baseline="-25000" dirty="0" err="1"/>
              <a:t>c</a:t>
            </a:r>
            <a:r>
              <a:rPr lang="en-US" dirty="0" smtClean="0"/>
              <a:t>, field &gt; </a:t>
            </a:r>
            <a:r>
              <a:rPr lang="en-US" dirty="0" err="1" smtClean="0"/>
              <a:t>H</a:t>
            </a:r>
            <a:r>
              <a:rPr lang="en-US" baseline="-25000" dirty="0" err="1"/>
              <a:t>c</a:t>
            </a:r>
            <a:r>
              <a:rPr lang="en-US" dirty="0" smtClean="0"/>
              <a:t>, </a:t>
            </a:r>
            <a:r>
              <a:rPr lang="en-US" dirty="0" smtClean="0"/>
              <a:t>temp &gt;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endParaRPr lang="en-U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26648" r="-266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8067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4017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Single particle </a:t>
            </a:r>
            <a:r>
              <a:rPr lang="en-US" dirty="0" smtClean="0"/>
              <a:t>tunneling shows existence of the gap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</a:t>
            </a:r>
            <a:r>
              <a:rPr lang="en-US" dirty="0" err="1" smtClean="0"/>
              <a:t>DoS</a:t>
            </a:r>
            <a:r>
              <a:rPr lang="en-US" dirty="0" smtClean="0"/>
              <a:t> look like </a:t>
            </a:r>
            <a:r>
              <a:rPr lang="en-US" dirty="0" err="1" smtClean="0"/>
              <a:t>dI</a:t>
            </a:r>
            <a:r>
              <a:rPr lang="en-US" dirty="0" smtClean="0"/>
              <a:t>/</a:t>
            </a:r>
            <a:r>
              <a:rPr lang="en-US" dirty="0" err="1" smtClean="0"/>
              <a:t>dU</a:t>
            </a:r>
            <a:r>
              <a:rPr lang="en-US" smtClean="0"/>
              <a:t>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383" y="2208741"/>
            <a:ext cx="5486400" cy="2543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336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Quantization of </a:t>
            </a:r>
            <a:r>
              <a:rPr lang="en-US" dirty="0" smtClean="0"/>
              <a:t>magnetic </a:t>
            </a:r>
            <a:r>
              <a:rPr lang="en-US" dirty="0"/>
              <a:t>f</a:t>
            </a:r>
            <a:r>
              <a:rPr lang="en-US" dirty="0" smtClean="0"/>
              <a:t>lux</a:t>
            </a:r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61688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endParaRPr lang="en-US" dirty="0"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			</a:t>
            </a:r>
            <a:r>
              <a:rPr lang="el-GR" baseline="30000" dirty="0">
                <a:cs typeface="Arial" charset="0"/>
              </a:rPr>
              <a:t> </a:t>
            </a:r>
            <a:r>
              <a:rPr lang="en-US" baseline="30000" dirty="0">
                <a:cs typeface="Arial" charset="0"/>
              </a:rPr>
              <a:t>		</a:t>
            </a:r>
            <a:r>
              <a:rPr lang="en-US" dirty="0">
                <a:cs typeface="Arial" charset="0"/>
              </a:rPr>
              <a:t>   </a:t>
            </a:r>
            <a:r>
              <a:rPr lang="en-US" dirty="0"/>
              <a:t>m*v = </a:t>
            </a:r>
            <a:r>
              <a:rPr lang="ru-RU" dirty="0" err="1">
                <a:cs typeface="Arial" charset="0"/>
              </a:rPr>
              <a:t>ћ</a:t>
            </a:r>
            <a:r>
              <a:rPr lang="ru-RU" dirty="0">
                <a:cs typeface="Arial" charset="0"/>
              </a:rPr>
              <a:t>▼</a:t>
            </a:r>
            <a:r>
              <a:rPr lang="el-GR" dirty="0">
                <a:cs typeface="Arial" charset="0"/>
              </a:rPr>
              <a:t>θ</a:t>
            </a:r>
            <a:r>
              <a:rPr lang="en-US" dirty="0">
                <a:cs typeface="Arial" charset="0"/>
              </a:rPr>
              <a:t> – </a:t>
            </a:r>
            <a:r>
              <a:rPr lang="en-US" dirty="0" err="1">
                <a:cs typeface="Arial" charset="0"/>
              </a:rPr>
              <a:t>qA</a:t>
            </a:r>
            <a:endParaRPr lang="en-US" dirty="0"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					   </a:t>
            </a:r>
            <a:r>
              <a:rPr lang="ru-RU" dirty="0">
                <a:cs typeface="Arial" charset="0"/>
              </a:rPr>
              <a:t>▼</a:t>
            </a:r>
            <a:r>
              <a:rPr lang="el-GR" dirty="0">
                <a:cs typeface="Arial" charset="0"/>
              </a:rPr>
              <a:t>θ</a:t>
            </a:r>
            <a:r>
              <a:rPr lang="en-US" dirty="0">
                <a:cs typeface="Arial" charset="0"/>
              </a:rPr>
              <a:t> = </a:t>
            </a:r>
            <a:r>
              <a:rPr lang="en-US" dirty="0" err="1">
                <a:cs typeface="Arial" charset="0"/>
              </a:rPr>
              <a:t>qA</a:t>
            </a:r>
            <a:r>
              <a:rPr lang="en-US" dirty="0">
                <a:cs typeface="Arial" charset="0"/>
              </a:rPr>
              <a:t>/ </a:t>
            </a:r>
            <a:r>
              <a:rPr lang="ru-RU" dirty="0" err="1">
                <a:cs typeface="Arial" charset="0"/>
              </a:rPr>
              <a:t>ћ</a:t>
            </a:r>
            <a:endParaRPr lang="en-US" dirty="0">
              <a:cs typeface="Arial" charset="0"/>
            </a:endParaRPr>
          </a:p>
          <a:p>
            <a:pPr>
              <a:buFontTx/>
              <a:buNone/>
            </a:pPr>
            <a:endParaRPr lang="en-US" dirty="0"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					   </a:t>
            </a: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					   </a:t>
            </a:r>
            <a:r>
              <a:rPr lang="el-GR" dirty="0">
                <a:cs typeface="Arial" charset="0"/>
              </a:rPr>
              <a:t>∫</a:t>
            </a:r>
            <a:r>
              <a:rPr lang="en-US" dirty="0">
                <a:cs typeface="Arial" charset="0"/>
              </a:rPr>
              <a:t> </a:t>
            </a:r>
            <a:r>
              <a:rPr lang="en-US" dirty="0" err="1">
                <a:cs typeface="Arial" charset="0"/>
              </a:rPr>
              <a:t>A</a:t>
            </a:r>
            <a:r>
              <a:rPr lang="en-US" sz="4000" baseline="30000" dirty="0" err="1">
                <a:cs typeface="Arial" charset="0"/>
              </a:rPr>
              <a:t>.</a:t>
            </a:r>
            <a:r>
              <a:rPr lang="en-US" dirty="0" err="1">
                <a:cs typeface="Arial" charset="0"/>
              </a:rPr>
              <a:t>dl</a:t>
            </a:r>
            <a:r>
              <a:rPr lang="en-US" dirty="0">
                <a:cs typeface="Arial" charset="0"/>
              </a:rPr>
              <a:t> =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 = </a:t>
            </a:r>
            <a:r>
              <a:rPr lang="en-US" dirty="0" err="1">
                <a:cs typeface="Arial" charset="0"/>
              </a:rPr>
              <a:t>nh</a:t>
            </a:r>
            <a:r>
              <a:rPr lang="en-US" dirty="0">
                <a:cs typeface="Arial" charset="0"/>
              </a:rPr>
              <a:t>/2e</a:t>
            </a:r>
            <a:endParaRPr lang="el-GR" dirty="0">
              <a:cs typeface="Arial" charset="0"/>
            </a:endParaRPr>
          </a:p>
          <a:p>
            <a:pPr>
              <a:buFontTx/>
              <a:buNone/>
            </a:pPr>
            <a:r>
              <a:rPr lang="en-US" dirty="0">
                <a:cs typeface="Arial" charset="0"/>
              </a:rPr>
              <a:t>					   </a:t>
            </a:r>
            <a:r>
              <a:rPr lang="el-GR" dirty="0">
                <a:cs typeface="Arial" charset="0"/>
              </a:rPr>
              <a:t>Φ</a:t>
            </a:r>
            <a:r>
              <a:rPr lang="en-US" dirty="0">
                <a:cs typeface="Arial" charset="0"/>
              </a:rPr>
              <a:t> = 2.07e</a:t>
            </a:r>
            <a:r>
              <a:rPr lang="en-US" baseline="30000" dirty="0">
                <a:cs typeface="Arial" charset="0"/>
              </a:rPr>
              <a:t>-</a:t>
            </a:r>
            <a:r>
              <a:rPr lang="en-US" dirty="0">
                <a:cs typeface="Arial" charset="0"/>
              </a:rPr>
              <a:t>15 </a:t>
            </a:r>
            <a:r>
              <a:rPr lang="en-US" dirty="0" err="1">
                <a:cs typeface="Arial" charset="0"/>
              </a:rPr>
              <a:t>Wb</a:t>
            </a:r>
            <a:endParaRPr lang="en-US" dirty="0">
              <a:cs typeface="Arial" charset="0"/>
            </a:endParaRPr>
          </a:p>
          <a:p>
            <a:pPr>
              <a:buFontTx/>
              <a:buNone/>
            </a:pPr>
            <a:endParaRPr lang="el-GR" dirty="0">
              <a:cs typeface="Arial" charset="0"/>
            </a:endParaRPr>
          </a:p>
        </p:txBody>
      </p:sp>
      <p:pic>
        <p:nvPicPr>
          <p:cNvPr id="23561" name="Picture 9" descr="[Flux quantisation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581400" cy="348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6" name="Picture 14" descr="image76"/>
          <p:cNvPicPr>
            <a:picLocks noChangeAspect="1" noChangeArrowheads="1"/>
          </p:cNvPicPr>
          <p:nvPr/>
        </p:nvPicPr>
        <p:blipFill>
          <a:blip r:embed="rId3">
            <a:lum bright="-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3810000" cy="93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343400" y="41910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19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Quantization of </a:t>
            </a:r>
            <a:r>
              <a:rPr lang="en-US" dirty="0" smtClean="0"/>
              <a:t>magnetic flux</a:t>
            </a:r>
            <a:br>
              <a:rPr lang="en-US" dirty="0" smtClean="0"/>
            </a:br>
            <a:r>
              <a:rPr lang="en-US" dirty="0" smtClean="0"/>
              <a:t>&amp; London moment</a:t>
            </a:r>
            <a:endParaRPr lang="en-US" dirty="0"/>
          </a:p>
        </p:txBody>
      </p:sp>
      <p:sp>
        <p:nvSpPr>
          <p:cNvPr id="23568" name="Text Box 16"/>
          <p:cNvSpPr txBox="1">
            <a:spLocks noChangeArrowheads="1"/>
          </p:cNvSpPr>
          <p:nvPr/>
        </p:nvSpPr>
        <p:spPr bwMode="auto">
          <a:xfrm>
            <a:off x="4343400" y="4191000"/>
            <a:ext cx="449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rcRect l="-7675" r="-7675"/>
          <a:stretch>
            <a:fillRect/>
          </a:stretch>
        </p:blipFill>
        <p:spPr>
          <a:xfrm>
            <a:off x="14220" y="2103403"/>
            <a:ext cx="5486400" cy="301730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8041" y="1766089"/>
            <a:ext cx="3657600" cy="427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8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4580</TotalTime>
  <Words>393</Words>
  <Application>Microsoft Macintosh PowerPoint</Application>
  <PresentationFormat>On-screen Show (4:3)</PresentationFormat>
  <Paragraphs>59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Superconductivity</vt:lpstr>
      <vt:lpstr>Room temperature superconductivity – the holy grail!</vt:lpstr>
      <vt:lpstr>Superconductor - vanishing resistance</vt:lpstr>
      <vt:lpstr>Exclusion of magnetic flux</vt:lpstr>
      <vt:lpstr>Exclusion of magnetic flux, but trapped in vortices, also</vt:lpstr>
      <vt:lpstr>Superconductivity is destroyed by current &gt; Jc, field &gt; Hc, temp &gt; Tc</vt:lpstr>
      <vt:lpstr>Single particle tunneling shows existence of the gap</vt:lpstr>
      <vt:lpstr>Quantization of magnetic flux</vt:lpstr>
      <vt:lpstr>Quantization of magnetic flux &amp; London moment</vt:lpstr>
      <vt:lpstr>Type 1 type 2</vt:lpstr>
      <vt:lpstr>Abrikosov flux lattice in type II</vt:lpstr>
      <vt:lpstr>AC Josephson effect and the voltage standard</vt:lpstr>
      <vt:lpstr>Standard phonon interaction cartoon</vt:lpstr>
      <vt:lpstr>Hosono – sc in magnetic materials</vt:lpstr>
      <vt:lpstr>High –Tc Superconductor</vt:lpstr>
    </vt:vector>
  </TitlesOfParts>
  <Company>Oregon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Janet Tate</dc:creator>
  <cp:lastModifiedBy>Janet Tate</cp:lastModifiedBy>
  <cp:revision>21</cp:revision>
  <dcterms:created xsi:type="dcterms:W3CDTF">2016-02-29T13:33:37Z</dcterms:created>
  <dcterms:modified xsi:type="dcterms:W3CDTF">2016-04-20T17:10:38Z</dcterms:modified>
</cp:coreProperties>
</file>