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7" r:id="rId3"/>
    <p:sldId id="263" r:id="rId4"/>
    <p:sldId id="274" r:id="rId5"/>
    <p:sldId id="264" r:id="rId6"/>
    <p:sldId id="269" r:id="rId7"/>
    <p:sldId id="266" r:id="rId8"/>
    <p:sldId id="268" r:id="rId9"/>
    <p:sldId id="273" r:id="rId10"/>
    <p:sldId id="270" r:id="rId11"/>
    <p:sldId id="265"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3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3ACC8-67E0-FB4B-87F7-B76B5F4768F0}" type="datetimeFigureOut">
              <a:rPr lang="en-US" smtClean="0"/>
              <a:t>4/13/16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03E5D-240B-784C-BB93-D95141D7C702}" type="slidenum">
              <a:rPr lang="en-US" smtClean="0"/>
              <a:t>‹#›</a:t>
            </a:fld>
            <a:endParaRPr lang="en-US"/>
          </a:p>
        </p:txBody>
      </p:sp>
    </p:spTree>
    <p:extLst>
      <p:ext uri="{BB962C8B-B14F-4D97-AF65-F5344CB8AC3E}">
        <p14:creationId xmlns:p14="http://schemas.microsoft.com/office/powerpoint/2010/main" val="3676150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PH575 Spring 2008</a:t>
            </a:r>
          </a:p>
        </p:txBody>
      </p:sp>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7EA4A0-AAD6-1343-A595-1EEDD654CEF0}" type="datetime4">
              <a:rPr lang="en-US" sz="1200"/>
              <a:pPr/>
              <a:t>April 13, 2016</a:t>
            </a:fld>
            <a:endParaRPr lang="en-US" sz="1200"/>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3E29CD-BA7D-6C4D-B451-749BBCFEDA8A}" type="slidenum">
              <a:rPr lang="en-US" sz="1200"/>
              <a:pPr/>
              <a:t>2</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https://</a:t>
            </a:r>
            <a:r>
              <a:rPr lang="en-US" dirty="0" err="1" smtClean="0">
                <a:latin typeface="Times" charset="0"/>
                <a:ea typeface="ＭＳ Ｐゴシック" charset="0"/>
                <a:cs typeface="ＭＳ Ｐゴシック" charset="0"/>
              </a:rPr>
              <a:t>upload.wikimedia.org</a:t>
            </a:r>
            <a:r>
              <a:rPr lang="en-US" dirty="0" smtClean="0">
                <a:latin typeface="Times" charset="0"/>
                <a:ea typeface="ＭＳ Ｐゴシック" charset="0"/>
                <a:cs typeface="ＭＳ Ｐゴシック" charset="0"/>
              </a:rPr>
              <a:t>/</a:t>
            </a:r>
            <a:r>
              <a:rPr lang="en-US" dirty="0" err="1" smtClean="0">
                <a:latin typeface="Times" charset="0"/>
                <a:ea typeface="ＭＳ Ｐゴシック" charset="0"/>
                <a:cs typeface="ＭＳ Ｐゴシック" charset="0"/>
              </a:rPr>
              <a:t>wikipedia</a:t>
            </a:r>
            <a:r>
              <a:rPr lang="en-US" dirty="0" smtClean="0">
                <a:latin typeface="Times" charset="0"/>
                <a:ea typeface="ＭＳ Ｐゴシック" charset="0"/>
                <a:cs typeface="ＭＳ Ｐゴシック" charset="0"/>
              </a:rPr>
              <a:t>/commons/e/e2/Sketch_of_a_heterostructure_-_2DEG_in_GaAs-GaAlAs.png</a:t>
            </a:r>
            <a:endParaRPr lang="en-US" dirty="0">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PH575 Spring 2008</a:t>
            </a:r>
          </a:p>
        </p:txBody>
      </p:sp>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7EA4A0-AAD6-1343-A595-1EEDD654CEF0}" type="datetime4">
              <a:rPr lang="en-US" sz="1200"/>
              <a:pPr/>
              <a:t>April 13, 2016</a:t>
            </a:fld>
            <a:endParaRPr lang="en-US" sz="1200"/>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3E29CD-BA7D-6C4D-B451-749BBCFEDA8A}" type="slidenum">
              <a:rPr lang="en-US" sz="1200"/>
              <a:pPr/>
              <a:t>11</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PH575 Spring 2008</a:t>
            </a:r>
          </a:p>
        </p:txBody>
      </p:sp>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7EA4A0-AAD6-1343-A595-1EEDD654CEF0}" type="datetime4">
              <a:rPr lang="en-US" sz="1200"/>
              <a:pPr/>
              <a:t>April 13, 2016</a:t>
            </a:fld>
            <a:endParaRPr lang="en-US" sz="1200"/>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3E29CD-BA7D-6C4D-B451-749BBCFEDA8A}" type="slidenum">
              <a:rPr lang="en-US" sz="1200"/>
              <a:pPr/>
              <a:t>12</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https://</a:t>
            </a:r>
            <a:r>
              <a:rPr lang="en-US" dirty="0" err="1" smtClean="0">
                <a:latin typeface="Times" charset="0"/>
                <a:ea typeface="ＭＳ Ｐゴシック" charset="0"/>
                <a:cs typeface="ＭＳ Ｐゴシック" charset="0"/>
              </a:rPr>
              <a:t>www.google.com</a:t>
            </a:r>
            <a:r>
              <a:rPr lang="en-US" dirty="0" smtClean="0">
                <a:latin typeface="Times" charset="0"/>
                <a:ea typeface="ＭＳ Ｐゴシック" charset="0"/>
                <a:cs typeface="ＭＳ Ｐゴシック" charset="0"/>
              </a:rPr>
              <a:t>/</a:t>
            </a:r>
            <a:r>
              <a:rPr lang="en-US" dirty="0" err="1" smtClean="0">
                <a:latin typeface="Times" charset="0"/>
                <a:ea typeface="ＭＳ Ｐゴシック" charset="0"/>
                <a:cs typeface="ＭＳ Ｐゴシック" charset="0"/>
              </a:rPr>
              <a:t>search?q</a:t>
            </a:r>
            <a:r>
              <a:rPr lang="en-US" dirty="0" smtClean="0">
                <a:latin typeface="Times" charset="0"/>
                <a:ea typeface="ＭＳ Ｐゴシック" charset="0"/>
                <a:cs typeface="ＭＳ Ｐゴシック" charset="0"/>
              </a:rPr>
              <a:t>=</a:t>
            </a:r>
            <a:r>
              <a:rPr lang="en-US" dirty="0" err="1" smtClean="0">
                <a:latin typeface="Times" charset="0"/>
                <a:ea typeface="ＭＳ Ｐゴシック" charset="0"/>
                <a:cs typeface="ＭＳ Ｐゴシック" charset="0"/>
              </a:rPr>
              <a:t>quantum+hall+effect+edge+states&amp;safe</a:t>
            </a:r>
            <a:r>
              <a:rPr lang="en-US" dirty="0" smtClean="0">
                <a:latin typeface="Times" charset="0"/>
                <a:ea typeface="ＭＳ Ｐゴシック" charset="0"/>
                <a:cs typeface="ＭＳ Ｐゴシック" charset="0"/>
              </a:rPr>
              <a:t>=</a:t>
            </a:r>
            <a:r>
              <a:rPr lang="en-US" dirty="0" err="1" smtClean="0">
                <a:latin typeface="Times" charset="0"/>
                <a:ea typeface="ＭＳ Ｐゴシック" charset="0"/>
                <a:cs typeface="ＭＳ Ｐゴシック" charset="0"/>
              </a:rPr>
              <a:t>active&amp;tbm</a:t>
            </a:r>
            <a:r>
              <a:rPr lang="en-US" dirty="0" smtClean="0">
                <a:latin typeface="Times" charset="0"/>
                <a:ea typeface="ＭＳ Ｐゴシック" charset="0"/>
                <a:cs typeface="ＭＳ Ｐゴシック" charset="0"/>
              </a:rPr>
              <a:t>=</a:t>
            </a:r>
            <a:r>
              <a:rPr lang="en-US" dirty="0" err="1" smtClean="0">
                <a:latin typeface="Times" charset="0"/>
                <a:ea typeface="ＭＳ Ｐゴシック" charset="0"/>
                <a:cs typeface="ＭＳ Ｐゴシック" charset="0"/>
              </a:rPr>
              <a:t>isch&amp;imgil</a:t>
            </a:r>
            <a:r>
              <a:rPr lang="en-US" dirty="0" smtClean="0">
                <a:latin typeface="Times" charset="0"/>
                <a:ea typeface="ＭＳ Ｐゴシック" charset="0"/>
                <a:cs typeface="ＭＳ Ｐゴシック" charset="0"/>
              </a:rPr>
              <a:t>=xbfXm5SqZTnivM%253A%253B-moLGKjYMr5qFM%253Bhttp%25253A%25252F%25252Fspie.org%25252Fnewsroom%25252Ftechnical-articles%25252F5703-topological-excitonics&amp;source=</a:t>
            </a:r>
            <a:r>
              <a:rPr lang="en-US" dirty="0" err="1" smtClean="0">
                <a:latin typeface="Times" charset="0"/>
                <a:ea typeface="ＭＳ Ｐゴシック" charset="0"/>
                <a:cs typeface="ＭＳ Ｐゴシック" charset="0"/>
              </a:rPr>
              <a:t>iu&amp;pf</a:t>
            </a:r>
            <a:r>
              <a:rPr lang="en-US" dirty="0" smtClean="0">
                <a:latin typeface="Times" charset="0"/>
                <a:ea typeface="ＭＳ Ｐゴシック" charset="0"/>
                <a:cs typeface="ＭＳ Ｐゴシック" charset="0"/>
              </a:rPr>
              <a:t>=</a:t>
            </a:r>
            <a:r>
              <a:rPr lang="en-US" dirty="0" err="1" smtClean="0">
                <a:latin typeface="Times" charset="0"/>
                <a:ea typeface="ＭＳ Ｐゴシック" charset="0"/>
                <a:cs typeface="ＭＳ Ｐゴシック" charset="0"/>
              </a:rPr>
              <a:t>m&amp;fir</a:t>
            </a:r>
            <a:r>
              <a:rPr lang="en-US" dirty="0" smtClean="0">
                <a:latin typeface="Times" charset="0"/>
                <a:ea typeface="ＭＳ Ｐゴシック" charset="0"/>
                <a:cs typeface="ＭＳ Ｐゴシック" charset="0"/>
              </a:rPr>
              <a:t>=xbfXm5SqZTnivM%253A%252C-moLGKjYMr5qFM%252C_&amp;usg=__hF15TcS7RbYtwZK84fhLYnyPcRo%3D&amp;biw=1242&amp;bih=675&amp;ved=0ahUKEwiS1qaWv43MAhVS7mMKHYKnCAkQyjcINA&amp;ei=pDcPV5L0HdLcjwOCz6JI#imgrc=xbfXm5SqZTnivM%3A</a:t>
            </a:r>
          </a:p>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PH575 Spring 2008</a:t>
            </a:r>
          </a:p>
        </p:txBody>
      </p:sp>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7EA4A0-AAD6-1343-A595-1EEDD654CEF0}" type="datetime4">
              <a:rPr lang="en-US" sz="1200"/>
              <a:pPr/>
              <a:t>April 13, 2016</a:t>
            </a:fld>
            <a:endParaRPr lang="en-US" sz="1200"/>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3E29CD-BA7D-6C4D-B451-749BBCFEDA8A}" type="slidenum">
              <a:rPr lang="en-US" sz="1200"/>
              <a:pPr/>
              <a:t>3</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PH575 Spring 2008</a:t>
            </a:r>
          </a:p>
        </p:txBody>
      </p:sp>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7EA4A0-AAD6-1343-A595-1EEDD654CEF0}" type="datetime4">
              <a:rPr lang="en-US" sz="1200"/>
              <a:pPr/>
              <a:t>April 14, 2016</a:t>
            </a:fld>
            <a:endParaRPr lang="en-US" sz="1200"/>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3E29CD-BA7D-6C4D-B451-749BBCFEDA8A}" type="slidenum">
              <a:rPr lang="en-US" sz="1200"/>
              <a:pPr/>
              <a:t>4</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PH575 Spring 2008</a:t>
            </a:r>
          </a:p>
        </p:txBody>
      </p:sp>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7EA4A0-AAD6-1343-A595-1EEDD654CEF0}" type="datetime4">
              <a:rPr lang="en-US" sz="1200"/>
              <a:pPr/>
              <a:t>April 13, 2016</a:t>
            </a:fld>
            <a:endParaRPr lang="en-US" sz="1200"/>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3E29CD-BA7D-6C4D-B451-749BBCFEDA8A}" type="slidenum">
              <a:rPr lang="en-US" sz="1200"/>
              <a:pPr/>
              <a:t>5</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PH575 Spring 2008</a:t>
            </a:r>
          </a:p>
        </p:txBody>
      </p:sp>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7EA4A0-AAD6-1343-A595-1EEDD654CEF0}" type="datetime4">
              <a:rPr lang="en-US" sz="1200"/>
              <a:pPr/>
              <a:t>April 13, 2016</a:t>
            </a:fld>
            <a:endParaRPr lang="en-US" sz="1200"/>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3E29CD-BA7D-6C4D-B451-749BBCFEDA8A}" type="slidenum">
              <a:rPr lang="en-US" sz="1200"/>
              <a:pPr/>
              <a:t>6</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PH575 Spring 2008</a:t>
            </a:r>
          </a:p>
        </p:txBody>
      </p:sp>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7EA4A0-AAD6-1343-A595-1EEDD654CEF0}" type="datetime4">
              <a:rPr lang="en-US" sz="1200"/>
              <a:pPr/>
              <a:t>April 13, 2016</a:t>
            </a:fld>
            <a:endParaRPr lang="en-US" sz="1200"/>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3E29CD-BA7D-6C4D-B451-749BBCFEDA8A}" type="slidenum">
              <a:rPr lang="en-US" sz="1200"/>
              <a:pPr/>
              <a:t>7</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PH575 Spring 2008</a:t>
            </a:r>
          </a:p>
        </p:txBody>
      </p:sp>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7EA4A0-AAD6-1343-A595-1EEDD654CEF0}" type="datetime4">
              <a:rPr lang="en-US" sz="1200"/>
              <a:pPr/>
              <a:t>April 13, 2016</a:t>
            </a:fld>
            <a:endParaRPr lang="en-US" sz="1200"/>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3E29CD-BA7D-6C4D-B451-749BBCFEDA8A}" type="slidenum">
              <a:rPr lang="en-US" sz="1200"/>
              <a:pPr/>
              <a:t>8</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http://</a:t>
            </a:r>
            <a:r>
              <a:rPr lang="en-US" dirty="0" err="1" smtClean="0">
                <a:latin typeface="Times" charset="0"/>
                <a:ea typeface="ＭＳ Ｐゴシック" charset="0"/>
                <a:cs typeface="ＭＳ Ｐゴシック" charset="0"/>
              </a:rPr>
              <a:t>www.nature.com.ezproxy.proxy.library.oregonstate.edu</a:t>
            </a:r>
            <a:r>
              <a:rPr lang="en-US" dirty="0" smtClean="0">
                <a:latin typeface="Times" charset="0"/>
                <a:ea typeface="ＭＳ Ｐゴシック" charset="0"/>
                <a:cs typeface="ＭＳ Ｐゴシック" charset="0"/>
              </a:rPr>
              <a:t>/nature/journal/v438/n7065/</a:t>
            </a:r>
            <a:r>
              <a:rPr lang="en-US" dirty="0" err="1" smtClean="0">
                <a:latin typeface="Times" charset="0"/>
                <a:ea typeface="ＭＳ Ｐゴシック" charset="0"/>
                <a:cs typeface="ＭＳ Ｐゴシック" charset="0"/>
              </a:rPr>
              <a:t>fig_tab</a:t>
            </a:r>
            <a:r>
              <a:rPr lang="en-US" smtClean="0">
                <a:latin typeface="Times" charset="0"/>
                <a:ea typeface="ＭＳ Ｐゴシック" charset="0"/>
                <a:cs typeface="ＭＳ Ｐゴシック" charset="0"/>
              </a:rPr>
              <a:t>/nature04235_F2.html</a:t>
            </a:r>
            <a:endParaRPr lang="en-US" dirty="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PH575 Spring 2008</a:t>
            </a:r>
          </a:p>
        </p:txBody>
      </p:sp>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7EA4A0-AAD6-1343-A595-1EEDD654CEF0}" type="datetime4">
              <a:rPr lang="en-US" sz="1200"/>
              <a:pPr/>
              <a:t>April 14, 2016</a:t>
            </a:fld>
            <a:endParaRPr lang="en-US" sz="1200"/>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3E29CD-BA7D-6C4D-B451-749BBCFEDA8A}" type="slidenum">
              <a:rPr lang="en-US" sz="1200"/>
              <a:pPr/>
              <a:t>9</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http://</a:t>
            </a:r>
            <a:r>
              <a:rPr lang="en-US" dirty="0" err="1" smtClean="0">
                <a:latin typeface="Times" charset="0"/>
                <a:ea typeface="ＭＳ Ｐゴシック" charset="0"/>
                <a:cs typeface="ＭＳ Ｐゴシック" charset="0"/>
              </a:rPr>
              <a:t>folk.uio.no</a:t>
            </a:r>
            <a:r>
              <a:rPr lang="en-US" dirty="0" smtClean="0">
                <a:latin typeface="Times" charset="0"/>
                <a:ea typeface="ＭＳ Ｐゴシック" charset="0"/>
                <a:cs typeface="ＭＳ Ｐゴシック" charset="0"/>
              </a:rPr>
              <a:t>/</a:t>
            </a:r>
            <a:r>
              <a:rPr lang="en-US" dirty="0" err="1" smtClean="0">
                <a:latin typeface="Times" charset="0"/>
                <a:ea typeface="ＭＳ Ｐゴシック" charset="0"/>
                <a:cs typeface="ＭＳ Ｐゴシック" charset="0"/>
              </a:rPr>
              <a:t>pavlom</a:t>
            </a:r>
            <a:r>
              <a:rPr lang="en-US" dirty="0" smtClean="0">
                <a:latin typeface="Times" charset="0"/>
                <a:ea typeface="ＭＳ Ｐゴシック" charset="0"/>
                <a:cs typeface="ＭＳ Ｐゴシック" charset="0"/>
              </a:rPr>
              <a:t>/Introduction/Magnetotransport_2015.pdf</a:t>
            </a:r>
            <a:endParaRPr lang="en-US" dirty="0">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PH575 Spring 2008</a:t>
            </a:r>
          </a:p>
        </p:txBody>
      </p:sp>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7EA4A0-AAD6-1343-A595-1EEDD654CEF0}" type="datetime4">
              <a:rPr lang="en-US" sz="1200"/>
              <a:pPr/>
              <a:t>April 14, 2016</a:t>
            </a:fld>
            <a:endParaRPr lang="en-US" sz="1200"/>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03E29CD-BA7D-6C4D-B451-749BBCFEDA8A}" type="slidenum">
              <a:rPr lang="en-US" sz="1200"/>
              <a:pPr/>
              <a:t>10</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43D84B-C958-6C47-B8DE-43F995A5B8F9}"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5628E-6E29-024B-840B-50CB55FD6D0A}" type="slidenum">
              <a:rPr lang="en-US" smtClean="0"/>
              <a:t>‹#›</a:t>
            </a:fld>
            <a:endParaRPr lang="en-US"/>
          </a:p>
        </p:txBody>
      </p:sp>
    </p:spTree>
    <p:extLst>
      <p:ext uri="{BB962C8B-B14F-4D97-AF65-F5344CB8AC3E}">
        <p14:creationId xmlns:p14="http://schemas.microsoft.com/office/powerpoint/2010/main" val="303004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3D84B-C958-6C47-B8DE-43F995A5B8F9}"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5628E-6E29-024B-840B-50CB55FD6D0A}" type="slidenum">
              <a:rPr lang="en-US" smtClean="0"/>
              <a:t>‹#›</a:t>
            </a:fld>
            <a:endParaRPr lang="en-US"/>
          </a:p>
        </p:txBody>
      </p:sp>
    </p:spTree>
    <p:extLst>
      <p:ext uri="{BB962C8B-B14F-4D97-AF65-F5344CB8AC3E}">
        <p14:creationId xmlns:p14="http://schemas.microsoft.com/office/powerpoint/2010/main" val="297586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3D84B-C958-6C47-B8DE-43F995A5B8F9}"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5628E-6E29-024B-840B-50CB55FD6D0A}" type="slidenum">
              <a:rPr lang="en-US" smtClean="0"/>
              <a:t>‹#›</a:t>
            </a:fld>
            <a:endParaRPr lang="en-US"/>
          </a:p>
        </p:txBody>
      </p:sp>
    </p:spTree>
    <p:extLst>
      <p:ext uri="{BB962C8B-B14F-4D97-AF65-F5344CB8AC3E}">
        <p14:creationId xmlns:p14="http://schemas.microsoft.com/office/powerpoint/2010/main" val="61807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3D84B-C958-6C47-B8DE-43F995A5B8F9}"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5628E-6E29-024B-840B-50CB55FD6D0A}" type="slidenum">
              <a:rPr lang="en-US" smtClean="0"/>
              <a:t>‹#›</a:t>
            </a:fld>
            <a:endParaRPr lang="en-US"/>
          </a:p>
        </p:txBody>
      </p:sp>
    </p:spTree>
    <p:extLst>
      <p:ext uri="{BB962C8B-B14F-4D97-AF65-F5344CB8AC3E}">
        <p14:creationId xmlns:p14="http://schemas.microsoft.com/office/powerpoint/2010/main" val="216432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3D84B-C958-6C47-B8DE-43F995A5B8F9}"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5628E-6E29-024B-840B-50CB55FD6D0A}" type="slidenum">
              <a:rPr lang="en-US" smtClean="0"/>
              <a:t>‹#›</a:t>
            </a:fld>
            <a:endParaRPr lang="en-US"/>
          </a:p>
        </p:txBody>
      </p:sp>
    </p:spTree>
    <p:extLst>
      <p:ext uri="{BB962C8B-B14F-4D97-AF65-F5344CB8AC3E}">
        <p14:creationId xmlns:p14="http://schemas.microsoft.com/office/powerpoint/2010/main" val="157413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43D84B-C958-6C47-B8DE-43F995A5B8F9}"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5628E-6E29-024B-840B-50CB55FD6D0A}" type="slidenum">
              <a:rPr lang="en-US" smtClean="0"/>
              <a:t>‹#›</a:t>
            </a:fld>
            <a:endParaRPr lang="en-US"/>
          </a:p>
        </p:txBody>
      </p:sp>
    </p:spTree>
    <p:extLst>
      <p:ext uri="{BB962C8B-B14F-4D97-AF65-F5344CB8AC3E}">
        <p14:creationId xmlns:p14="http://schemas.microsoft.com/office/powerpoint/2010/main" val="367773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43D84B-C958-6C47-B8DE-43F995A5B8F9}" type="datetimeFigureOut">
              <a:rPr lang="en-US" smtClean="0"/>
              <a:t>4/13/16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5628E-6E29-024B-840B-50CB55FD6D0A}" type="slidenum">
              <a:rPr lang="en-US" smtClean="0"/>
              <a:t>‹#›</a:t>
            </a:fld>
            <a:endParaRPr lang="en-US"/>
          </a:p>
        </p:txBody>
      </p:sp>
    </p:spTree>
    <p:extLst>
      <p:ext uri="{BB962C8B-B14F-4D97-AF65-F5344CB8AC3E}">
        <p14:creationId xmlns:p14="http://schemas.microsoft.com/office/powerpoint/2010/main" val="16856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43D84B-C958-6C47-B8DE-43F995A5B8F9}" type="datetimeFigureOut">
              <a:rPr lang="en-US" smtClean="0"/>
              <a:t>4/13/16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5628E-6E29-024B-840B-50CB55FD6D0A}" type="slidenum">
              <a:rPr lang="en-US" smtClean="0"/>
              <a:t>‹#›</a:t>
            </a:fld>
            <a:endParaRPr lang="en-US"/>
          </a:p>
        </p:txBody>
      </p:sp>
    </p:spTree>
    <p:extLst>
      <p:ext uri="{BB962C8B-B14F-4D97-AF65-F5344CB8AC3E}">
        <p14:creationId xmlns:p14="http://schemas.microsoft.com/office/powerpoint/2010/main" val="77566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3D84B-C958-6C47-B8DE-43F995A5B8F9}" type="datetimeFigureOut">
              <a:rPr lang="en-US" smtClean="0"/>
              <a:t>4/13/16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5628E-6E29-024B-840B-50CB55FD6D0A}" type="slidenum">
              <a:rPr lang="en-US" smtClean="0"/>
              <a:t>‹#›</a:t>
            </a:fld>
            <a:endParaRPr lang="en-US"/>
          </a:p>
        </p:txBody>
      </p:sp>
    </p:spTree>
    <p:extLst>
      <p:ext uri="{BB962C8B-B14F-4D97-AF65-F5344CB8AC3E}">
        <p14:creationId xmlns:p14="http://schemas.microsoft.com/office/powerpoint/2010/main" val="214696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3D84B-C958-6C47-B8DE-43F995A5B8F9}"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5628E-6E29-024B-840B-50CB55FD6D0A}" type="slidenum">
              <a:rPr lang="en-US" smtClean="0"/>
              <a:t>‹#›</a:t>
            </a:fld>
            <a:endParaRPr lang="en-US"/>
          </a:p>
        </p:txBody>
      </p:sp>
    </p:spTree>
    <p:extLst>
      <p:ext uri="{BB962C8B-B14F-4D97-AF65-F5344CB8AC3E}">
        <p14:creationId xmlns:p14="http://schemas.microsoft.com/office/powerpoint/2010/main" val="8653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3D84B-C958-6C47-B8DE-43F995A5B8F9}"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5628E-6E29-024B-840B-50CB55FD6D0A}" type="slidenum">
              <a:rPr lang="en-US" smtClean="0"/>
              <a:t>‹#›</a:t>
            </a:fld>
            <a:endParaRPr lang="en-US"/>
          </a:p>
        </p:txBody>
      </p:sp>
    </p:spTree>
    <p:extLst>
      <p:ext uri="{BB962C8B-B14F-4D97-AF65-F5344CB8AC3E}">
        <p14:creationId xmlns:p14="http://schemas.microsoft.com/office/powerpoint/2010/main" val="1961268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3D84B-C958-6C47-B8DE-43F995A5B8F9}" type="datetimeFigureOut">
              <a:rPr lang="en-US" smtClean="0"/>
              <a:t>4/13/16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5628E-6E29-024B-840B-50CB55FD6D0A}" type="slidenum">
              <a:rPr lang="en-US" smtClean="0"/>
              <a:t>‹#›</a:t>
            </a:fld>
            <a:endParaRPr lang="en-US"/>
          </a:p>
        </p:txBody>
      </p:sp>
    </p:spTree>
    <p:extLst>
      <p:ext uri="{BB962C8B-B14F-4D97-AF65-F5344CB8AC3E}">
        <p14:creationId xmlns:p14="http://schemas.microsoft.com/office/powerpoint/2010/main" val="289262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package" Target="../embeddings/Microsoft_Word_Document1.docx"/><Relationship Id="rId5" Type="http://schemas.openxmlformats.org/officeDocument/2006/relationships/image" Target="../media/image4.png"/><Relationship Id="rId6" Type="http://schemas.openxmlformats.org/officeDocument/2006/relationships/package" Target="../embeddings/Microsoft_Word_Document2.docx"/><Relationship Id="rId7"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nature.com.ezproxy.proxy.library.oregonstate.edu/nature/journal/v438/n7065/full/nature04235.html" TargetMode="External"/><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Topological </a:t>
            </a:r>
            <a:r>
              <a:rPr lang="en-US" dirty="0" smtClean="0"/>
              <a:t>Effects</a:t>
            </a:r>
            <a:br>
              <a:rPr lang="en-US" dirty="0" smtClean="0"/>
            </a:br>
            <a:r>
              <a:rPr lang="en-US" dirty="0" smtClean="0"/>
              <a:t>Quantum Hall Effect</a:t>
            </a:r>
            <a:endParaRPr lang="en-US" dirty="0"/>
          </a:p>
        </p:txBody>
      </p:sp>
      <p:sp>
        <p:nvSpPr>
          <p:cNvPr id="3" name="Subtitle 2"/>
          <p:cNvSpPr>
            <a:spLocks noGrp="1"/>
          </p:cNvSpPr>
          <p:nvPr>
            <p:ph type="subTitle" idx="1"/>
          </p:nvPr>
        </p:nvSpPr>
        <p:spPr/>
        <p:txBody>
          <a:bodyPr/>
          <a:lstStyle/>
          <a:p>
            <a:r>
              <a:rPr lang="en-US" dirty="0" smtClean="0"/>
              <a:t>PH671 - Transport</a:t>
            </a:r>
            <a:endParaRPr lang="en-US" dirty="0"/>
          </a:p>
        </p:txBody>
      </p:sp>
    </p:spTree>
    <p:extLst>
      <p:ext uri="{BB962C8B-B14F-4D97-AF65-F5344CB8AC3E}">
        <p14:creationId xmlns:p14="http://schemas.microsoft.com/office/powerpoint/2010/main" val="1357097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223" y="1116035"/>
            <a:ext cx="2898926" cy="954107"/>
          </a:xfrm>
          <a:prstGeom prst="rect">
            <a:avLst/>
          </a:prstGeom>
          <a:noFill/>
        </p:spPr>
        <p:txBody>
          <a:bodyPr wrap="none" rtlCol="0">
            <a:spAutoFit/>
          </a:bodyPr>
          <a:lstStyle/>
          <a:p>
            <a:r>
              <a:rPr lang="en-US" sz="2800" dirty="0" smtClean="0">
                <a:solidFill>
                  <a:srgbClr val="0000FF"/>
                </a:solidFill>
                <a:latin typeface="Arial"/>
                <a:cs typeface="Arial"/>
              </a:rPr>
              <a:t>Density of States</a:t>
            </a:r>
          </a:p>
          <a:p>
            <a:r>
              <a:rPr lang="en-US" sz="2800" dirty="0" smtClean="0">
                <a:solidFill>
                  <a:srgbClr val="0000FF"/>
                </a:solidFill>
                <a:latin typeface="Arial"/>
                <a:cs typeface="Arial"/>
              </a:rPr>
              <a:t>Landau Levels</a:t>
            </a:r>
            <a:endParaRPr lang="en-US" sz="2800" dirty="0">
              <a:solidFill>
                <a:srgbClr val="0000FF"/>
              </a:solidFill>
              <a:latin typeface="Arial"/>
              <a:cs typeface="Arial"/>
            </a:endParaRPr>
          </a:p>
        </p:txBody>
      </p:sp>
      <p:pic>
        <p:nvPicPr>
          <p:cNvPr id="3" name="Picture 2"/>
          <p:cNvPicPr>
            <a:picLocks noChangeAspect="1"/>
          </p:cNvPicPr>
          <p:nvPr/>
        </p:nvPicPr>
        <p:blipFill>
          <a:blip r:embed="rId3"/>
          <a:stretch>
            <a:fillRect/>
          </a:stretch>
        </p:blipFill>
        <p:spPr>
          <a:xfrm>
            <a:off x="253467" y="2386392"/>
            <a:ext cx="3657600" cy="27277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8346" y="2386392"/>
            <a:ext cx="4704695" cy="2727702"/>
          </a:xfrm>
          <a:prstGeom prst="rect">
            <a:avLst/>
          </a:prstGeom>
          <a:noFill/>
          <a:ln>
            <a:noFill/>
          </a:ln>
        </p:spPr>
      </p:pic>
      <p:sp>
        <p:nvSpPr>
          <p:cNvPr id="8" name="TextBox 7"/>
          <p:cNvSpPr txBox="1"/>
          <p:nvPr/>
        </p:nvSpPr>
        <p:spPr>
          <a:xfrm>
            <a:off x="4388346" y="1107599"/>
            <a:ext cx="4755654" cy="954107"/>
          </a:xfrm>
          <a:prstGeom prst="rect">
            <a:avLst/>
          </a:prstGeom>
          <a:noFill/>
        </p:spPr>
        <p:txBody>
          <a:bodyPr wrap="none" rtlCol="0">
            <a:spAutoFit/>
          </a:bodyPr>
          <a:lstStyle/>
          <a:p>
            <a:r>
              <a:rPr lang="en-US" sz="2800" dirty="0" smtClean="0">
                <a:solidFill>
                  <a:srgbClr val="0000FF"/>
                </a:solidFill>
                <a:latin typeface="Arial"/>
                <a:cs typeface="Arial"/>
              </a:rPr>
              <a:t>Broadening due to impurities</a:t>
            </a:r>
          </a:p>
          <a:p>
            <a:r>
              <a:rPr lang="en-US" sz="2800" dirty="0" smtClean="0">
                <a:solidFill>
                  <a:srgbClr val="0000FF"/>
                </a:solidFill>
                <a:latin typeface="Arial"/>
                <a:cs typeface="Arial"/>
              </a:rPr>
              <a:t>Landau Levels</a:t>
            </a:r>
            <a:endParaRPr lang="en-US" sz="2800" dirty="0">
              <a:solidFill>
                <a:srgbClr val="0000FF"/>
              </a:solidFill>
              <a:latin typeface="Arial"/>
              <a:cs typeface="Arial"/>
            </a:endParaRPr>
          </a:p>
        </p:txBody>
      </p:sp>
      <p:sp>
        <p:nvSpPr>
          <p:cNvPr id="9" name="TextBox 8"/>
          <p:cNvSpPr txBox="1"/>
          <p:nvPr/>
        </p:nvSpPr>
        <p:spPr>
          <a:xfrm>
            <a:off x="3195190" y="2707732"/>
            <a:ext cx="715877" cy="523220"/>
          </a:xfrm>
          <a:prstGeom prst="rect">
            <a:avLst/>
          </a:prstGeom>
          <a:noFill/>
        </p:spPr>
        <p:txBody>
          <a:bodyPr wrap="square" rtlCol="0">
            <a:spAutoFit/>
          </a:bodyPr>
          <a:lstStyle/>
          <a:p>
            <a:r>
              <a:rPr lang="en-US" sz="2800" dirty="0" smtClean="0">
                <a:solidFill>
                  <a:srgbClr val="0000FF"/>
                </a:solidFill>
                <a:latin typeface="Arial"/>
                <a:cs typeface="Arial"/>
              </a:rPr>
              <a:t>3d</a:t>
            </a:r>
            <a:endParaRPr lang="en-US" sz="2800" dirty="0">
              <a:solidFill>
                <a:srgbClr val="0000FF"/>
              </a:solidFill>
              <a:latin typeface="Arial"/>
              <a:cs typeface="Arial"/>
            </a:endParaRPr>
          </a:p>
        </p:txBody>
      </p:sp>
      <p:sp>
        <p:nvSpPr>
          <p:cNvPr id="10" name="TextBox 9"/>
          <p:cNvSpPr txBox="1"/>
          <p:nvPr/>
        </p:nvSpPr>
        <p:spPr>
          <a:xfrm>
            <a:off x="3195190" y="4070513"/>
            <a:ext cx="715877" cy="523220"/>
          </a:xfrm>
          <a:prstGeom prst="rect">
            <a:avLst/>
          </a:prstGeom>
          <a:noFill/>
        </p:spPr>
        <p:txBody>
          <a:bodyPr wrap="square" rtlCol="0">
            <a:spAutoFit/>
          </a:bodyPr>
          <a:lstStyle/>
          <a:p>
            <a:r>
              <a:rPr lang="en-US" sz="2800" dirty="0">
                <a:solidFill>
                  <a:srgbClr val="0000FF"/>
                </a:solidFill>
                <a:latin typeface="Arial"/>
                <a:cs typeface="Arial"/>
              </a:rPr>
              <a:t>2</a:t>
            </a:r>
            <a:r>
              <a:rPr lang="en-US" sz="2800" dirty="0" smtClean="0">
                <a:solidFill>
                  <a:srgbClr val="0000FF"/>
                </a:solidFill>
                <a:latin typeface="Arial"/>
                <a:cs typeface="Arial"/>
              </a:rPr>
              <a:t>d</a:t>
            </a:r>
            <a:endParaRPr lang="en-US" sz="2800" dirty="0">
              <a:solidFill>
                <a:srgbClr val="0000FF"/>
              </a:solidFill>
              <a:latin typeface="Arial"/>
              <a:cs typeface="Arial"/>
            </a:endParaRPr>
          </a:p>
        </p:txBody>
      </p:sp>
    </p:spTree>
    <p:extLst>
      <p:ext uri="{BB962C8B-B14F-4D97-AF65-F5344CB8AC3E}">
        <p14:creationId xmlns:p14="http://schemas.microsoft.com/office/powerpoint/2010/main" val="26942171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p:cNvSpPr txBox="1">
            <a:spLocks noChangeArrowheads="1"/>
          </p:cNvSpPr>
          <p:nvPr/>
        </p:nvSpPr>
        <p:spPr bwMode="auto">
          <a:xfrm>
            <a:off x="186692" y="391402"/>
            <a:ext cx="84098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t>Interferometer-Based Studies of Quantum Hall Phenomena, Douglas T. McClure III (PhD </a:t>
            </a:r>
            <a:r>
              <a:rPr lang="en-US" sz="2000" dirty="0" smtClean="0"/>
              <a:t>thesis, </a:t>
            </a:r>
            <a:r>
              <a:rPr lang="en-US" sz="2000" dirty="0"/>
              <a:t>Harvard, 2012)</a:t>
            </a:r>
          </a:p>
        </p:txBody>
      </p:sp>
      <p:pic>
        <p:nvPicPr>
          <p:cNvPr id="2" name="Picture 1"/>
          <p:cNvPicPr>
            <a:picLocks noChangeAspect="1"/>
          </p:cNvPicPr>
          <p:nvPr/>
        </p:nvPicPr>
        <p:blipFill>
          <a:blip r:embed="rId3"/>
          <a:stretch>
            <a:fillRect/>
          </a:stretch>
        </p:blipFill>
        <p:spPr>
          <a:xfrm>
            <a:off x="88900" y="2043600"/>
            <a:ext cx="8966200" cy="4724400"/>
          </a:xfrm>
          <a:prstGeom prst="rect">
            <a:avLst/>
          </a:prstGeom>
        </p:spPr>
      </p:pic>
    </p:spTree>
    <p:extLst>
      <p:ext uri="{BB962C8B-B14F-4D97-AF65-F5344CB8AC3E}">
        <p14:creationId xmlns:p14="http://schemas.microsoft.com/office/powerpoint/2010/main" val="35944452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61662" y="1308009"/>
            <a:ext cx="4572000" cy="3387635"/>
          </a:xfrm>
          <a:prstGeom prst="rect">
            <a:avLst/>
          </a:prstGeom>
        </p:spPr>
      </p:pic>
      <p:sp>
        <p:nvSpPr>
          <p:cNvPr id="4" name="Rectangle 3"/>
          <p:cNvSpPr/>
          <p:nvPr/>
        </p:nvSpPr>
        <p:spPr>
          <a:xfrm>
            <a:off x="1" y="5103673"/>
            <a:ext cx="8771888" cy="1754327"/>
          </a:xfrm>
          <a:prstGeom prst="rect">
            <a:avLst/>
          </a:prstGeom>
        </p:spPr>
        <p:txBody>
          <a:bodyPr wrap="square">
            <a:spAutoFit/>
          </a:bodyPr>
          <a:lstStyle/>
          <a:p>
            <a:r>
              <a:rPr lang="en-US" dirty="0"/>
              <a:t>Figure 1. Cartoon of the quantum Hall effect (QHE). A 2D electron gas interacts with a strong magnetic field pointing into the plane. Electrons in the bulk of the material </a:t>
            </a:r>
            <a:r>
              <a:rPr lang="en-US" dirty="0" err="1"/>
              <a:t>precess</a:t>
            </a:r>
            <a:r>
              <a:rPr lang="en-US" dirty="0"/>
              <a:t> clockwise in a cyclotron orbit, picking up a phase </a:t>
            </a:r>
            <a:r>
              <a:rPr lang="en-US" dirty="0" err="1"/>
              <a:t>χ</a:t>
            </a:r>
            <a:r>
              <a:rPr lang="en-US" dirty="0"/>
              <a:t> associated with the encircled magnetic flux. Notice that at the left boundary of the gas, the electrons try to keep moving in circles and are forced to move downwards; the opposite happens in the right edge. These edge states constitute robust conducting cables, as they are largely immune to backscattering.</a:t>
            </a:r>
          </a:p>
        </p:txBody>
      </p:sp>
    </p:spTree>
    <p:extLst>
      <p:ext uri="{BB962C8B-B14F-4D97-AF65-F5344CB8AC3E}">
        <p14:creationId xmlns:p14="http://schemas.microsoft.com/office/powerpoint/2010/main" val="38234238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p:cNvSpPr txBox="1">
            <a:spLocks noChangeArrowheads="1"/>
          </p:cNvSpPr>
          <p:nvPr/>
        </p:nvSpPr>
        <p:spPr bwMode="auto">
          <a:xfrm>
            <a:off x="186693" y="391402"/>
            <a:ext cx="442092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err="1" smtClean="0"/>
              <a:t>Aharonov</a:t>
            </a:r>
            <a:r>
              <a:rPr lang="en-US" sz="2000" dirty="0" err="1"/>
              <a:t>-Bohm</a:t>
            </a:r>
            <a:r>
              <a:rPr lang="en-US" sz="2000" dirty="0"/>
              <a:t> effect in charge-density wave loops with inherent temporal current switching </a:t>
            </a:r>
          </a:p>
          <a:p>
            <a:r>
              <a:rPr lang="en-US" sz="2000" dirty="0"/>
              <a:t>M. </a:t>
            </a:r>
            <a:r>
              <a:rPr lang="en-US" sz="2000" dirty="0" err="1" smtClean="0"/>
              <a:t>Tsubota</a:t>
            </a:r>
            <a:r>
              <a:rPr lang="en-US" sz="2000" dirty="0" smtClean="0"/>
              <a:t>, </a:t>
            </a:r>
            <a:r>
              <a:rPr lang="en-US" sz="2000" dirty="0"/>
              <a:t>K. </a:t>
            </a:r>
            <a:r>
              <a:rPr lang="en-US" sz="2000" dirty="0" smtClean="0"/>
              <a:t>Inagaki, </a:t>
            </a:r>
            <a:r>
              <a:rPr lang="en-US" sz="2000" dirty="0"/>
              <a:t>T. </a:t>
            </a:r>
            <a:r>
              <a:rPr lang="en-US" sz="2000" dirty="0" smtClean="0"/>
              <a:t>Matsuura </a:t>
            </a:r>
            <a:r>
              <a:rPr lang="en-US" sz="2000" dirty="0"/>
              <a:t>and S. </a:t>
            </a:r>
            <a:r>
              <a:rPr lang="en-US" sz="2000" dirty="0" err="1"/>
              <a:t>Tanda</a:t>
            </a:r>
            <a:r>
              <a:rPr lang="en-US" sz="2000" dirty="0"/>
              <a:t> </a:t>
            </a:r>
            <a:endParaRPr lang="en-US" sz="2000" dirty="0" smtClean="0"/>
          </a:p>
          <a:p>
            <a:r>
              <a:rPr lang="en-US" sz="2000" dirty="0"/>
              <a:t>EPL, 97 (2012) 57011</a:t>
            </a:r>
            <a:br>
              <a:rPr lang="en-US" sz="2000" dirty="0"/>
            </a:br>
            <a:r>
              <a:rPr lang="en-US" sz="2000" dirty="0" err="1"/>
              <a:t>doi</a:t>
            </a:r>
            <a:r>
              <a:rPr lang="en-US" sz="2000" dirty="0"/>
              <a:t>: 10.1209/0295-5075/97/57011 </a:t>
            </a:r>
            <a:endParaRPr lang="en-US" sz="2000" b="1" dirty="0"/>
          </a:p>
        </p:txBody>
      </p:sp>
      <p:pic>
        <p:nvPicPr>
          <p:cNvPr id="2" name="Picture 1"/>
          <p:cNvPicPr>
            <a:picLocks noChangeAspect="1"/>
          </p:cNvPicPr>
          <p:nvPr/>
        </p:nvPicPr>
        <p:blipFill>
          <a:blip r:embed="rId3"/>
          <a:stretch>
            <a:fillRect/>
          </a:stretch>
        </p:blipFill>
        <p:spPr>
          <a:xfrm>
            <a:off x="490424" y="3695587"/>
            <a:ext cx="2743200" cy="2428178"/>
          </a:xfrm>
          <a:prstGeom prst="rect">
            <a:avLst/>
          </a:prstGeom>
        </p:spPr>
      </p:pic>
      <p:pic>
        <p:nvPicPr>
          <p:cNvPr id="5" name="Picture 4"/>
          <p:cNvPicPr>
            <a:picLocks noChangeAspect="1"/>
          </p:cNvPicPr>
          <p:nvPr/>
        </p:nvPicPr>
        <p:blipFill>
          <a:blip r:embed="rId4"/>
          <a:stretch>
            <a:fillRect/>
          </a:stretch>
        </p:blipFill>
        <p:spPr>
          <a:xfrm>
            <a:off x="3798566" y="4231465"/>
            <a:ext cx="3175000" cy="1892300"/>
          </a:xfrm>
          <a:prstGeom prst="rect">
            <a:avLst/>
          </a:prstGeom>
        </p:spPr>
      </p:pic>
    </p:spTree>
    <p:extLst>
      <p:ext uri="{BB962C8B-B14F-4D97-AF65-F5344CB8AC3E}">
        <p14:creationId xmlns:p14="http://schemas.microsoft.com/office/powerpoint/2010/main" val="601031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00" y="2350028"/>
            <a:ext cx="9131300" cy="4229100"/>
          </a:xfrm>
          <a:prstGeom prst="rect">
            <a:avLst/>
          </a:prstGeom>
        </p:spPr>
      </p:pic>
      <p:sp>
        <p:nvSpPr>
          <p:cNvPr id="6" name="Text Box 2"/>
          <p:cNvSpPr txBox="1">
            <a:spLocks noChangeArrowheads="1"/>
          </p:cNvSpPr>
          <p:nvPr/>
        </p:nvSpPr>
        <p:spPr bwMode="auto">
          <a:xfrm>
            <a:off x="186692" y="391402"/>
            <a:ext cx="84098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t>Interferometer-Based Studies of Quantum Hall Phenomena, Douglas T. McClure III (PhD </a:t>
            </a:r>
            <a:r>
              <a:rPr lang="en-US" sz="2000" dirty="0" smtClean="0"/>
              <a:t>thesis, </a:t>
            </a:r>
            <a:r>
              <a:rPr lang="en-US" sz="2000" dirty="0"/>
              <a:t>Harvard, 2012)</a:t>
            </a:r>
          </a:p>
        </p:txBody>
      </p:sp>
    </p:spTree>
    <p:extLst>
      <p:ext uri="{BB962C8B-B14F-4D97-AF65-F5344CB8AC3E}">
        <p14:creationId xmlns:p14="http://schemas.microsoft.com/office/powerpoint/2010/main" val="25934830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86692" y="391402"/>
            <a:ext cx="8409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dirty="0" smtClean="0">
                <a:latin typeface="Arial"/>
                <a:cs typeface="Arial"/>
              </a:rPr>
              <a:t>Hall effect – tensor </a:t>
            </a:r>
            <a:endParaRPr lang="en-US" sz="2800" dirty="0">
              <a:latin typeface="Arial"/>
              <a:cs typeface="Aria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65884087"/>
              </p:ext>
            </p:extLst>
          </p:nvPr>
        </p:nvGraphicFramePr>
        <p:xfrm>
          <a:off x="861452" y="1271677"/>
          <a:ext cx="9388608" cy="3173002"/>
        </p:xfrm>
        <a:graphic>
          <a:graphicData uri="http://schemas.openxmlformats.org/presentationml/2006/ole">
            <mc:AlternateContent xmlns:mc="http://schemas.openxmlformats.org/markup-compatibility/2006">
              <mc:Choice xmlns:v="urn:schemas-microsoft-com:vml" Requires="v">
                <p:oleObj spid="_x0000_s1037" name="Document" r:id="rId4" imgW="5486400" imgH="1854200" progId="Word.Document.12">
                  <p:embed/>
                </p:oleObj>
              </mc:Choice>
              <mc:Fallback>
                <p:oleObj name="Document" r:id="rId4" imgW="5486400" imgH="1854200" progId="Word.Document.12">
                  <p:embed/>
                  <p:pic>
                    <p:nvPicPr>
                      <p:cNvPr id="0" name=""/>
                      <p:cNvPicPr/>
                      <p:nvPr/>
                    </p:nvPicPr>
                    <p:blipFill>
                      <a:blip r:embed="rId5"/>
                      <a:stretch>
                        <a:fillRect/>
                      </a:stretch>
                    </p:blipFill>
                    <p:spPr>
                      <a:xfrm>
                        <a:off x="861452" y="1271677"/>
                        <a:ext cx="9388608" cy="317300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51782158"/>
              </p:ext>
            </p:extLst>
          </p:nvPr>
        </p:nvGraphicFramePr>
        <p:xfrm>
          <a:off x="861452" y="4989584"/>
          <a:ext cx="10220300" cy="1632409"/>
        </p:xfrm>
        <a:graphic>
          <a:graphicData uri="http://schemas.openxmlformats.org/presentationml/2006/ole">
            <mc:AlternateContent xmlns:mc="http://schemas.openxmlformats.org/markup-compatibility/2006">
              <mc:Choice xmlns:v="urn:schemas-microsoft-com:vml" Requires="v">
                <p:oleObj spid="_x0000_s1038" name="Document" r:id="rId6" imgW="5486400" imgH="876300" progId="Word.Document.12">
                  <p:embed/>
                </p:oleObj>
              </mc:Choice>
              <mc:Fallback>
                <p:oleObj name="Document" r:id="rId6" imgW="5486400" imgH="876300" progId="Word.Document.12">
                  <p:embed/>
                  <p:pic>
                    <p:nvPicPr>
                      <p:cNvPr id="0" name=""/>
                      <p:cNvPicPr/>
                      <p:nvPr/>
                    </p:nvPicPr>
                    <p:blipFill>
                      <a:blip r:embed="rId7"/>
                      <a:stretch>
                        <a:fillRect/>
                      </a:stretch>
                    </p:blipFill>
                    <p:spPr>
                      <a:xfrm>
                        <a:off x="861452" y="4989584"/>
                        <a:ext cx="10220300" cy="1632409"/>
                      </a:xfrm>
                      <a:prstGeom prst="rect">
                        <a:avLst/>
                      </a:prstGeom>
                    </p:spPr>
                  </p:pic>
                </p:oleObj>
              </mc:Fallback>
            </mc:AlternateContent>
          </a:graphicData>
        </a:graphic>
      </p:graphicFrame>
    </p:spTree>
    <p:extLst>
      <p:ext uri="{BB962C8B-B14F-4D97-AF65-F5344CB8AC3E}">
        <p14:creationId xmlns:p14="http://schemas.microsoft.com/office/powerpoint/2010/main" val="19394032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3281" y="1730020"/>
            <a:ext cx="8890000" cy="5143500"/>
          </a:xfrm>
          <a:prstGeom prst="rect">
            <a:avLst/>
          </a:prstGeom>
        </p:spPr>
      </p:pic>
      <p:sp>
        <p:nvSpPr>
          <p:cNvPr id="5" name="Text Box 2"/>
          <p:cNvSpPr txBox="1">
            <a:spLocks noChangeArrowheads="1"/>
          </p:cNvSpPr>
          <p:nvPr/>
        </p:nvSpPr>
        <p:spPr bwMode="auto">
          <a:xfrm>
            <a:off x="186692" y="391402"/>
            <a:ext cx="84098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t>Interferometer-Based Studies of Quantum Hall Phenomena, Douglas T. McClure III (PhD </a:t>
            </a:r>
            <a:r>
              <a:rPr lang="en-US" sz="2000" dirty="0" smtClean="0"/>
              <a:t>thesis, </a:t>
            </a:r>
            <a:r>
              <a:rPr lang="en-US" sz="2000" dirty="0"/>
              <a:t>Harvard, 2012)</a:t>
            </a:r>
          </a:p>
        </p:txBody>
      </p:sp>
    </p:spTree>
    <p:extLst>
      <p:ext uri="{BB962C8B-B14F-4D97-AF65-F5344CB8AC3E}">
        <p14:creationId xmlns:p14="http://schemas.microsoft.com/office/powerpoint/2010/main" val="6258508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86692" y="391402"/>
            <a:ext cx="84098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dirty="0"/>
              <a:t>The Composite Fermion: A Quantum Particle and Its Quantum Fluids </a:t>
            </a:r>
            <a:endParaRPr lang="en-US" sz="2000" dirty="0"/>
          </a:p>
          <a:p>
            <a:r>
              <a:rPr lang="en-US" sz="2000" dirty="0" err="1"/>
              <a:t>Jainendra</a:t>
            </a:r>
            <a:r>
              <a:rPr lang="en-US" sz="2000" dirty="0"/>
              <a:t> K. Jain </a:t>
            </a:r>
          </a:p>
          <a:p>
            <a:r>
              <a:rPr lang="en-US" sz="2000" dirty="0"/>
              <a:t>Citation: Physics Today </a:t>
            </a:r>
            <a:r>
              <a:rPr lang="en-US" sz="2000" b="1" dirty="0"/>
              <a:t>53</a:t>
            </a:r>
            <a:r>
              <a:rPr lang="en-US" sz="2000" dirty="0"/>
              <a:t>(4), 39 (2000); </a:t>
            </a:r>
            <a:r>
              <a:rPr lang="en-US" sz="2000" dirty="0" err="1"/>
              <a:t>doi</a:t>
            </a:r>
            <a:r>
              <a:rPr lang="en-US" sz="2000" dirty="0"/>
              <a:t>: 10.1063/</a:t>
            </a:r>
            <a:r>
              <a:rPr lang="en-US" sz="2000" dirty="0" smtClean="0"/>
              <a:t>1.883035</a:t>
            </a:r>
            <a:endParaRPr lang="en-US" sz="2000" dirty="0"/>
          </a:p>
        </p:txBody>
      </p:sp>
      <p:pic>
        <p:nvPicPr>
          <p:cNvPr id="2" name="Picture 1"/>
          <p:cNvPicPr>
            <a:picLocks noChangeAspect="1"/>
          </p:cNvPicPr>
          <p:nvPr/>
        </p:nvPicPr>
        <p:blipFill>
          <a:blip r:embed="rId3"/>
          <a:stretch>
            <a:fillRect/>
          </a:stretch>
        </p:blipFill>
        <p:spPr>
          <a:xfrm>
            <a:off x="0" y="1910474"/>
            <a:ext cx="9144000" cy="4898981"/>
          </a:xfrm>
          <a:prstGeom prst="rect">
            <a:avLst/>
          </a:prstGeom>
        </p:spPr>
      </p:pic>
      <p:sp>
        <p:nvSpPr>
          <p:cNvPr id="4" name="TextBox 3"/>
          <p:cNvSpPr txBox="1"/>
          <p:nvPr/>
        </p:nvSpPr>
        <p:spPr>
          <a:xfrm>
            <a:off x="1012141" y="1538207"/>
            <a:ext cx="2180430" cy="523220"/>
          </a:xfrm>
          <a:prstGeom prst="rect">
            <a:avLst/>
          </a:prstGeom>
          <a:noFill/>
        </p:spPr>
        <p:txBody>
          <a:bodyPr wrap="none" rtlCol="0">
            <a:spAutoFit/>
          </a:bodyPr>
          <a:lstStyle/>
          <a:p>
            <a:r>
              <a:rPr lang="en-US" sz="2800" dirty="0" smtClean="0">
                <a:solidFill>
                  <a:srgbClr val="0000FF"/>
                </a:solidFill>
                <a:latin typeface="Arial"/>
                <a:cs typeface="Arial"/>
              </a:rPr>
              <a:t>Integer QHE</a:t>
            </a:r>
            <a:endParaRPr lang="en-US" sz="2800" dirty="0">
              <a:solidFill>
                <a:srgbClr val="0000FF"/>
              </a:solidFill>
              <a:latin typeface="Arial"/>
              <a:cs typeface="Arial"/>
            </a:endParaRPr>
          </a:p>
        </p:txBody>
      </p:sp>
      <p:sp>
        <p:nvSpPr>
          <p:cNvPr id="6" name="TextBox 5"/>
          <p:cNvSpPr txBox="1"/>
          <p:nvPr/>
        </p:nvSpPr>
        <p:spPr>
          <a:xfrm>
            <a:off x="5471102" y="1589222"/>
            <a:ext cx="2639089" cy="523220"/>
          </a:xfrm>
          <a:prstGeom prst="rect">
            <a:avLst/>
          </a:prstGeom>
          <a:noFill/>
        </p:spPr>
        <p:txBody>
          <a:bodyPr wrap="none" rtlCol="0">
            <a:spAutoFit/>
          </a:bodyPr>
          <a:lstStyle/>
          <a:p>
            <a:r>
              <a:rPr lang="en-US" sz="2800" dirty="0" smtClean="0">
                <a:solidFill>
                  <a:srgbClr val="0000FF"/>
                </a:solidFill>
                <a:latin typeface="Arial"/>
                <a:cs typeface="Arial"/>
              </a:rPr>
              <a:t>Fractional QHE</a:t>
            </a:r>
            <a:endParaRPr lang="en-US" sz="2800" dirty="0">
              <a:solidFill>
                <a:srgbClr val="0000FF"/>
              </a:solidFill>
              <a:latin typeface="Arial"/>
              <a:cs typeface="Arial"/>
            </a:endParaRPr>
          </a:p>
        </p:txBody>
      </p:sp>
    </p:spTree>
    <p:extLst>
      <p:ext uri="{BB962C8B-B14F-4D97-AF65-F5344CB8AC3E}">
        <p14:creationId xmlns:p14="http://schemas.microsoft.com/office/powerpoint/2010/main" val="29982771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p:cNvSpPr txBox="1">
            <a:spLocks noChangeArrowheads="1"/>
          </p:cNvSpPr>
          <p:nvPr/>
        </p:nvSpPr>
        <p:spPr bwMode="auto">
          <a:xfrm>
            <a:off x="186693" y="391402"/>
            <a:ext cx="59188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t>Interferometer-Based Studies of Quantum Hall </a:t>
            </a:r>
            <a:r>
              <a:rPr lang="en-US" sz="1800" dirty="0" smtClean="0"/>
              <a:t>Phenomena, Douglas T. McClure </a:t>
            </a:r>
            <a:r>
              <a:rPr lang="en-US" sz="1800" dirty="0"/>
              <a:t>III </a:t>
            </a:r>
            <a:r>
              <a:rPr lang="en-US" sz="1800" dirty="0" smtClean="0"/>
              <a:t>(PhD thesis , Harvard, 2012)</a:t>
            </a:r>
            <a:endParaRPr lang="en-US" sz="1800" dirty="0"/>
          </a:p>
          <a:p>
            <a:r>
              <a:rPr lang="en-US" sz="1800" dirty="0" smtClean="0"/>
              <a:t>Chapter </a:t>
            </a:r>
            <a:r>
              <a:rPr lang="en-US" sz="1800" dirty="0"/>
              <a:t>2: Distinct signatures for Coulomb blockade and </a:t>
            </a:r>
            <a:r>
              <a:rPr lang="en-US" sz="1800" dirty="0" err="1"/>
              <a:t>Aharonov-</a:t>
            </a:r>
            <a:r>
              <a:rPr lang="en-US" sz="1800" dirty="0" err="1" smtClean="0"/>
              <a:t>Bohm</a:t>
            </a:r>
            <a:r>
              <a:rPr lang="en-US" sz="1800" dirty="0"/>
              <a:t> </a:t>
            </a:r>
            <a:r>
              <a:rPr lang="en-US" sz="1800" dirty="0" smtClean="0"/>
              <a:t>interference </a:t>
            </a:r>
            <a:r>
              <a:rPr lang="en-US" sz="1800" dirty="0"/>
              <a:t>in </a:t>
            </a:r>
            <a:r>
              <a:rPr lang="en-US" sz="1800" dirty="0" smtClean="0"/>
              <a:t>electronic </a:t>
            </a:r>
            <a:r>
              <a:rPr lang="en-US" sz="1800" dirty="0" err="1"/>
              <a:t>Fabry</a:t>
            </a:r>
            <a:r>
              <a:rPr lang="en-US" sz="1800" dirty="0"/>
              <a:t>-Perot interferometers </a:t>
            </a:r>
          </a:p>
        </p:txBody>
      </p:sp>
      <p:pic>
        <p:nvPicPr>
          <p:cNvPr id="3" name="Picture 2"/>
          <p:cNvPicPr>
            <a:picLocks noChangeAspect="1"/>
          </p:cNvPicPr>
          <p:nvPr/>
        </p:nvPicPr>
        <p:blipFill>
          <a:blip r:embed="rId3"/>
          <a:stretch>
            <a:fillRect/>
          </a:stretch>
        </p:blipFill>
        <p:spPr>
          <a:xfrm>
            <a:off x="367969" y="2067575"/>
            <a:ext cx="5486400" cy="4362138"/>
          </a:xfrm>
          <a:prstGeom prst="rect">
            <a:avLst/>
          </a:prstGeom>
        </p:spPr>
      </p:pic>
      <p:pic>
        <p:nvPicPr>
          <p:cNvPr id="4" name="Picture 3"/>
          <p:cNvPicPr>
            <a:picLocks noChangeAspect="1"/>
          </p:cNvPicPr>
          <p:nvPr/>
        </p:nvPicPr>
        <p:blipFill>
          <a:blip r:embed="rId4"/>
          <a:stretch>
            <a:fillRect/>
          </a:stretch>
        </p:blipFill>
        <p:spPr>
          <a:xfrm>
            <a:off x="6400800" y="244202"/>
            <a:ext cx="2743200" cy="2456254"/>
          </a:xfrm>
          <a:prstGeom prst="rect">
            <a:avLst/>
          </a:prstGeom>
        </p:spPr>
      </p:pic>
    </p:spTree>
    <p:extLst>
      <p:ext uri="{BB962C8B-B14F-4D97-AF65-F5344CB8AC3E}">
        <p14:creationId xmlns:p14="http://schemas.microsoft.com/office/powerpoint/2010/main" val="6926232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p:cNvSpPr txBox="1">
            <a:spLocks noChangeArrowheads="1"/>
          </p:cNvSpPr>
          <p:nvPr/>
        </p:nvSpPr>
        <p:spPr bwMode="auto">
          <a:xfrm>
            <a:off x="186692" y="391402"/>
            <a:ext cx="81167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hlinkClick r:id="rId3"/>
              </a:rPr>
              <a:t>Experimental observation of the quantum Hall effect and Berry's phase in graphene</a:t>
            </a:r>
            <a:endParaRPr lang="en-US" sz="1800" dirty="0"/>
          </a:p>
          <a:p>
            <a:r>
              <a:rPr lang="en-US" sz="1800" dirty="0" err="1"/>
              <a:t>Yuanbo</a:t>
            </a:r>
            <a:r>
              <a:rPr lang="en-US" sz="1800" dirty="0"/>
              <a:t> Zhang, Yan-Wen Tan, Horst L. </a:t>
            </a:r>
            <a:r>
              <a:rPr lang="en-US" sz="1800" dirty="0" err="1"/>
              <a:t>Stormer</a:t>
            </a:r>
            <a:r>
              <a:rPr lang="en-US" sz="1800" dirty="0"/>
              <a:t> and Philip Kim</a:t>
            </a:r>
          </a:p>
          <a:p>
            <a:r>
              <a:rPr lang="en-US" sz="1800" dirty="0"/>
              <a:t>Nature 438, 201-204 (10 November 2005) </a:t>
            </a:r>
          </a:p>
          <a:p>
            <a:r>
              <a:rPr lang="en-US" sz="1800" dirty="0"/>
              <a:t>doi:10.1038/nature04235</a:t>
            </a:r>
          </a:p>
        </p:txBody>
      </p:sp>
      <p:pic>
        <p:nvPicPr>
          <p:cNvPr id="2" name="Picture 1"/>
          <p:cNvPicPr>
            <a:picLocks noChangeAspect="1"/>
          </p:cNvPicPr>
          <p:nvPr/>
        </p:nvPicPr>
        <p:blipFill>
          <a:blip r:embed="rId4"/>
          <a:stretch>
            <a:fillRect/>
          </a:stretch>
        </p:blipFill>
        <p:spPr>
          <a:xfrm>
            <a:off x="89007" y="1819196"/>
            <a:ext cx="4572000" cy="3604260"/>
          </a:xfrm>
          <a:prstGeom prst="rect">
            <a:avLst/>
          </a:prstGeom>
        </p:spPr>
      </p:pic>
      <p:sp>
        <p:nvSpPr>
          <p:cNvPr id="5" name="Rectangle 4"/>
          <p:cNvSpPr/>
          <p:nvPr/>
        </p:nvSpPr>
        <p:spPr>
          <a:xfrm>
            <a:off x="4679348" y="2645293"/>
            <a:ext cx="4572000" cy="4154983"/>
          </a:xfrm>
          <a:prstGeom prst="rect">
            <a:avLst/>
          </a:prstGeom>
        </p:spPr>
        <p:txBody>
          <a:bodyPr>
            <a:spAutoFit/>
          </a:bodyPr>
          <a:lstStyle/>
          <a:p>
            <a:r>
              <a:rPr lang="en-US" sz="1200" dirty="0"/>
              <a:t>a, Hall resistance (black) and </a:t>
            </a:r>
            <a:r>
              <a:rPr lang="en-US" sz="1200" dirty="0" err="1"/>
              <a:t>magnetoresistance</a:t>
            </a:r>
            <a:r>
              <a:rPr lang="en-US" sz="1200" dirty="0"/>
              <a:t> (red) measured in the device in Fig. 1 at T = 30 </a:t>
            </a:r>
            <a:r>
              <a:rPr lang="en-US" sz="1200" dirty="0" err="1"/>
              <a:t>mK</a:t>
            </a:r>
            <a:r>
              <a:rPr lang="en-US" sz="1200" dirty="0"/>
              <a:t> and Vg = 15 V. The vertical arrows and the numbers on them indicate the values of B and the corresponding filling factor nu of the quantum Hall states. The horizontal lines correspond to h/e2nu values. The QHE in the electron gas is shown by at least two quantized </a:t>
            </a:r>
            <a:r>
              <a:rPr lang="en-US" sz="1200" dirty="0" err="1"/>
              <a:t>plateaux</a:t>
            </a:r>
            <a:r>
              <a:rPr lang="en-US" sz="1200" dirty="0"/>
              <a:t> in </a:t>
            </a:r>
            <a:r>
              <a:rPr lang="en-US" sz="1200" dirty="0" err="1"/>
              <a:t>Rxy</a:t>
            </a:r>
            <a:r>
              <a:rPr lang="en-US" sz="1200" dirty="0"/>
              <a:t>, with vanishing </a:t>
            </a:r>
            <a:r>
              <a:rPr lang="en-US" sz="1200" dirty="0" err="1"/>
              <a:t>Rxx</a:t>
            </a:r>
            <a:r>
              <a:rPr lang="en-US" sz="1200" dirty="0"/>
              <a:t> in the corresponding magnetic field regime. The inset shows the QHE for a hole gas at Vg = -4 V, measured at 1.6 K. The quantized plateau for filling factor nu = 2 is well defined, and the second and third </a:t>
            </a:r>
            <a:r>
              <a:rPr lang="en-US" sz="1200" dirty="0" err="1"/>
              <a:t>plateaux</a:t>
            </a:r>
            <a:r>
              <a:rPr lang="en-US" sz="1200" dirty="0"/>
              <a:t> with nu = 6 and nu = 10 are also resolved. b, Hall resistance (black) and </a:t>
            </a:r>
            <a:r>
              <a:rPr lang="en-US" sz="1200" dirty="0" err="1"/>
              <a:t>magnetoresistance</a:t>
            </a:r>
            <a:r>
              <a:rPr lang="en-US" sz="1200" dirty="0"/>
              <a:t> (orange) as a function of gate voltage at fixed magnetic field B = 9 T, measured at 1.6 K. The same convention as in a is used here. The upper inset shows a detailed view of high-filling-factor </a:t>
            </a:r>
            <a:r>
              <a:rPr lang="en-US" sz="1200" dirty="0" err="1"/>
              <a:t>plateaux</a:t>
            </a:r>
            <a:r>
              <a:rPr lang="en-US" sz="1200" dirty="0"/>
              <a:t> measured at 30 </a:t>
            </a:r>
            <a:r>
              <a:rPr lang="en-US" sz="1200" dirty="0" err="1"/>
              <a:t>mK.</a:t>
            </a:r>
            <a:r>
              <a:rPr lang="en-US" sz="1200" dirty="0"/>
              <a:t> c, A schematic diagram of the Landau level density of states (DOS) and corresponding quantum Hall conductance (</a:t>
            </a:r>
            <a:r>
              <a:rPr lang="en-US" sz="1200" dirty="0" err="1"/>
              <a:t>sigmaxy</a:t>
            </a:r>
            <a:r>
              <a:rPr lang="en-US" sz="1200" dirty="0"/>
              <a:t>) as a function of energy. Note that, in the quantum Hall states, Unfortunately we are unable to provide accessible alternative text for this. If you require assistance to access this image, or to obtain a text description, please contact </a:t>
            </a:r>
            <a:r>
              <a:rPr lang="en-US" sz="1200" dirty="0" err="1"/>
              <a:t>npg@nature.com</a:t>
            </a:r>
            <a:r>
              <a:rPr lang="en-US" sz="1200" dirty="0"/>
              <a:t>. The LL index n is shown next to the DOS peak. In our experiment the Fermi energy EF can be adjusted by the gate voltage, and Rxy-1 changes by an amount gse2/h as EF crosses a LL.</a:t>
            </a:r>
          </a:p>
        </p:txBody>
      </p:sp>
    </p:spTree>
    <p:extLst>
      <p:ext uri="{BB962C8B-B14F-4D97-AF65-F5344CB8AC3E}">
        <p14:creationId xmlns:p14="http://schemas.microsoft.com/office/powerpoint/2010/main" val="42102317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643148" y="1026356"/>
            <a:ext cx="3405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a:cs typeface="Arial"/>
              </a:rPr>
              <a:t>Ordinary Hall Effect</a:t>
            </a:r>
            <a:endParaRPr lang="en-US" dirty="0">
              <a:latin typeface="Arial"/>
              <a:cs typeface="Arial"/>
            </a:endParaRPr>
          </a:p>
        </p:txBody>
      </p:sp>
      <p:pic>
        <p:nvPicPr>
          <p:cNvPr id="2" name="Picture 1"/>
          <p:cNvPicPr>
            <a:picLocks noChangeAspect="1"/>
          </p:cNvPicPr>
          <p:nvPr/>
        </p:nvPicPr>
        <p:blipFill rotWithShape="1">
          <a:blip r:embed="rId3"/>
          <a:srcRect t="6265"/>
          <a:stretch/>
        </p:blipFill>
        <p:spPr>
          <a:xfrm>
            <a:off x="488136" y="1785808"/>
            <a:ext cx="3657600" cy="3662922"/>
          </a:xfrm>
          <a:prstGeom prst="rect">
            <a:avLst/>
          </a:prstGeom>
        </p:spPr>
      </p:pic>
      <p:pic>
        <p:nvPicPr>
          <p:cNvPr id="4" name="Picture 3"/>
          <p:cNvPicPr>
            <a:picLocks noChangeAspect="1"/>
          </p:cNvPicPr>
          <p:nvPr/>
        </p:nvPicPr>
        <p:blipFill>
          <a:blip r:embed="rId4"/>
          <a:stretch>
            <a:fillRect/>
          </a:stretch>
        </p:blipFill>
        <p:spPr>
          <a:xfrm>
            <a:off x="4572000" y="1839172"/>
            <a:ext cx="4572000" cy="3593263"/>
          </a:xfrm>
          <a:prstGeom prst="rect">
            <a:avLst/>
          </a:prstGeom>
        </p:spPr>
      </p:pic>
      <p:sp>
        <p:nvSpPr>
          <p:cNvPr id="6" name="Text Box 2"/>
          <p:cNvSpPr txBox="1">
            <a:spLocks noChangeArrowheads="1"/>
          </p:cNvSpPr>
          <p:nvPr/>
        </p:nvSpPr>
        <p:spPr bwMode="auto">
          <a:xfrm>
            <a:off x="4882092" y="1192107"/>
            <a:ext cx="4008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a:cs typeface="Arial"/>
              </a:rPr>
              <a:t>Integer Quantum Hall Effect</a:t>
            </a:r>
            <a:endParaRPr lang="en-US" dirty="0">
              <a:latin typeface="Arial"/>
              <a:cs typeface="Arial"/>
            </a:endParaRPr>
          </a:p>
        </p:txBody>
      </p:sp>
      <p:sp>
        <p:nvSpPr>
          <p:cNvPr id="7" name="Text Box 2"/>
          <p:cNvSpPr txBox="1">
            <a:spLocks noChangeArrowheads="1"/>
          </p:cNvSpPr>
          <p:nvPr/>
        </p:nvSpPr>
        <p:spPr bwMode="auto">
          <a:xfrm>
            <a:off x="5597613" y="5967417"/>
            <a:ext cx="2965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err="1" smtClean="0">
                <a:latin typeface="Arial"/>
                <a:cs typeface="Arial"/>
              </a:rPr>
              <a:t>Shubnikov</a:t>
            </a:r>
            <a:r>
              <a:rPr lang="en-US" dirty="0" smtClean="0">
                <a:latin typeface="Arial"/>
                <a:cs typeface="Arial"/>
              </a:rPr>
              <a:t>-de Haas oscillations</a:t>
            </a:r>
            <a:endParaRPr lang="en-US" dirty="0">
              <a:latin typeface="Arial"/>
              <a:cs typeface="Arial"/>
            </a:endParaRPr>
          </a:p>
        </p:txBody>
      </p:sp>
      <p:cxnSp>
        <p:nvCxnSpPr>
          <p:cNvPr id="9" name="Straight Arrow Connector 8"/>
          <p:cNvCxnSpPr>
            <a:stCxn id="7" idx="0"/>
          </p:cNvCxnSpPr>
          <p:nvPr/>
        </p:nvCxnSpPr>
        <p:spPr>
          <a:xfrm flipH="1" flipV="1">
            <a:off x="5597613" y="4343229"/>
            <a:ext cx="1482563" cy="1624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6628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5164</TotalTime>
  <Words>877</Words>
  <Application>Microsoft Macintosh PowerPoint</Application>
  <PresentationFormat>On-screen Show (4:3)</PresentationFormat>
  <Paragraphs>68</Paragraphs>
  <Slides>12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Microsoft Word Document</vt:lpstr>
      <vt:lpstr>Topological Effects Quantum Hall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Tate</dc:creator>
  <cp:lastModifiedBy>Janet Tate</cp:lastModifiedBy>
  <cp:revision>58</cp:revision>
  <dcterms:created xsi:type="dcterms:W3CDTF">2016-02-29T13:33:37Z</dcterms:created>
  <dcterms:modified xsi:type="dcterms:W3CDTF">2016-04-15T02:03:57Z</dcterms:modified>
</cp:coreProperties>
</file>