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 id="299" r:id="rId44"/>
    <p:sldId id="300"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39" autoAdjust="0"/>
  </p:normalViewPr>
  <p:slideViewPr>
    <p:cSldViewPr>
      <p:cViewPr varScale="1">
        <p:scale>
          <a:sx n="99" d="100"/>
          <a:sy n="99" d="100"/>
        </p:scale>
        <p:origin x="-1134"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51C43-56A9-42AA-B376-C43F2754A169}" type="datetimeFigureOut">
              <a:rPr lang="en-US" smtClean="0"/>
              <a:t>4/27/2016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0CEB6-7E48-4425-8411-0B2A505DEC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slideplayer.com/slide/7452441/" TargetMode="External"/><Relationship Id="rId13" Type="http://schemas.openxmlformats.org/officeDocument/2006/relationships/hyperlink" Target="http://slideplayer.com/slide/5057177/" TargetMode="External"/><Relationship Id="rId18" Type="http://schemas.openxmlformats.org/officeDocument/2006/relationships/hyperlink" Target="http://slideplayer.com/slide/5132039/" TargetMode="External"/><Relationship Id="rId26" Type="http://schemas.openxmlformats.org/officeDocument/2006/relationships/hyperlink" Target="http://slideplayer.com/slide/7685197/" TargetMode="External"/><Relationship Id="rId3" Type="http://schemas.openxmlformats.org/officeDocument/2006/relationships/hyperlink" Target="http://slideplayer.com/user/9399718/" TargetMode="External"/><Relationship Id="rId21" Type="http://schemas.openxmlformats.org/officeDocument/2006/relationships/hyperlink" Target="http://slideplayer.com/slide/6287134/" TargetMode="External"/><Relationship Id="rId7" Type="http://schemas.openxmlformats.org/officeDocument/2006/relationships/hyperlink" Target="http://slideplayer.com/slide/4928898/" TargetMode="External"/><Relationship Id="rId12" Type="http://schemas.openxmlformats.org/officeDocument/2006/relationships/hyperlink" Target="http://slideplayer.com/slide/4747175/" TargetMode="External"/><Relationship Id="rId17" Type="http://schemas.openxmlformats.org/officeDocument/2006/relationships/hyperlink" Target="http://slideplayer.com/slide/7245886/" TargetMode="External"/><Relationship Id="rId25" Type="http://schemas.openxmlformats.org/officeDocument/2006/relationships/hyperlink" Target="http://slideplayer.com/slide/6035926/" TargetMode="External"/><Relationship Id="rId33" Type="http://schemas.openxmlformats.org/officeDocument/2006/relationships/hyperlink" Target="http://slideplayer.com/slide/5916677/" TargetMode="External"/><Relationship Id="rId2" Type="http://schemas.openxmlformats.org/officeDocument/2006/relationships/slide" Target="../slides/slide43.xml"/><Relationship Id="rId16" Type="http://schemas.openxmlformats.org/officeDocument/2006/relationships/hyperlink" Target="http://slideplayer.com/slide/7667771/" TargetMode="External"/><Relationship Id="rId20" Type="http://schemas.openxmlformats.org/officeDocument/2006/relationships/hyperlink" Target="http://slideplayer.com/slide/4861611/" TargetMode="External"/><Relationship Id="rId29" Type="http://schemas.openxmlformats.org/officeDocument/2006/relationships/hyperlink" Target="http://slideplayer.com/slide/4784043/" TargetMode="External"/><Relationship Id="rId1" Type="http://schemas.openxmlformats.org/officeDocument/2006/relationships/notesMaster" Target="../notesMasters/notesMaster1.xml"/><Relationship Id="rId6" Type="http://schemas.openxmlformats.org/officeDocument/2006/relationships/hyperlink" Target="http://slideplayer.com/slide/7070177/" TargetMode="External"/><Relationship Id="rId11" Type="http://schemas.openxmlformats.org/officeDocument/2006/relationships/hyperlink" Target="http://slideplayer.com/slide/5835927/" TargetMode="External"/><Relationship Id="rId24" Type="http://schemas.openxmlformats.org/officeDocument/2006/relationships/hyperlink" Target="http://slideplayer.com/slide/4784072/" TargetMode="External"/><Relationship Id="rId32" Type="http://schemas.openxmlformats.org/officeDocument/2006/relationships/hyperlink" Target="http://slideplayer.com/slide/6863690/" TargetMode="External"/><Relationship Id="rId5" Type="http://schemas.openxmlformats.org/officeDocument/2006/relationships/hyperlink" Target="http://slideplayer.com/slide/4784055/" TargetMode="External"/><Relationship Id="rId15" Type="http://schemas.openxmlformats.org/officeDocument/2006/relationships/hyperlink" Target="http://slideplayer.com/slide/7491635/" TargetMode="External"/><Relationship Id="rId23" Type="http://schemas.openxmlformats.org/officeDocument/2006/relationships/hyperlink" Target="http://slideplayer.com/slide/4178962/" TargetMode="External"/><Relationship Id="rId28" Type="http://schemas.openxmlformats.org/officeDocument/2006/relationships/hyperlink" Target="http://slideplayer.com/slide/7528327/" TargetMode="External"/><Relationship Id="rId10" Type="http://schemas.openxmlformats.org/officeDocument/2006/relationships/hyperlink" Target="http://slideplayer.com/slide/4368551/" TargetMode="External"/><Relationship Id="rId19" Type="http://schemas.openxmlformats.org/officeDocument/2006/relationships/hyperlink" Target="http://slideplayer.com/slide/7716884/" TargetMode="External"/><Relationship Id="rId31" Type="http://schemas.openxmlformats.org/officeDocument/2006/relationships/hyperlink" Target="http://slideplayer.com/slide/6863774/" TargetMode="External"/><Relationship Id="rId4" Type="http://schemas.openxmlformats.org/officeDocument/2006/relationships/hyperlink" Target="http://slideplayer.com/slide/7808032/" TargetMode="External"/><Relationship Id="rId9" Type="http://schemas.openxmlformats.org/officeDocument/2006/relationships/hyperlink" Target="http://slideplayer.com/slide/7318944/" TargetMode="External"/><Relationship Id="rId14" Type="http://schemas.openxmlformats.org/officeDocument/2006/relationships/hyperlink" Target="http://slideplayer.com/slide/8033323/" TargetMode="External"/><Relationship Id="rId22" Type="http://schemas.openxmlformats.org/officeDocument/2006/relationships/hyperlink" Target="http://slideplayer.com/slide/2386962/" TargetMode="External"/><Relationship Id="rId27" Type="http://schemas.openxmlformats.org/officeDocument/2006/relationships/hyperlink" Target="http://slideplayer.com/slide/4881792/" TargetMode="External"/><Relationship Id="rId30" Type="http://schemas.openxmlformats.org/officeDocument/2006/relationships/hyperlink" Target="http://slideplayer.com/slide/757245/"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https://www.london-nano.com/research-and-facilities/highlight/a-light-touch-to-reading-electron-spins</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Blakemore, </a:t>
            </a:r>
            <a:r>
              <a:rPr lang="en-US" sz="1200" i="1" kern="1200" dirty="0" smtClean="0">
                <a:solidFill>
                  <a:schemeClr val="tx1"/>
                </a:solidFill>
                <a:latin typeface="+mn-lt"/>
                <a:ea typeface="+mn-ea"/>
                <a:cs typeface="+mn-cs"/>
              </a:rPr>
              <a:t>Solid State Physics</a:t>
            </a:r>
            <a:r>
              <a:rPr lang="en-US" sz="1200" kern="1200" dirty="0" smtClean="0">
                <a:solidFill>
                  <a:schemeClr val="tx1"/>
                </a:solidFill>
                <a:latin typeface="+mn-lt"/>
                <a:ea typeface="+mn-ea"/>
                <a:cs typeface="+mn-cs"/>
              </a:rPr>
              <a:t>, W.B. Saunders Company, 1974, Chapter 3</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Blakemore, </a:t>
            </a:r>
            <a:r>
              <a:rPr lang="en-US" sz="1200" i="1" kern="1200" dirty="0" smtClean="0">
                <a:solidFill>
                  <a:schemeClr val="tx1"/>
                </a:solidFill>
                <a:latin typeface="+mn-lt"/>
                <a:ea typeface="+mn-ea"/>
                <a:cs typeface="+mn-cs"/>
              </a:rPr>
              <a:t>Solid State Physics</a:t>
            </a:r>
            <a:r>
              <a:rPr lang="en-US" sz="1200" kern="1200" dirty="0" smtClean="0">
                <a:solidFill>
                  <a:schemeClr val="tx1"/>
                </a:solidFill>
                <a:latin typeface="+mn-lt"/>
                <a:ea typeface="+mn-ea"/>
                <a:cs typeface="+mn-cs"/>
              </a:rPr>
              <a:t>, W.B. Saunders Company, 1974, Chapter 4</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http://ecee.colorado.edu/~bart/book/book/chapter2/ch2_6.htm</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http://pubs.rsc.org.ezproxy.proxy.library.oregonstate.edu/en/content/articlehtml/2015/cs/c4cs00469h</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http://pubs.rsc.org.ezproxy.proxy.library.oregonstate.edu/en/content/articlehtml/2015/cs/c4cs00469h</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http://pubs.rsc.org.ezproxy.proxy.library.oregonstate.edu/en/content/articlehtml/2015/cs/c4cs00469h</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http://ecee.colorado.edu/~bart/book/book/chapter2/ch2_6.htm</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https://kb.lumerical.com/en/solar_cells_device_getting_started.html </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J.G. Ok, J. Lee, H. </a:t>
            </a:r>
            <a:r>
              <a:rPr lang="en-US" dirty="0" err="1" smtClean="0"/>
              <a:t>Baac</a:t>
            </a:r>
            <a:r>
              <a:rPr lang="en-US" dirty="0" smtClean="0"/>
              <a:t>, S. </a:t>
            </a:r>
            <a:r>
              <a:rPr lang="en-US" dirty="0" err="1" smtClean="0"/>
              <a:t>Tawfick</a:t>
            </a:r>
            <a:r>
              <a:rPr lang="en-US" dirty="0" smtClean="0"/>
              <a:t>, L.J. </a:t>
            </a:r>
            <a:r>
              <a:rPr lang="en-US" dirty="0" err="1" smtClean="0"/>
              <a:t>Guo</a:t>
            </a:r>
            <a:r>
              <a:rPr lang="en-US" dirty="0" smtClean="0"/>
              <a:t>, A.J. Hart.</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Rapid anisotropic photoconductive response of </a:t>
            </a:r>
            <a:r>
              <a:rPr lang="en-US" b="1" dirty="0" err="1" smtClean="0"/>
              <a:t>ZnO</a:t>
            </a:r>
            <a:r>
              <a:rPr lang="en-US" b="1" dirty="0" smtClean="0"/>
              <a:t>-coated aligned carbon </a:t>
            </a:r>
            <a:r>
              <a:rPr lang="en-US" b="1" dirty="0" err="1" smtClean="0"/>
              <a:t>nanotube</a:t>
            </a:r>
            <a:r>
              <a:rPr lang="en-US" b="1" dirty="0" smtClean="0"/>
              <a:t> sheets</a:t>
            </a:r>
          </a:p>
          <a:p>
            <a:r>
              <a:rPr lang="en-US" i="1" dirty="0" smtClean="0"/>
              <a:t>Applied Materials and Interfaces</a:t>
            </a:r>
            <a:r>
              <a:rPr lang="en-US" dirty="0" smtClean="0"/>
              <a:t>. 6(2):874-881, 2014</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J.G. Ok, J. Lee, H. </a:t>
            </a:r>
            <a:r>
              <a:rPr lang="en-US" dirty="0" err="1" smtClean="0"/>
              <a:t>Baac</a:t>
            </a:r>
            <a:r>
              <a:rPr lang="en-US" dirty="0" smtClean="0"/>
              <a:t>, S. </a:t>
            </a:r>
            <a:r>
              <a:rPr lang="en-US" dirty="0" err="1" smtClean="0"/>
              <a:t>Tawfick</a:t>
            </a:r>
            <a:r>
              <a:rPr lang="en-US" dirty="0" smtClean="0"/>
              <a:t>, L.J. </a:t>
            </a:r>
            <a:r>
              <a:rPr lang="en-US" dirty="0" err="1" smtClean="0"/>
              <a:t>Guo</a:t>
            </a:r>
            <a:r>
              <a:rPr lang="en-US" dirty="0" smtClean="0"/>
              <a:t>, A.J. Hart.</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Rapid anisotropic photoconductive response of </a:t>
            </a:r>
            <a:r>
              <a:rPr lang="en-US" b="1" dirty="0" err="1" smtClean="0"/>
              <a:t>ZnO</a:t>
            </a:r>
            <a:r>
              <a:rPr lang="en-US" b="1" dirty="0" smtClean="0"/>
              <a:t>-coated aligned carbon </a:t>
            </a:r>
            <a:r>
              <a:rPr lang="en-US" b="1" dirty="0" err="1" smtClean="0"/>
              <a:t>nanotube</a:t>
            </a:r>
            <a:r>
              <a:rPr lang="en-US" b="1" dirty="0" smtClean="0"/>
              <a:t> sheets</a:t>
            </a:r>
          </a:p>
          <a:p>
            <a:r>
              <a:rPr lang="en-US" i="1" dirty="0" smtClean="0"/>
              <a:t>Applied Materials and Interfaces</a:t>
            </a:r>
            <a:r>
              <a:rPr lang="en-US" dirty="0" smtClean="0"/>
              <a:t>. 6(2):874-881, 2014</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http://wiley-vch.e-bookshelf.de/products/reading-epub/product-id/5028427/title/Photovoltaics.html</a:t>
            </a:r>
          </a:p>
          <a:p>
            <a:r>
              <a:rPr lang="en-US" baseline="0" dirty="0" smtClean="0"/>
              <a:t>http://www.eoearth.org/files/110701_110800/110743/Adams1.jpg</a:t>
            </a:r>
          </a:p>
          <a:p>
            <a:r>
              <a:rPr lang="en-US" baseline="0" dirty="0" smtClean="0"/>
              <a:t>http://www.virtualmuseum.ca/edu/ViewLoitDa.do;jsessionid=8EFB9A8AC55A7976562206F0426E1157?method=preview&amp;lang=EN&amp;id=20275 </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http://eliseosebastian.com/wp-content/uploads/2011/05/images-3.jpg</a:t>
            </a:r>
          </a:p>
          <a:p>
            <a:r>
              <a:rPr lang="en-US" baseline="0" dirty="0" smtClean="0"/>
              <a:t>http://www.ecocitizenaustralia.com.au/charles-edgar-fritts-solar-power-pioneer/</a:t>
            </a:r>
          </a:p>
          <a:p>
            <a:r>
              <a:rPr lang="en-US" baseline="0" dirty="0" smtClean="0"/>
              <a:t>https://en.wikipedia.org/wiki/Heinrich_Hertz</a:t>
            </a:r>
          </a:p>
          <a:p>
            <a:r>
              <a:rPr lang="en-US" baseline="0" dirty="0" smtClean="0"/>
              <a:t>http://dc.edu.au/hsc-physics-ideas-to-implementation/</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http://mon.univ-montp2.fr/claroline/backends/download.php?url=L3BhcnRJSUlfc2VtaWNvbmR1Y3Rvcl9hdF9lcXVpbGlicml1bV9wcmludC5wZGY%3D&amp;cidReset=true&amp;cidReq=GMEE108</a:t>
            </a:r>
            <a:endParaRPr lang="en-US" dirty="0"/>
          </a:p>
        </p:txBody>
      </p:sp>
      <p:sp>
        <p:nvSpPr>
          <p:cNvPr id="4" name="Slide Number Placeholder 3"/>
          <p:cNvSpPr>
            <a:spLocks noGrp="1"/>
          </p:cNvSpPr>
          <p:nvPr>
            <p:ph type="sldNum" sz="quarter" idx="10"/>
          </p:nvPr>
        </p:nvSpPr>
        <p:spPr/>
        <p:txBody>
          <a:bodyPr/>
          <a:lstStyle/>
          <a:p>
            <a:fld id="{EF30CEB6-7E48-4425-8411-0B2A505DEC1E}"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http://www.nextnano.com/nextnano3/tutorial/1Dtutorial_doped_semiconductors.htm</a:t>
            </a:r>
            <a:endParaRPr lang="en-US" dirty="0"/>
          </a:p>
        </p:txBody>
      </p:sp>
      <p:sp>
        <p:nvSpPr>
          <p:cNvPr id="4" name="Slide Number Placeholder 3"/>
          <p:cNvSpPr>
            <a:spLocks noGrp="1"/>
          </p:cNvSpPr>
          <p:nvPr>
            <p:ph type="sldNum" sz="quarter" idx="10"/>
          </p:nvPr>
        </p:nvSpPr>
        <p:spPr/>
        <p:txBody>
          <a:bodyPr/>
          <a:lstStyle/>
          <a:p>
            <a:fld id="{EF30CEB6-7E48-4425-8411-0B2A505DEC1E}"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http://mon.univ-montp2.fr/claroline/backends/download.php?url=L3BhcnRJSUlfc2VtaWNvbmR1Y3Rvcl9hdF9lcXVpbGlicml1bV9wcmludC5wZGY%3D&amp;cidReset=true&amp;cidReq=GMEE108</a:t>
            </a:r>
          </a:p>
          <a:p>
            <a:r>
              <a:rPr lang="en-US" dirty="0" smtClean="0"/>
              <a:t>http://www.ece.umd.edu/~dilli/courses/enee313_spr09/files/supplement2_doping_EFexamples.pdf</a:t>
            </a:r>
            <a:endParaRPr lang="en-US" dirty="0"/>
          </a:p>
        </p:txBody>
      </p:sp>
      <p:sp>
        <p:nvSpPr>
          <p:cNvPr id="4" name="Slide Number Placeholder 3"/>
          <p:cNvSpPr>
            <a:spLocks noGrp="1"/>
          </p:cNvSpPr>
          <p:nvPr>
            <p:ph type="sldNum" sz="quarter" idx="10"/>
          </p:nvPr>
        </p:nvSpPr>
        <p:spPr/>
        <p:txBody>
          <a:bodyPr/>
          <a:lstStyle/>
          <a:p>
            <a:fld id="{EF30CEB6-7E48-4425-8411-0B2A505DEC1E}"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http://slideplayer.com/slide/8054548/</a:t>
            </a:r>
          </a:p>
          <a:p>
            <a:r>
              <a:rPr lang="en-US" b="1" dirty="0" smtClean="0"/>
              <a:t>Publish </a:t>
            </a:r>
            <a:r>
              <a:rPr lang="en-US" b="1" dirty="0" smtClean="0">
                <a:hlinkClick r:id="rId3"/>
              </a:rPr>
              <a:t>Gwendolyn Butler</a:t>
            </a:r>
            <a:r>
              <a:rPr lang="en-US" b="1" dirty="0" smtClean="0"/>
              <a:t>, </a:t>
            </a:r>
            <a:r>
              <a:rPr lang="en-US" b="1" i="1" dirty="0" smtClean="0"/>
              <a:t>Modified 9 years ago</a:t>
            </a:r>
            <a:endParaRPr lang="en-US" b="1" dirty="0" smtClean="0"/>
          </a:p>
          <a:p>
            <a:r>
              <a:rPr lang="en-US" b="1" dirty="0" smtClean="0"/>
              <a:t>13</a:t>
            </a:r>
            <a:r>
              <a:rPr lang="en-US" dirty="0" smtClean="0"/>
              <a:t> views </a:t>
            </a:r>
          </a:p>
          <a:p>
            <a:r>
              <a:rPr lang="en-US" b="1" dirty="0" smtClean="0"/>
              <a:t>Presentation on theme: "EXAMPLE 12.1 OBJECTIVE To calculate the thickness of a semiconductor that will absorb 90 percent of the incident photon energy. Consider silicon and assume." — Presentation transcript:</a:t>
            </a:r>
          </a:p>
          <a:p>
            <a:r>
              <a:rPr lang="en-US" b="1" dirty="0" smtClean="0"/>
              <a:t>Slide 1</a:t>
            </a:r>
          </a:p>
          <a:p>
            <a:r>
              <a:rPr lang="en-US" dirty="0" smtClean="0"/>
              <a:t>EXAMPLE 12.1 OBJECTIVE To calculate the thickness of a semiconductor that will absorb 90 percent of the incident photon energy. Consider silicon and assume that in the first case the incident wavelength is = 1.0  m and in the second case, the incident wavelength is = 0.5  m. Solution From Figure 12.4, the absorption coefficient is   10 2 cm -1 for = 1.0  m. If 90 percent of the incident flux is to be absorbed in a distance d, then the flux emerging at x = d will be 10 percent of the incident flux. We can write Solving for the distance d, we have In the second case, the absorption coefficient is   10 4 cm -1 for = 0.5  m. The distance d, then, in which 90 percent of the incident flux is absorbed, is Comment As the incident photon energy increases, the absorption coefficient increase rapidly, so that the photon energy can be totally absorbed in a very narrow region at the surface of the semiconductor. </a:t>
            </a:r>
            <a:r>
              <a:rPr lang="en-US" b="1" dirty="0" smtClean="0"/>
              <a:t>Slide 2</a:t>
            </a:r>
          </a:p>
          <a:p>
            <a:r>
              <a:rPr lang="en-US" dirty="0" smtClean="0"/>
              <a:t>EXAMPLE 12.2 OBJECTIVE To calculate the generation rate of electron-hole pairs given an incident intensity of photons. Consider gallium arsenide at T = 300 K. Assume the photon intensity at a particular point is I v (x) = 0.05 W/cm 2 at a wavelength of = 0.75  m. This intensity is typical of sunlight, for example. Solution The absorption coefficient for gallium arsenide at this wavelength is   0.7  10 4 cm -1. The photon energy, using Equation (12.1), is Then, from Equation (12.6) and including the conversion factor between joules and </a:t>
            </a:r>
            <a:r>
              <a:rPr lang="en-US" dirty="0" err="1" smtClean="0"/>
              <a:t>eV</a:t>
            </a:r>
            <a:r>
              <a:rPr lang="en-US" dirty="0" smtClean="0"/>
              <a:t>, we have, for a unity efficiency factor, If the incident photon intensity is a steady-state intensity, then, from Chapter 8, the steady-state excess carrier concentration is  n = g , where  is the excess minority-carrier lifetime. If  = 10 -7 s, for example, then  n = (1.33  10 21 )(10 -7 ) = 1.33  10 14 cm -3 Comment This example gives an indication of the magnitude of the electron-hole generation rate and the magnitude of the excess carrier concentration. Obviously, as the photon intensity decreases with distance in the semiconductor, the generation rate also decreases. </a:t>
            </a:r>
            <a:r>
              <a:rPr lang="en-US" b="1" dirty="0" smtClean="0"/>
              <a:t>Slide 3</a:t>
            </a:r>
          </a:p>
          <a:p>
            <a:r>
              <a:rPr lang="en-US" dirty="0" smtClean="0"/>
              <a:t>EXAMPLE 12.3 OBJECTIVE To calculate the open-circuit voltage of a silicon </a:t>
            </a:r>
            <a:r>
              <a:rPr lang="en-US" dirty="0" err="1" smtClean="0"/>
              <a:t>pn</a:t>
            </a:r>
            <a:r>
              <a:rPr lang="en-US" dirty="0" smtClean="0"/>
              <a:t> junction solar cell. Consider a silicon </a:t>
            </a:r>
            <a:r>
              <a:rPr lang="en-US" dirty="0" err="1" smtClean="0"/>
              <a:t>pn</a:t>
            </a:r>
            <a:r>
              <a:rPr lang="en-US" dirty="0" smtClean="0"/>
              <a:t> junction at T = 300 K with the following parameters: N a = 5  10 18 cm -3 N d = 10 16 cm -3 D n = 25 cm 2 /s D p = 10 cm 2 /s  n0 = 5  10 -7 s  p0 = 10 -7 s Let the photocurrent density be J L = I L /A = 15 </a:t>
            </a:r>
            <a:r>
              <a:rPr lang="en-US" dirty="0" err="1" smtClean="0"/>
              <a:t>mA</a:t>
            </a:r>
            <a:r>
              <a:rPr lang="en-US" dirty="0" smtClean="0"/>
              <a:t>/cm 2 Solution We have that We can calculate and </a:t>
            </a:r>
            <a:r>
              <a:rPr lang="en-US" b="1" dirty="0" smtClean="0"/>
              <a:t>Slide 4</a:t>
            </a:r>
          </a:p>
          <a:p>
            <a:r>
              <a:rPr lang="en-US" dirty="0" smtClean="0"/>
              <a:t>Then Then from Equation (12.10), we can find Comment We can note that J S is a function of the semiconductor doping concentrations. As the doping concentration increase, J S decreases, which increases the open-circuit voltage. However, since V </a:t>
            </a:r>
            <a:r>
              <a:rPr lang="en-US" dirty="0" err="1" smtClean="0"/>
              <a:t>oc</a:t>
            </a:r>
            <a:r>
              <a:rPr lang="en-US" dirty="0" smtClean="0"/>
              <a:t> is a function of the log of I L and I S, the open-circuit voltage is not a strong function of these parameters. </a:t>
            </a:r>
            <a:r>
              <a:rPr lang="en-US" b="1" dirty="0" smtClean="0"/>
              <a:t>Slide 5</a:t>
            </a:r>
          </a:p>
          <a:p>
            <a:r>
              <a:rPr lang="en-US" dirty="0" smtClean="0"/>
              <a:t>EXAMPLE 12.4 OBJECTIVE To calculate the open-circuit voltage when solar concentration is used. Consider the silicon </a:t>
            </a:r>
            <a:r>
              <a:rPr lang="en-US" dirty="0" err="1" smtClean="0"/>
              <a:t>pn</a:t>
            </a:r>
            <a:r>
              <a:rPr lang="en-US" dirty="0" smtClean="0"/>
              <a:t> junction solar cell described in Example 12.3. Let the solar intensity increase by a factor of 10. Solution The photocurrent density in Example 12.3 for one sun was J L = 15 </a:t>
            </a:r>
            <a:r>
              <a:rPr lang="en-US" dirty="0" err="1" smtClean="0"/>
              <a:t>mA</a:t>
            </a:r>
            <a:r>
              <a:rPr lang="en-US" dirty="0" smtClean="0"/>
              <a:t>/cm 2. If the intensity of sunlight increases by a factor of 10, then the photocurrent density for 10 suns is J L = 150 </a:t>
            </a:r>
            <a:r>
              <a:rPr lang="en-US" dirty="0" err="1" smtClean="0"/>
              <a:t>mA</a:t>
            </a:r>
            <a:r>
              <a:rPr lang="en-US" dirty="0" smtClean="0"/>
              <a:t>/cm 2. The reverse-saturation current density J S remains unchanged at J S = 3.6  10 -11 A/cm 2 (assuming the temperature remains constant). The open-circuit voltage from Equation (12.10) is Comment The open-circuit voltage increases slightly as the solar concentration increases, which means that the efficiency will increase slightly with solar concentration. </a:t>
            </a:r>
            <a:r>
              <a:rPr lang="en-US" b="1" dirty="0" smtClean="0"/>
              <a:t>Slide 6</a:t>
            </a:r>
          </a:p>
          <a:p>
            <a:r>
              <a:rPr lang="en-US" dirty="0" smtClean="0"/>
              <a:t>EXAMPLE 12.5 OBJECTIVE To calculate the gain of a silicon </a:t>
            </a:r>
            <a:r>
              <a:rPr lang="en-US" dirty="0" err="1" smtClean="0"/>
              <a:t>photodetector</a:t>
            </a:r>
            <a:r>
              <a:rPr lang="en-US" dirty="0" smtClean="0"/>
              <a:t>. Consider an n-type silicon photoconductor with a length L = 100  m, cross-sectional area A = 10 -7 cm 2, and minority carrier lifetime  p = 10 -6 s. Let the applied voltage be V = 10 volts. Solution The electron transit time is determined as The photoconductor gain is then Comment The fact that a photoconductor  a bar of semiconductor material  has a gain may be surprising. </a:t>
            </a:r>
            <a:r>
              <a:rPr lang="en-US" b="1" dirty="0" smtClean="0"/>
              <a:t>Slide 7</a:t>
            </a:r>
          </a:p>
          <a:p>
            <a:r>
              <a:rPr lang="en-US" dirty="0" smtClean="0"/>
              <a:t>EXAMPLE 12.6 OBJECTIVE To calculate the steady-state photocurrent density in a reverse-biased, long </a:t>
            </a:r>
            <a:r>
              <a:rPr lang="en-US" dirty="0" err="1" smtClean="0"/>
              <a:t>pn</a:t>
            </a:r>
            <a:r>
              <a:rPr lang="en-US" dirty="0" smtClean="0"/>
              <a:t> diode. Consider a silicon </a:t>
            </a:r>
            <a:r>
              <a:rPr lang="en-US" dirty="0" err="1" smtClean="0"/>
              <a:t>pn</a:t>
            </a:r>
            <a:r>
              <a:rPr lang="en-US" dirty="0" smtClean="0"/>
              <a:t> diode at T = 300 K with the following parameters: N a = 10 16 cm -3 N d = 10 16 cm -3 D n = 25 cm 2 /s D p = 10 cm 2 /s  n0 = 5  10 -7 s  p0 = 10 -7 s Assume that a reverse-bias voltage of V R = 5 volts is applied and let G L = 10 21 cm -3 -s -1. Solution </a:t>
            </a:r>
            <a:r>
              <a:rPr lang="en-US" b="1" dirty="0" smtClean="0"/>
              <a:t>Slide 8</a:t>
            </a:r>
          </a:p>
          <a:p>
            <a:r>
              <a:rPr lang="en-US" dirty="0" smtClean="0"/>
              <a:t>Finally, the steady-state photocurrent density is Comment Again, keep in mind that this photocurrent is in the reverse-bias direction through the diode and is many orders of magnitude larger than the reverse-bias saturation current density in the </a:t>
            </a:r>
            <a:r>
              <a:rPr lang="en-US" dirty="0" err="1" smtClean="0"/>
              <a:t>pn</a:t>
            </a:r>
            <a:r>
              <a:rPr lang="en-US" dirty="0" smtClean="0"/>
              <a:t> junction diode. </a:t>
            </a:r>
            <a:r>
              <a:rPr lang="en-US" b="1" dirty="0" smtClean="0"/>
              <a:t>Slide 9</a:t>
            </a:r>
          </a:p>
          <a:p>
            <a:r>
              <a:rPr lang="en-US" dirty="0" smtClean="0"/>
              <a:t>EXAMPLE 12.7 OBJECTIVE To calculate the photocurrent density in a PIN photodiode. Consider a silicon PIN diode with an intrinsic region width of W = 20  m. Assume that the photon flux is 10 17 cm -2 -s -1 and the absorption coefficient is  = 103 cm -1. Solution The generation rate of electron-hole pairs at eh front edge of the intrinsic region is G L1 =  0 = (10 3 )(10 17 ) = 10 20 cm -3 -s -1 and the generation rate at the back edge of the intrinsic region is G L2 =  0 -  W = (10 3 )(10 17 ) exp[  (10 3 )(20  10 -4 )] = 0.135  10 20 cm -3 -s -1 The generation rate is obviously not uniform throughout the intrinsic region. The photocurrent density is then J L = e  0 (1  e  W ) = (1.6  10 -19 )(10 17 ){1  exp[  (10 3 )(20  10 -4 )]} = 13.8 </a:t>
            </a:r>
            <a:r>
              <a:rPr lang="en-US" dirty="0" err="1" smtClean="0"/>
              <a:t>mA</a:t>
            </a:r>
            <a:r>
              <a:rPr lang="en-US" dirty="0" smtClean="0"/>
              <a:t>/cm 2 Comment The prompt photocurrent density of a PIN photodiode will be larger than that of a regular photodiode since the space charge region is larger in a PIN photodiode. </a:t>
            </a:r>
            <a:r>
              <a:rPr lang="en-US" b="1" dirty="0" smtClean="0"/>
              <a:t>Slide 10</a:t>
            </a:r>
          </a:p>
          <a:p>
            <a:r>
              <a:rPr lang="en-US" dirty="0" smtClean="0"/>
              <a:t>EXAMPLE 12.8 OBJECTIVE To calculate the reflection coefficient at a semiconductor-air interface. Consider the interface between a </a:t>
            </a:r>
            <a:r>
              <a:rPr lang="en-US" dirty="0" err="1" smtClean="0"/>
              <a:t>GaAs</a:t>
            </a:r>
            <a:r>
              <a:rPr lang="en-US" dirty="0" smtClean="0"/>
              <a:t> semiconductor and air. Solution The index of refraction for </a:t>
            </a:r>
            <a:r>
              <a:rPr lang="en-US" dirty="0" err="1" smtClean="0"/>
              <a:t>GaAs</a:t>
            </a:r>
            <a:r>
              <a:rPr lang="en-US" dirty="0" smtClean="0"/>
              <a:t> is = 3.66 and for air is = 1.0. The reflection coefficient is Comment A reflection coefficient of  = 0.33 means that 33 percent of the photons incident from the gallium arsenide on the gallium arsenide-air interface are reflected back into the semiconductor. </a:t>
            </a:r>
            <a:r>
              <a:rPr lang="en-US" b="1" dirty="0" smtClean="0"/>
              <a:t>Slide 11</a:t>
            </a:r>
          </a:p>
          <a:p>
            <a:r>
              <a:rPr lang="en-US" dirty="0" smtClean="0"/>
              <a:t>EXAMPLE 12.9 OBJECTIVE To calculate the critical angle at a semiconductor-air interface. Consider the interface between a </a:t>
            </a:r>
            <a:r>
              <a:rPr lang="en-US" dirty="0" err="1" smtClean="0"/>
              <a:t>GaAs</a:t>
            </a:r>
            <a:r>
              <a:rPr lang="en-US" dirty="0" smtClean="0"/>
              <a:t> and air. Solution The </a:t>
            </a:r>
            <a:r>
              <a:rPr lang="en-US" dirty="0" err="1" smtClean="0"/>
              <a:t>GaAs</a:t>
            </a:r>
            <a:r>
              <a:rPr lang="en-US" dirty="0" smtClean="0"/>
              <a:t>, = 3.66 and for air, = 1.0. The critical angle is Comment Any photon that is incident at an angle greater than 15.9  will be reflected back into the semiconductor. </a:t>
            </a:r>
          </a:p>
          <a:p>
            <a:r>
              <a:rPr lang="en-US" dirty="0" smtClean="0"/>
              <a:t>Download "EXAMPLE 12.1 OBJECTIVE To calculate the thickness of a semiconductor that will absorb 90 percent of the incident photon energy. Consider silicon and assume." </a:t>
            </a:r>
          </a:p>
          <a:p>
            <a:r>
              <a:rPr lang="en-US" dirty="0" smtClean="0"/>
              <a:t>Similar presentations</a:t>
            </a:r>
          </a:p>
          <a:p>
            <a:r>
              <a:rPr lang="en-US" dirty="0" smtClean="0">
                <a:hlinkClick r:id="rId4" tooltip="EXAMPLE 9.1 OBJECTIVE Calculate the minority-carrier concentration at the edge of the space charge region of a pn junction when forward-bias voltage is."/>
              </a:rPr>
              <a:t>EXAMPLE 9.1 OBJECTIVE Calculate the minority-carrier concentration at the edge of the space charge region of a </a:t>
            </a:r>
            <a:r>
              <a:rPr lang="en-US" dirty="0" err="1" smtClean="0">
                <a:hlinkClick r:id="rId4" tooltip="EXAMPLE 9.1 OBJECTIVE Calculate the minority-carrier concentration at the edge of the space charge region of a pn junction when forward-bias voltage is."/>
              </a:rPr>
              <a:t>pn</a:t>
            </a:r>
            <a:r>
              <a:rPr lang="en-US" dirty="0" smtClean="0">
                <a:hlinkClick r:id="rId4" tooltip="EXAMPLE 9.1 OBJECTIVE Calculate the minority-carrier concentration at the edge of the space charge region of a pn junction when forward-bias voltage is."/>
              </a:rPr>
              <a:t> junction when forward-bias voltage is. </a:t>
            </a:r>
            <a:endParaRPr lang="en-US" dirty="0" smtClean="0"/>
          </a:p>
          <a:p>
            <a:r>
              <a:rPr lang="en-US" dirty="0" smtClean="0">
                <a:hlinkClick r:id="rId5" tooltip="EXAMPLE 5.1 OBJECTIVE Calculate the built-in potential barrier of a pn junction. Consider a silicon pn junction at T = 300 K with doping concentrations."/>
              </a:rPr>
              <a:t>EXAMPLE 5.1 OBJECTIVE Calculate the built-in potential barrier of a </a:t>
            </a:r>
            <a:r>
              <a:rPr lang="en-US" dirty="0" err="1" smtClean="0">
                <a:hlinkClick r:id="rId5" tooltip="EXAMPLE 5.1 OBJECTIVE Calculate the built-in potential barrier of a pn junction. Consider a silicon pn junction at T = 300 K with doping concentrations."/>
              </a:rPr>
              <a:t>pn</a:t>
            </a:r>
            <a:r>
              <a:rPr lang="en-US" dirty="0" smtClean="0">
                <a:hlinkClick r:id="rId5" tooltip="EXAMPLE 5.1 OBJECTIVE Calculate the built-in potential barrier of a pn junction. Consider a silicon pn junction at T = 300 K with doping concentrations."/>
              </a:rPr>
              <a:t> junction. Consider a silicon </a:t>
            </a:r>
            <a:r>
              <a:rPr lang="en-US" dirty="0" err="1" smtClean="0">
                <a:hlinkClick r:id="rId5" tooltip="EXAMPLE 5.1 OBJECTIVE Calculate the built-in potential barrier of a pn junction. Consider a silicon pn junction at T = 300 K with doping concentrations."/>
              </a:rPr>
              <a:t>pn</a:t>
            </a:r>
            <a:r>
              <a:rPr lang="en-US" dirty="0" smtClean="0">
                <a:hlinkClick r:id="rId5" tooltip="EXAMPLE 5.1 OBJECTIVE Calculate the built-in potential barrier of a pn junction. Consider a silicon pn junction at T = 300 K with doping concentrations."/>
              </a:rPr>
              <a:t> junction at T = 300 K with doping concentrations. </a:t>
            </a:r>
            <a:endParaRPr lang="en-US" dirty="0" smtClean="0"/>
          </a:p>
          <a:p>
            <a:r>
              <a:rPr lang="en-US" dirty="0" smtClean="0">
                <a:hlinkClick r:id="rId6" tooltip="EXAMPLE 8.1 OBJECTIVE To determine the time behavior of excess carriers as a semiconductor returns to thermal equilibrium. Consider an infinitely large,"/>
              </a:rPr>
              <a:t>EXAMPLE 8.1 OBJECTIVE To determine the time behavior of excess carriers as a semiconductor returns to thermal equilibrium. Consider an infinitely large, </a:t>
            </a:r>
            <a:endParaRPr lang="en-US" dirty="0" smtClean="0"/>
          </a:p>
          <a:p>
            <a:r>
              <a:rPr lang="en-US" dirty="0" smtClean="0">
                <a:hlinkClick r:id="rId7" tooltip="EEE 598: Advanced Solar CellsFall 2009Honsberg 1 Solar Cell Operation Key aim is to generate power by: (1) Generating a large short circuit current, I."/>
              </a:rPr>
              <a:t>EEE 598: Advanced Solar </a:t>
            </a:r>
            <a:r>
              <a:rPr lang="en-US" dirty="0" err="1" smtClean="0">
                <a:hlinkClick r:id="rId7" tooltip="EEE 598: Advanced Solar CellsFall 2009Honsberg 1 Solar Cell Operation Key aim is to generate power by: (1) Generating a large short circuit current, I."/>
              </a:rPr>
              <a:t>CellsFall</a:t>
            </a:r>
            <a:r>
              <a:rPr lang="en-US" dirty="0" smtClean="0">
                <a:hlinkClick r:id="rId7" tooltip="EEE 598: Advanced Solar CellsFall 2009Honsberg 1 Solar Cell Operation Key aim is to generate power by: (1) Generating a large short circuit current, I."/>
              </a:rPr>
              <a:t> 2009Honsberg 1 Solar Cell Operation Key aim is to generate power by: (1) Generating a large short circuit current, I. </a:t>
            </a:r>
            <a:endParaRPr lang="en-US" dirty="0" smtClean="0"/>
          </a:p>
          <a:p>
            <a:r>
              <a:rPr lang="en-US" dirty="0" smtClean="0">
                <a:hlinkClick r:id="rId8" tooltip="Chapter 6 Photodetectors. Content Physical Principles of Photodiodes pin, APD Photodetectors characteristics (Quantum efficiency, Responsivity, S/N) Noise."/>
              </a:rPr>
              <a:t>Chapter 6 </a:t>
            </a:r>
            <a:r>
              <a:rPr lang="en-US" dirty="0" err="1" smtClean="0">
                <a:hlinkClick r:id="rId8" tooltip="Chapter 6 Photodetectors. Content Physical Principles of Photodiodes pin, APD Photodetectors characteristics (Quantum efficiency, Responsivity, S/N) Noise."/>
              </a:rPr>
              <a:t>Photodetectors</a:t>
            </a:r>
            <a:r>
              <a:rPr lang="en-US" dirty="0" smtClean="0">
                <a:hlinkClick r:id="rId8" tooltip="Chapter 6 Photodetectors. Content Physical Principles of Photodiodes pin, APD Photodetectors characteristics (Quantum efficiency, Responsivity, S/N) Noise."/>
              </a:rPr>
              <a:t>. Content Physical Principles of Photodiodes pin, APD </a:t>
            </a:r>
            <a:r>
              <a:rPr lang="en-US" dirty="0" err="1" smtClean="0">
                <a:hlinkClick r:id="rId8" tooltip="Chapter 6 Photodetectors. Content Physical Principles of Photodiodes pin, APD Photodetectors characteristics (Quantum efficiency, Responsivity, S/N) Noise."/>
              </a:rPr>
              <a:t>Photodetectors</a:t>
            </a:r>
            <a:r>
              <a:rPr lang="en-US" dirty="0" smtClean="0">
                <a:hlinkClick r:id="rId8" tooltip="Chapter 6 Photodetectors. Content Physical Principles of Photodiodes pin, APD Photodetectors characteristics (Quantum efficiency, Responsivity, S/N) Noise."/>
              </a:rPr>
              <a:t> characteristics (Quantum efficiency, </a:t>
            </a:r>
            <a:r>
              <a:rPr lang="en-US" dirty="0" err="1" smtClean="0">
                <a:hlinkClick r:id="rId8" tooltip="Chapter 6 Photodetectors. Content Physical Principles of Photodiodes pin, APD Photodetectors characteristics (Quantum efficiency, Responsivity, S/N) Noise."/>
              </a:rPr>
              <a:t>Responsivity</a:t>
            </a:r>
            <a:r>
              <a:rPr lang="en-US" dirty="0" smtClean="0">
                <a:hlinkClick r:id="rId8" tooltip="Chapter 6 Photodetectors. Content Physical Principles of Photodiodes pin, APD Photodetectors characteristics (Quantum efficiency, Responsivity, S/N) Noise."/>
              </a:rPr>
              <a:t>, S/N) Noise. </a:t>
            </a:r>
            <a:endParaRPr lang="en-US" dirty="0" smtClean="0"/>
          </a:p>
          <a:p>
            <a:r>
              <a:rPr lang="en-US" dirty="0" smtClean="0">
                <a:hlinkClick r:id="rId9" tooltip="EXAMPLE 10.1 OBJECTIVE To determine the excess minority-carrier electron concentration in the base of an npn bipolar transistor. Consider a uniformly doped."/>
              </a:rPr>
              <a:t>EXAMPLE 10.1 OBJECTIVE To determine the excess minority-carrier electron concentration in the base of an </a:t>
            </a:r>
            <a:r>
              <a:rPr lang="en-US" dirty="0" err="1" smtClean="0">
                <a:hlinkClick r:id="rId9" tooltip="EXAMPLE 10.1 OBJECTIVE To determine the excess minority-carrier electron concentration in the base of an npn bipolar transistor. Consider a uniformly doped."/>
              </a:rPr>
              <a:t>npn</a:t>
            </a:r>
            <a:r>
              <a:rPr lang="en-US" dirty="0" smtClean="0">
                <a:hlinkClick r:id="rId9" tooltip="EXAMPLE 10.1 OBJECTIVE To determine the excess minority-carrier electron concentration in the base of an npn bipolar transistor. Consider a uniformly doped."/>
              </a:rPr>
              <a:t> bipolar transistor. Consider a uniformly doped. </a:t>
            </a:r>
            <a:endParaRPr lang="en-US" dirty="0" smtClean="0"/>
          </a:p>
          <a:p>
            <a:r>
              <a:rPr lang="en-US" dirty="0" smtClean="0">
                <a:hlinkClick r:id="rId10" tooltip="© S.N. Sabki Revision CHAPTER 9 CHAPTER 9 Part II."/>
              </a:rPr>
              <a:t>© S.N. </a:t>
            </a:r>
            <a:r>
              <a:rPr lang="en-US" dirty="0" err="1" smtClean="0">
                <a:hlinkClick r:id="rId10" tooltip="© S.N. Sabki Revision CHAPTER 9 CHAPTER 9 Part II."/>
              </a:rPr>
              <a:t>Sabki</a:t>
            </a:r>
            <a:r>
              <a:rPr lang="en-US" dirty="0" smtClean="0">
                <a:hlinkClick r:id="rId10" tooltip="© S.N. Sabki Revision CHAPTER 9 CHAPTER 9 Part II."/>
              </a:rPr>
              <a:t> Revision CHAPTER 9 CHAPTER 9 Part II. </a:t>
            </a:r>
            <a:endParaRPr lang="en-US" dirty="0" smtClean="0"/>
          </a:p>
          <a:p>
            <a:r>
              <a:rPr lang="en-US" dirty="0" smtClean="0">
                <a:hlinkClick r:id="rId11" tooltip="EXAMPLE 3.1 OBJECTIVE Calculate the probability that an energy state in the conduction band at E = E c + kT is occupied by an electron and calculate the."/>
              </a:rPr>
              <a:t>EXAMPLE 3.1 OBJECTIVE Calculate the probability that an energy state in the conduction band at E = E c + </a:t>
            </a:r>
            <a:r>
              <a:rPr lang="en-US" dirty="0" err="1" smtClean="0">
                <a:hlinkClick r:id="rId11" tooltip="EXAMPLE 3.1 OBJECTIVE Calculate the probability that an energy state in the conduction band at E = E c + kT is occupied by an electron and calculate the."/>
              </a:rPr>
              <a:t>kT</a:t>
            </a:r>
            <a:r>
              <a:rPr lang="en-US" dirty="0" smtClean="0">
                <a:hlinkClick r:id="rId11" tooltip="EXAMPLE 3.1 OBJECTIVE Calculate the probability that an energy state in the conduction band at E = E c + kT is occupied by an electron and calculate the."/>
              </a:rPr>
              <a:t> is occupied by an electron and calculate the. </a:t>
            </a:r>
            <a:endParaRPr lang="en-US" dirty="0" smtClean="0"/>
          </a:p>
          <a:p>
            <a:r>
              <a:rPr lang="en-US" dirty="0" smtClean="0">
                <a:hlinkClick r:id="rId12" tooltip="Chapter 8 Optoelectronic Devices (brief introduction)"/>
              </a:rPr>
              <a:t>Chapter 8 Optoelectronic Devices (brief introduction) </a:t>
            </a:r>
            <a:endParaRPr lang="en-US" dirty="0" smtClean="0"/>
          </a:p>
          <a:p>
            <a:r>
              <a:rPr lang="en-US" dirty="0" smtClean="0">
                <a:hlinkClick r:id="rId13" tooltip="Department of Aeronautics and Astronautics NCKU Nano and MEMS Technology LAB. 1 Chapter I Introduction June 20, 2015June 20, 2015June 20, 2015."/>
              </a:rPr>
              <a:t>Department of Aeronautics and Astronautics NCKU </a:t>
            </a:r>
            <a:r>
              <a:rPr lang="en-US" dirty="0" err="1" smtClean="0">
                <a:hlinkClick r:id="rId13" tooltip="Department of Aeronautics and Astronautics NCKU Nano and MEMS Technology LAB. 1 Chapter I Introduction June 20, 2015June 20, 2015June 20, 2015."/>
              </a:rPr>
              <a:t>Nano</a:t>
            </a:r>
            <a:r>
              <a:rPr lang="en-US" dirty="0" smtClean="0">
                <a:hlinkClick r:id="rId13" tooltip="Department of Aeronautics and Astronautics NCKU Nano and MEMS Technology LAB. 1 Chapter I Introduction June 20, 2015June 20, 2015June 20, 2015."/>
              </a:rPr>
              <a:t> and MEMS Technology LAB. 1 Chapter I Introduction June 20, 2015June 20, 2015June 20, 2015. </a:t>
            </a:r>
            <a:endParaRPr lang="en-US" dirty="0" smtClean="0"/>
          </a:p>
          <a:p>
            <a:r>
              <a:rPr lang="en-US" dirty="0" smtClean="0">
                <a:hlinkClick r:id="rId14" tooltip="ENE 311 Lecture 9. Junction Breakdown When a huge reverse voltage is applied to a p-n junction, the junction breaks down and conducts a very large current."/>
              </a:rPr>
              <a:t>ENE 311 Lecture 9. Junction Breakdown When a huge reverse voltage is applied to a p-n junction, the junction breaks down and conducts a very large current. </a:t>
            </a:r>
            <a:endParaRPr lang="en-US" dirty="0" smtClean="0"/>
          </a:p>
          <a:p>
            <a:r>
              <a:rPr lang="en-US" dirty="0" smtClean="0">
                <a:hlinkClick r:id="rId15" tooltip="ENE 311 Lecture 6. Donors and Acceptors We have learned how to find new position of Fermi level for extrinsic semiconductors. Now let us consider the."/>
              </a:rPr>
              <a:t>ENE 311 Lecture 6. Donors and Acceptors We have learned how to find new position of Fermi level for extrinsic semiconductors. Now let us consider the. </a:t>
            </a:r>
            <a:endParaRPr lang="en-US" dirty="0" smtClean="0"/>
          </a:p>
          <a:p>
            <a:r>
              <a:rPr lang="en-US" dirty="0" smtClean="0">
                <a:hlinkClick r:id="rId16" tooltip="EXAMPLE 6.1 OBJECTIVE Determine the potential  Fp in silicon at T = 300 K for (a) N a = 10 15 cm -3 and (b) N a = 10 17 cm -3. Solution From Equation."/>
              </a:rPr>
              <a:t>EXAMPLE 6.1 OBJECTIVE Determine the potential  </a:t>
            </a:r>
            <a:r>
              <a:rPr lang="en-US" dirty="0" err="1" smtClean="0">
                <a:hlinkClick r:id="rId16" tooltip="EXAMPLE 6.1 OBJECTIVE Determine the potential  Fp in silicon at T = 300 K for (a) N a = 10 15 cm -3 and (b) N a = 10 17 cm -3. Solution From Equation."/>
              </a:rPr>
              <a:t>Fp</a:t>
            </a:r>
            <a:r>
              <a:rPr lang="en-US" dirty="0" smtClean="0">
                <a:hlinkClick r:id="rId16" tooltip="EXAMPLE 6.1 OBJECTIVE Determine the potential  Fp in silicon at T = 300 K for (a) N a = 10 15 cm -3 and (b) N a = 10 17 cm -3. Solution From Equation."/>
              </a:rPr>
              <a:t> in silicon at T = 300 K for (a) N a = 10 15 cm -3 and (b) N a = 10 17 cm -3. Solution From Equation. </a:t>
            </a:r>
            <a:endParaRPr lang="en-US" dirty="0" smtClean="0"/>
          </a:p>
          <a:p>
            <a:r>
              <a:rPr lang="en-US" dirty="0" smtClean="0">
                <a:hlinkClick r:id="rId17" tooltip="Forward Bias Law of the Junction: Minority Carrier Concentrations and Voltage n p (0) is the electron concentration just outside the depletion region on."/>
              </a:rPr>
              <a:t>Forward Bias Law of the Junction: Minority Carrier Concentrations and Voltage n p (0) is the electron concentration just outside the depletion region on. </a:t>
            </a:r>
            <a:endParaRPr lang="en-US" dirty="0" smtClean="0"/>
          </a:p>
          <a:p>
            <a:r>
              <a:rPr lang="en-US" dirty="0" smtClean="0">
                <a:hlinkClick r:id="rId18" tooltip="PN Junctions1 Solid State Electronics PN Junctions Ronan Farrell Recommended Book: Streetman, Solid State Electronic Devices."/>
              </a:rPr>
              <a:t>PN Junctions1 Solid State Electronics PN Junctions Ronan Farrell Recommended Book: Streetman, Solid State Electronic Devices. </a:t>
            </a:r>
            <a:endParaRPr lang="en-US" dirty="0" smtClean="0"/>
          </a:p>
          <a:p>
            <a:r>
              <a:rPr lang="en-US" dirty="0" smtClean="0">
                <a:hlinkClick r:id="rId19" tooltip="Transverse modes The distribution of the radiation intensity beam across the cross sectional area perpendicular to the optical laser axis has different."/>
              </a:rPr>
              <a:t>Transverse modes The distribution of the radiation intensity beam across the cross sectional area perpendicular to the optical laser axis has different. </a:t>
            </a:r>
            <a:endParaRPr lang="en-US" dirty="0" smtClean="0"/>
          </a:p>
          <a:p>
            <a:r>
              <a:rPr lang="en-US" dirty="0" smtClean="0">
                <a:hlinkClick r:id="rId20" tooltip="CHAPTER 5 Carrier Transport Phenomena (An importat chapter) Describe the mechanism of carrier drift and induced drift current due to an applied electric."/>
              </a:rPr>
              <a:t>CHAPTER 5 Carrier Transport Phenomena (An </a:t>
            </a:r>
            <a:r>
              <a:rPr lang="en-US" dirty="0" err="1" smtClean="0">
                <a:hlinkClick r:id="rId20" tooltip="CHAPTER 5 Carrier Transport Phenomena (An importat chapter) Describe the mechanism of carrier drift and induced drift current due to an applied electric."/>
              </a:rPr>
              <a:t>importat</a:t>
            </a:r>
            <a:r>
              <a:rPr lang="en-US" dirty="0" smtClean="0">
                <a:hlinkClick r:id="rId20" tooltip="CHAPTER 5 Carrier Transport Phenomena (An importat chapter) Describe the mechanism of carrier drift and induced drift current due to an applied electric."/>
              </a:rPr>
              <a:t> chapter) Describe the mechanism of carrier drift and induced drift current due to an applied electric. </a:t>
            </a:r>
            <a:endParaRPr lang="en-US" dirty="0" smtClean="0"/>
          </a:p>
          <a:p>
            <a:r>
              <a:rPr lang="en-US" dirty="0" smtClean="0">
                <a:hlinkClick r:id="rId21" tooltip="1 V. Semiconductor Photodetectors (PD)  Introduction  Photoconductors  P-i-N photodiodes  Schottky Barrier (M-S) Photodetectors  Avalanche photodiodes."/>
              </a:rPr>
              <a:t>1 V. Semiconductor </a:t>
            </a:r>
            <a:r>
              <a:rPr lang="en-US" dirty="0" err="1" smtClean="0">
                <a:hlinkClick r:id="rId21" tooltip="1 V. Semiconductor Photodetectors (PD)  Introduction  Photoconductors  P-i-N photodiodes  Schottky Barrier (M-S) Photodetectors  Avalanche photodiodes."/>
              </a:rPr>
              <a:t>Photodetectors</a:t>
            </a:r>
            <a:r>
              <a:rPr lang="en-US" dirty="0" smtClean="0">
                <a:hlinkClick r:id="rId21" tooltip="1 V. Semiconductor Photodetectors (PD)  Introduction  Photoconductors  P-i-N photodiodes  Schottky Barrier (M-S) Photodetectors  Avalanche photodiodes."/>
              </a:rPr>
              <a:t> (PD)  Introduction  Photoconductors  P-</a:t>
            </a:r>
            <a:r>
              <a:rPr lang="en-US" dirty="0" err="1" smtClean="0">
                <a:hlinkClick r:id="rId21" tooltip="1 V. Semiconductor Photodetectors (PD)  Introduction  Photoconductors  P-i-N photodiodes  Schottky Barrier (M-S) Photodetectors  Avalanche photodiodes."/>
              </a:rPr>
              <a:t>i</a:t>
            </a:r>
            <a:r>
              <a:rPr lang="en-US" dirty="0" smtClean="0">
                <a:hlinkClick r:id="rId21" tooltip="1 V. Semiconductor Photodetectors (PD)  Introduction  Photoconductors  P-i-N photodiodes  Schottky Barrier (M-S) Photodetectors  Avalanche photodiodes."/>
              </a:rPr>
              <a:t>-N photodiodes  </a:t>
            </a:r>
            <a:r>
              <a:rPr lang="en-US" dirty="0" err="1" smtClean="0">
                <a:hlinkClick r:id="rId21" tooltip="1 V. Semiconductor Photodetectors (PD)  Introduction  Photoconductors  P-i-N photodiodes  Schottky Barrier (M-S) Photodetectors  Avalanche photodiodes."/>
              </a:rPr>
              <a:t>Schottky</a:t>
            </a:r>
            <a:r>
              <a:rPr lang="en-US" dirty="0" smtClean="0">
                <a:hlinkClick r:id="rId21" tooltip="1 V. Semiconductor Photodetectors (PD)  Introduction  Photoconductors  P-i-N photodiodes  Schottky Barrier (M-S) Photodetectors  Avalanche photodiodes."/>
              </a:rPr>
              <a:t> Barrier (M-S) </a:t>
            </a:r>
            <a:r>
              <a:rPr lang="en-US" dirty="0" err="1" smtClean="0">
                <a:hlinkClick r:id="rId21" tooltip="1 V. Semiconductor Photodetectors (PD)  Introduction  Photoconductors  P-i-N photodiodes  Schottky Barrier (M-S) Photodetectors  Avalanche photodiodes."/>
              </a:rPr>
              <a:t>Photodetectors</a:t>
            </a:r>
            <a:r>
              <a:rPr lang="en-US" dirty="0" smtClean="0">
                <a:hlinkClick r:id="rId21" tooltip="1 V. Semiconductor Photodetectors (PD)  Introduction  Photoconductors  P-i-N photodiodes  Schottky Barrier (M-S) Photodetectors  Avalanche photodiodes."/>
              </a:rPr>
              <a:t>  Avalanche photodiodes. </a:t>
            </a:r>
            <a:endParaRPr lang="en-US" dirty="0" smtClean="0"/>
          </a:p>
          <a:p>
            <a:r>
              <a:rPr lang="en-US" dirty="0" smtClean="0">
                <a:hlinkClick r:id="rId22" tooltip="1 Chapter 9. PN-junction diodes: Applications Diode applications: –Rectifiers –Switching diodes –Zener diodes –Varactor diodes (Varactor = Variable reactance)"/>
              </a:rPr>
              <a:t>1 Chapter 9. PN-junction diodes: Applications Diode applications: –Rectifiers –Switching diodes –</a:t>
            </a:r>
            <a:r>
              <a:rPr lang="en-US" dirty="0" err="1" smtClean="0">
                <a:hlinkClick r:id="rId22" tooltip="1 Chapter 9. PN-junction diodes: Applications Diode applications: –Rectifiers –Switching diodes –Zener diodes –Varactor diodes (Varactor = Variable reactance)"/>
              </a:rPr>
              <a:t>Zener</a:t>
            </a:r>
            <a:r>
              <a:rPr lang="en-US" dirty="0" smtClean="0">
                <a:hlinkClick r:id="rId22" tooltip="1 Chapter 9. PN-junction diodes: Applications Diode applications: –Rectifiers –Switching diodes –Zener diodes –Varactor diodes (Varactor = Variable reactance)"/>
              </a:rPr>
              <a:t> diodes –</a:t>
            </a:r>
            <a:r>
              <a:rPr lang="en-US" dirty="0" err="1" smtClean="0">
                <a:hlinkClick r:id="rId22" tooltip="1 Chapter 9. PN-junction diodes: Applications Diode applications: –Rectifiers –Switching diodes –Zener diodes –Varactor diodes (Varactor = Variable reactance)"/>
              </a:rPr>
              <a:t>Varactor</a:t>
            </a:r>
            <a:r>
              <a:rPr lang="en-US" dirty="0" smtClean="0">
                <a:hlinkClick r:id="rId22" tooltip="1 Chapter 9. PN-junction diodes: Applications Diode applications: –Rectifiers –Switching diodes –Zener diodes –Varactor diodes (Varactor = Variable reactance)"/>
              </a:rPr>
              <a:t> diodes (</a:t>
            </a:r>
            <a:r>
              <a:rPr lang="en-US" dirty="0" err="1" smtClean="0">
                <a:hlinkClick r:id="rId22" tooltip="1 Chapter 9. PN-junction diodes: Applications Diode applications: –Rectifiers –Switching diodes –Zener diodes –Varactor diodes (Varactor = Variable reactance)"/>
              </a:rPr>
              <a:t>Varactor</a:t>
            </a:r>
            <a:r>
              <a:rPr lang="en-US" dirty="0" smtClean="0">
                <a:hlinkClick r:id="rId22" tooltip="1 Chapter 9. PN-junction diodes: Applications Diode applications: –Rectifiers –Switching diodes –Zener diodes –Varactor diodes (Varactor = Variable reactance)"/>
              </a:rPr>
              <a:t> = Variable reactance) </a:t>
            </a:r>
            <a:endParaRPr lang="en-US" dirty="0" smtClean="0"/>
          </a:p>
          <a:p>
            <a:r>
              <a:rPr lang="en-US" dirty="0" smtClean="0">
                <a:hlinkClick r:id="rId23" tooltip="1 Semiconductor Optical Sources. 2 Source Characteristics Important Parameters –Electrical-optical conversion efficiency –Optical power –Wavelength –Wavelength."/>
              </a:rPr>
              <a:t>1 Semiconductor Optical Sources. 2 Source Characteristics Important Parameters –Electrical-optical conversion efficiency –Optical power –Wavelength –Wavelength. </a:t>
            </a:r>
            <a:endParaRPr lang="en-US" dirty="0" smtClean="0"/>
          </a:p>
          <a:p>
            <a:r>
              <a:rPr lang="en-US" dirty="0" smtClean="0">
                <a:hlinkClick r:id="rId24" tooltip="PN Junctions42 Diodes under Bias Qualitatively the function of the diode under bias can be described best in terms of energy band levels. In the intrinsic."/>
              </a:rPr>
              <a:t>PN Junctions42 Diodes under Bias Qualitatively the function of the diode under bias can be described best in terms of energy band levels. In the intrinsic. </a:t>
            </a:r>
            <a:endParaRPr lang="en-US" dirty="0" smtClean="0"/>
          </a:p>
          <a:p>
            <a:r>
              <a:rPr lang="en-US" dirty="0" smtClean="0">
                <a:hlinkClick r:id="rId25" tooltip="Solar Cells. The electrical conductivity of semiconductors Conductivity increases as T decreases. Low T sensors!"/>
              </a:rPr>
              <a:t>Solar Cells. The electrical conductivity of semiconductors Conductivity increases as T decreases. Low T sensors! </a:t>
            </a:r>
            <a:endParaRPr lang="en-US" dirty="0" smtClean="0"/>
          </a:p>
          <a:p>
            <a:r>
              <a:rPr lang="en-US" dirty="0" smtClean="0">
                <a:hlinkClick r:id="rId26" tooltip="Power Point for Optoelectronics and Photonics: Principles and Practices Second Edition ISBN-10: 0133081753 Second Edition Version 1.014 [19 January 2013]"/>
              </a:rPr>
              <a:t>Power Point for Optoelectronics and Photonics: Principles and Practices Second Edition ISBN-10: 0133081753 Second Edition Version 1.014 [19 January 2013] </a:t>
            </a:r>
            <a:endParaRPr lang="en-US" dirty="0" smtClean="0"/>
          </a:p>
          <a:p>
            <a:r>
              <a:rPr lang="en-US" dirty="0" smtClean="0">
                <a:hlinkClick r:id="rId27" tooltip="From Principles of Electronic Materials and Devices, Third Edition, S.O. Kasap (© McGraw-Hill, 2005) These PowerPoint color diagrams can only be used by."/>
              </a:rPr>
              <a:t>From Principles of Electronic Materials and Devices, Third Edition, S.O. </a:t>
            </a:r>
            <a:r>
              <a:rPr lang="en-US" dirty="0" err="1" smtClean="0">
                <a:hlinkClick r:id="rId27" tooltip="From Principles of Electronic Materials and Devices, Third Edition, S.O. Kasap (© McGraw-Hill, 2005) These PowerPoint color diagrams can only be used by."/>
              </a:rPr>
              <a:t>Kasap</a:t>
            </a:r>
            <a:r>
              <a:rPr lang="en-US" dirty="0" smtClean="0">
                <a:hlinkClick r:id="rId27" tooltip="From Principles of Electronic Materials and Devices, Third Edition, S.O. Kasap (© McGraw-Hill, 2005) These PowerPoint color diagrams can only be used by."/>
              </a:rPr>
              <a:t> (© McGraw-Hill, 2005) These PowerPoint color diagrams can only be used by. </a:t>
            </a:r>
            <a:endParaRPr lang="en-US" dirty="0" smtClean="0"/>
          </a:p>
          <a:p>
            <a:r>
              <a:rPr lang="en-US" dirty="0" smtClean="0">
                <a:hlinkClick r:id="rId28" tooltip="ECE 250 – Electronic Devices 1 ECE 250 Electronic Device Modeling."/>
              </a:rPr>
              <a:t>ECE 250 – Electronic Devices 1 ECE 250 Electronic Device Modeling. </a:t>
            </a:r>
            <a:endParaRPr lang="en-US" dirty="0" smtClean="0"/>
          </a:p>
          <a:p>
            <a:r>
              <a:rPr lang="en-US" dirty="0" smtClean="0">
                <a:hlinkClick r:id="rId29" tooltip="© Electronics ECE 1312 Recall-Lecture 2 Introduction to Electronics Atomic structure of Group IV materials particularly on Silicon Intrinsic carrier concentration,"/>
              </a:rPr>
              <a:t>© Electronics ECE 1312 Recall-Lecture 2 Introduction to Electronics Atomic structure of Group IV materials particularly on Silicon Intrinsic carrier concentration, </a:t>
            </a:r>
            <a:endParaRPr lang="en-US" dirty="0" smtClean="0"/>
          </a:p>
          <a:p>
            <a:r>
              <a:rPr lang="en-US" dirty="0" smtClean="0">
                <a:hlinkClick r:id="rId30" tooltip="ECSE-6290 Semiconductor Devices and Models II Spring, 2010 S. Sawyer 1-1 ECSE-6290 Semiconductor Devices and Models II Lecture 20: Laser Diodes Shayla."/>
              </a:rPr>
              <a:t>ECSE-6290 Semiconductor Devices and Models II Spring, 2010 S. Sawyer 1-1 ECSE-6290 Semiconductor Devices and Models II Lecture 20: Laser Diodes </a:t>
            </a:r>
            <a:r>
              <a:rPr lang="en-US" dirty="0" err="1" smtClean="0">
                <a:hlinkClick r:id="rId30" tooltip="ECSE-6290 Semiconductor Devices and Models II Spring, 2010 S. Sawyer 1-1 ECSE-6290 Semiconductor Devices and Models II Lecture 20: Laser Diodes Shayla."/>
              </a:rPr>
              <a:t>Shayla</a:t>
            </a:r>
            <a:r>
              <a:rPr lang="en-US" dirty="0" smtClean="0">
                <a:hlinkClick r:id="rId30" tooltip="ECSE-6290 Semiconductor Devices and Models II Spring, 2010 S. Sawyer 1-1 ECSE-6290 Semiconductor Devices and Models II Lecture 20: Laser Diodes Shayla."/>
              </a:rPr>
              <a:t>. </a:t>
            </a:r>
            <a:endParaRPr lang="en-US" dirty="0" smtClean="0"/>
          </a:p>
          <a:p>
            <a:r>
              <a:rPr lang="en-US" dirty="0" smtClean="0">
                <a:hlinkClick r:id="rId31" tooltip="OPTICAL SOURCES LED. -Requires less complex drive circuitry -No thermal and optical stabilization circuits are needed -Fabricated less expensively LED."/>
              </a:rPr>
              <a:t>OPTICAL SOURCES LED. -Requires less complex drive circuitry -No thermal and optical stabilization circuits are needed -Fabricated less expensively LED. </a:t>
            </a:r>
            <a:endParaRPr lang="en-US" dirty="0" smtClean="0"/>
          </a:p>
          <a:p>
            <a:r>
              <a:rPr lang="en-US" dirty="0" smtClean="0">
                <a:hlinkClick r:id="rId32" tooltip="Higher Physics Semiconductor Diodes. Light Emitting Diode 1  An LED is a forward biased diode  When a current flows, electron-hole pairs combine at."/>
              </a:rPr>
              <a:t>Higher Physics Semiconductor Diodes. Light Emitting Diode 1  An LED is a forward biased diode  When a current flows, electron-hole pairs combine at. </a:t>
            </a:r>
            <a:endParaRPr lang="en-US" dirty="0" smtClean="0"/>
          </a:p>
          <a:p>
            <a:r>
              <a:rPr lang="en-US" dirty="0" smtClean="0">
                <a:hlinkClick r:id="rId33" tooltip="DC Analysis Representation of diode into three models Ideal case – model 1 with V  = 0 Piecewise linear model 2 with V  has a given value Piecewise linear."/>
              </a:rPr>
              <a:t>DC Analysis Representation of diode into three models Ideal case – model 1 with V  = 0 Piecewise linear model 2 with V  has a given value Piecewise linear. </a:t>
            </a:r>
            <a:endParaRPr lang="en-US" dirty="0" smtClean="0"/>
          </a:p>
          <a:p>
            <a:endParaRPr lang="en-US" dirty="0"/>
          </a:p>
        </p:txBody>
      </p:sp>
      <p:sp>
        <p:nvSpPr>
          <p:cNvPr id="4" name="Slide Number Placeholder 3"/>
          <p:cNvSpPr>
            <a:spLocks noGrp="1"/>
          </p:cNvSpPr>
          <p:nvPr>
            <p:ph type="sldNum" sz="quarter" idx="10"/>
          </p:nvPr>
        </p:nvSpPr>
        <p:spPr/>
        <p:txBody>
          <a:bodyPr/>
          <a:lstStyle/>
          <a:p>
            <a:fld id="{EF30CEB6-7E48-4425-8411-0B2A505DEC1E}"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https://en.wikipedia.org/wiki/Solar_luminosity</a:t>
            </a:r>
          </a:p>
          <a:p>
            <a:r>
              <a:rPr lang="en-US" dirty="0" err="1" smtClean="0"/>
              <a:t>Mazer</a:t>
            </a:r>
            <a:r>
              <a:rPr lang="en-US" baseline="0" dirty="0" smtClean="0"/>
              <a:t>, An Introduction to crystalline photovoltaic technology</a:t>
            </a:r>
            <a:endParaRPr lang="en-US" dirty="0"/>
          </a:p>
        </p:txBody>
      </p:sp>
      <p:sp>
        <p:nvSpPr>
          <p:cNvPr id="4" name="Slide Number Placeholder 3"/>
          <p:cNvSpPr>
            <a:spLocks noGrp="1"/>
          </p:cNvSpPr>
          <p:nvPr>
            <p:ph type="sldNum" sz="quarter" idx="10"/>
          </p:nvPr>
        </p:nvSpPr>
        <p:spPr/>
        <p:txBody>
          <a:bodyPr/>
          <a:lstStyle/>
          <a:p>
            <a:fld id="{EF30CEB6-7E48-4425-8411-0B2A505DEC1E}" type="slidenum">
              <a:rPr lang="en-US" smtClean="0"/>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https://en.wikipedia.org/wiki/Edward_Weston_%28chemist%29</a:t>
            </a:r>
          </a:p>
          <a:p>
            <a:r>
              <a:rPr lang="en-US" baseline="0" dirty="0" smtClean="0"/>
              <a:t>https://www.google.com/patents/US389124</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http://www.atonenergy.com/page3.html</a:t>
            </a:r>
          </a:p>
          <a:p>
            <a:r>
              <a:rPr lang="en-US" baseline="0" dirty="0" smtClean="0"/>
              <a:t>https://www.google.com/patents/US2402662</a:t>
            </a:r>
          </a:p>
          <a:p>
            <a:r>
              <a:rPr lang="en-US" baseline="0" dirty="0" smtClean="0"/>
              <a:t>https://tinhte.vn/threads/moi-tuan-1-phat-minh-nhin-lai-chang-duong-phat-trien-140-nam-cua-pin-nang-luong-mat-troi.2290519/</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http://link.springer.com.ezproxy.proxy.library.oregonstate.edu/referenceworkentry/10.1007%2F978-3-540-77877-6_64</a:t>
            </a:r>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0F84B62-C8E1-4300-AF4B-0F443A278EC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9AADF2-4968-4F8B-93F4-A4761B21903F}"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AADF2-4968-4F8B-93F4-A4761B21903F}"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AADF2-4968-4F8B-93F4-A4761B21903F}"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AADF2-4968-4F8B-93F4-A4761B21903F}"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AADF2-4968-4F8B-93F4-A4761B21903F}"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AADF2-4968-4F8B-93F4-A4761B21903F}"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9AADF2-4968-4F8B-93F4-A4761B21903F}"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AADF2-4968-4F8B-93F4-A4761B21903F}"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AADF2-4968-4F8B-93F4-A4761B21903F}"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AADF2-4968-4F8B-93F4-A4761B21903F}"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AADF2-4968-4F8B-93F4-A4761B21903F}"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C10B-6130-4EA2-820B-4BBE383C4F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A9AADF2-4968-4F8B-93F4-A4761B21903F}" type="datetimeFigureOut">
              <a:rPr lang="en-US" smtClean="0"/>
              <a:t>4/27/2016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B0C10B-6130-4EA2-820B-4BBE383C4F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2.png"/><Relationship Id="rId5" Type="http://schemas.openxmlformats.org/officeDocument/2006/relationships/image" Target="../media/image44.png"/><Relationship Id="rId10" Type="http://schemas.openxmlformats.org/officeDocument/2006/relationships/image" Target="../media/image51.png"/><Relationship Id="rId4" Type="http://schemas.openxmlformats.org/officeDocument/2006/relationships/image" Target="../media/image2.pn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2.png"/><Relationship Id="rId5" Type="http://schemas.openxmlformats.org/officeDocument/2006/relationships/image" Target="../media/image44.png"/><Relationship Id="rId10" Type="http://schemas.openxmlformats.org/officeDocument/2006/relationships/image" Target="../media/image51.png"/><Relationship Id="rId4" Type="http://schemas.openxmlformats.org/officeDocument/2006/relationships/image" Target="../media/image2.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54.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5.png"/><Relationship Id="rId7"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8.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png"/><Relationship Id="rId7"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79.png"/><Relationship Id="rId9"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2.png"/><Relationship Id="rId7"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2.png"/><Relationship Id="rId7" Type="http://schemas.openxmlformats.org/officeDocument/2006/relationships/image" Target="../media/image9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88.png"/><Relationship Id="rId9" Type="http://schemas.openxmlformats.org/officeDocument/2006/relationships/image" Target="../media/image97.png"/></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png"/><Relationship Id="rId7"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88.png"/><Relationship Id="rId9"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2.png"/><Relationship Id="rId7" Type="http://schemas.openxmlformats.org/officeDocument/2006/relationships/image" Target="../media/image10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96.png"/><Relationship Id="rId11" Type="http://schemas.openxmlformats.org/officeDocument/2006/relationships/image" Target="../media/image105.png"/><Relationship Id="rId5" Type="http://schemas.openxmlformats.org/officeDocument/2006/relationships/image" Target="../media/image95.png"/><Relationship Id="rId10" Type="http://schemas.openxmlformats.org/officeDocument/2006/relationships/image" Target="../media/image104.png"/><Relationship Id="rId4" Type="http://schemas.openxmlformats.org/officeDocument/2006/relationships/image" Target="../media/image88.png"/><Relationship Id="rId9" Type="http://schemas.openxmlformats.org/officeDocument/2006/relationships/image" Target="../media/image103.png"/></Relationships>
</file>

<file path=ppt/slides/_rels/slide3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2.png"/><Relationship Id="rId7" Type="http://schemas.openxmlformats.org/officeDocument/2006/relationships/image" Target="../media/image10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9.png"/><Relationship Id="rId4" Type="http://schemas.openxmlformats.org/officeDocument/2006/relationships/image" Target="../media/image88.png"/><Relationship Id="rId9" Type="http://schemas.openxmlformats.org/officeDocument/2006/relationships/image" Target="../media/image108.png"/></Relationships>
</file>

<file path=ppt/slides/_rels/slide3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10.png"/><Relationship Id="rId7" Type="http://schemas.openxmlformats.org/officeDocument/2006/relationships/image" Target="../media/image11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88.png"/><Relationship Id="rId4" Type="http://schemas.openxmlformats.org/officeDocument/2006/relationships/image" Target="../media/image2.png"/><Relationship Id="rId9" Type="http://schemas.openxmlformats.org/officeDocument/2006/relationships/image" Target="../media/image11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2.png"/><Relationship Id="rId7" Type="http://schemas.openxmlformats.org/officeDocument/2006/relationships/image" Target="../media/image11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88.png"/><Relationship Id="rId9" Type="http://schemas.openxmlformats.org/officeDocument/2006/relationships/image" Target="../media/image121.png"/></Relationships>
</file>

<file path=ppt/slides/_rels/slide35.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2.png"/><Relationship Id="rId7" Type="http://schemas.openxmlformats.org/officeDocument/2006/relationships/image" Target="../media/image12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2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32.png"/><Relationship Id="rId4" Type="http://schemas.openxmlformats.org/officeDocument/2006/relationships/image" Target="../media/image131.png"/></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86.png"/><Relationship Id="rId3" Type="http://schemas.openxmlformats.org/officeDocument/2006/relationships/image" Target="../media/image2.png"/><Relationship Id="rId7" Type="http://schemas.openxmlformats.org/officeDocument/2006/relationships/image" Target="../media/image36.png"/><Relationship Id="rId12"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67.png"/><Relationship Id="rId5" Type="http://schemas.openxmlformats.org/officeDocument/2006/relationships/image" Target="../media/image26.png"/><Relationship Id="rId15" Type="http://schemas.openxmlformats.org/officeDocument/2006/relationships/image" Target="../media/image110.png"/><Relationship Id="rId10" Type="http://schemas.openxmlformats.org/officeDocument/2006/relationships/image" Target="../media/image66.png"/><Relationship Id="rId4" Type="http://schemas.openxmlformats.org/officeDocument/2006/relationships/image" Target="../media/image131.png"/><Relationship Id="rId9" Type="http://schemas.openxmlformats.org/officeDocument/2006/relationships/image" Target="../media/image50.png"/><Relationship Id="rId14" Type="http://schemas.openxmlformats.org/officeDocument/2006/relationships/image" Target="../media/image87.png"/></Relationships>
</file>

<file path=ppt/slides/_rels/slide3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86.png"/><Relationship Id="rId3" Type="http://schemas.openxmlformats.org/officeDocument/2006/relationships/image" Target="../media/image2.png"/><Relationship Id="rId7" Type="http://schemas.openxmlformats.org/officeDocument/2006/relationships/image" Target="../media/image36.png"/><Relationship Id="rId12"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67.png"/><Relationship Id="rId5" Type="http://schemas.openxmlformats.org/officeDocument/2006/relationships/image" Target="../media/image26.png"/><Relationship Id="rId15" Type="http://schemas.openxmlformats.org/officeDocument/2006/relationships/image" Target="../media/image110.png"/><Relationship Id="rId10" Type="http://schemas.openxmlformats.org/officeDocument/2006/relationships/image" Target="../media/image66.png"/><Relationship Id="rId4" Type="http://schemas.openxmlformats.org/officeDocument/2006/relationships/image" Target="../media/image131.png"/><Relationship Id="rId9" Type="http://schemas.openxmlformats.org/officeDocument/2006/relationships/image" Target="../media/image50.png"/><Relationship Id="rId1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41.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39.png"/></Relationships>
</file>

<file path=ppt/slides/_rels/slide42.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4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4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london-nano.com/sites/default/files/u788/maps1518.jpeg"/>
          <p:cNvPicPr>
            <a:picLocks noChangeAspect="1" noChangeArrowheads="1"/>
          </p:cNvPicPr>
          <p:nvPr/>
        </p:nvPicPr>
        <p:blipFill>
          <a:blip r:embed="rId3" cstate="print"/>
          <a:srcRect/>
          <a:stretch>
            <a:fillRect/>
          </a:stretch>
        </p:blipFill>
        <p:spPr bwMode="auto">
          <a:xfrm>
            <a:off x="0" y="0"/>
            <a:ext cx="9448800" cy="5543550"/>
          </a:xfrm>
          <a:prstGeom prst="rect">
            <a:avLst/>
          </a:prstGeom>
          <a:noFill/>
        </p:spPr>
      </p:pic>
      <p:sp>
        <p:nvSpPr>
          <p:cNvPr id="2" name="Title 1"/>
          <p:cNvSpPr>
            <a:spLocks noGrp="1"/>
          </p:cNvSpPr>
          <p:nvPr>
            <p:ph type="ctrTitle"/>
          </p:nvPr>
        </p:nvSpPr>
        <p:spPr>
          <a:xfrm>
            <a:off x="228600" y="2400300"/>
            <a:ext cx="5257800" cy="1771650"/>
          </a:xfrm>
        </p:spPr>
        <p:txBody>
          <a:bodyPr>
            <a:noAutofit/>
          </a:bodyPr>
          <a:lstStyle/>
          <a:p>
            <a:pPr algn="l"/>
            <a:r>
              <a:rPr lang="en-US" sz="5400" b="1" dirty="0" err="1" smtClean="0">
                <a:ln>
                  <a:solidFill>
                    <a:schemeClr val="tx1"/>
                  </a:solidFill>
                </a:ln>
                <a:solidFill>
                  <a:schemeClr val="bg1"/>
                </a:solidFill>
              </a:rPr>
              <a:t>Photoexcited</a:t>
            </a:r>
            <a:r>
              <a:rPr lang="en-US" sz="5400" b="1" dirty="0" smtClean="0">
                <a:ln>
                  <a:solidFill>
                    <a:schemeClr val="tx1"/>
                  </a:solidFill>
                </a:ln>
                <a:solidFill>
                  <a:schemeClr val="bg1"/>
                </a:solidFill>
              </a:rPr>
              <a:t> Electron Transport in Semiconductors</a:t>
            </a:r>
            <a:endParaRPr lang="en-US" sz="5400" b="1" dirty="0">
              <a:ln>
                <a:solidFill>
                  <a:schemeClr val="tx1"/>
                </a:solidFill>
              </a:ln>
              <a:solidFill>
                <a:schemeClr val="bg1"/>
              </a:solidFill>
            </a:endParaRPr>
          </a:p>
        </p:txBody>
      </p:sp>
      <p:sp>
        <p:nvSpPr>
          <p:cNvPr id="3" name="Subtitle 2"/>
          <p:cNvSpPr>
            <a:spLocks noGrp="1"/>
          </p:cNvSpPr>
          <p:nvPr>
            <p:ph type="subTitle" idx="1"/>
          </p:nvPr>
        </p:nvSpPr>
        <p:spPr>
          <a:xfrm>
            <a:off x="7315200" y="4400550"/>
            <a:ext cx="1905000" cy="514350"/>
          </a:xfrm>
        </p:spPr>
        <p:txBody>
          <a:bodyPr>
            <a:normAutofit fontScale="92500" lnSpcReduction="10000"/>
          </a:bodyPr>
          <a:lstStyle/>
          <a:p>
            <a:pPr algn="l"/>
            <a:r>
              <a:rPr lang="en-US" dirty="0" smtClean="0">
                <a:solidFill>
                  <a:schemeClr val="bg1">
                    <a:lumMod val="85000"/>
                  </a:schemeClr>
                </a:solidFill>
              </a:rPr>
              <a:t>Kyle </a:t>
            </a:r>
            <a:r>
              <a:rPr lang="en-US" dirty="0" smtClean="0">
                <a:solidFill>
                  <a:schemeClr val="bg1">
                    <a:lumMod val="85000"/>
                  </a:schemeClr>
                </a:solidFill>
              </a:rPr>
              <a:t>Vogt </a:t>
            </a:r>
            <a:endParaRPr lang="en-US" dirty="0" smtClean="0">
              <a:solidFill>
                <a:schemeClr val="bg1">
                  <a:lumMod val="8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n at T: Definitions</a:t>
            </a:r>
            <a:endParaRPr lang="en-US" sz="6000" dirty="0">
              <a:solidFill>
                <a:schemeClr val="bg1"/>
              </a:solidFill>
            </a:endParaRPr>
          </a:p>
        </p:txBody>
      </p:sp>
      <p:sp>
        <p:nvSpPr>
          <p:cNvPr id="16" name="Rectangle 15"/>
          <p:cNvSpPr/>
          <p:nvPr/>
        </p:nvSpPr>
        <p:spPr>
          <a:xfrm>
            <a:off x="8001000" y="135255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971550"/>
            <a:ext cx="7848600" cy="4616648"/>
          </a:xfrm>
          <a:prstGeom prst="rect">
            <a:avLst/>
          </a:prstGeom>
          <a:noFill/>
        </p:spPr>
        <p:txBody>
          <a:bodyPr wrap="square" rtlCol="0">
            <a:spAutoFit/>
          </a:bodyPr>
          <a:lstStyle/>
          <a:p>
            <a:r>
              <a:rPr lang="en-US" dirty="0" smtClean="0"/>
              <a:t>But wait, the integral is not analytically </a:t>
            </a:r>
            <a:r>
              <a:rPr lang="en-US" dirty="0" err="1" smtClean="0"/>
              <a:t>solveable</a:t>
            </a:r>
            <a:r>
              <a:rPr lang="en-US" dirty="0" smtClean="0"/>
              <a:t>!</a:t>
            </a:r>
          </a:p>
          <a:p>
            <a:endParaRPr lang="en-US" dirty="0"/>
          </a:p>
          <a:p>
            <a:endParaRPr lang="en-US" dirty="0" smtClean="0"/>
          </a:p>
          <a:p>
            <a:endParaRPr lang="en-US" dirty="0"/>
          </a:p>
          <a:p>
            <a:endParaRPr lang="en-US" dirty="0"/>
          </a:p>
          <a:p>
            <a:endParaRPr lang="en-US" sz="2400" dirty="0" smtClean="0"/>
          </a:p>
          <a:p>
            <a:endParaRPr lang="en-US" sz="2400" dirty="0"/>
          </a:p>
          <a:p>
            <a:r>
              <a:rPr lang="en-US" dirty="0" smtClean="0"/>
              <a:t>We’ll introduce the Fermi-Dirac integrals to get a sense for the general solutions of these problems, which are more tractable in their asymptotic limits. </a:t>
            </a:r>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buFontTx/>
              <a:buChar char="-"/>
            </a:pPr>
            <a:endParaRPr lang="en-US" dirty="0" smtClean="0"/>
          </a:p>
          <a:p>
            <a:pPr lvl="1">
              <a:buFontTx/>
              <a:buChar char="-"/>
            </a:pPr>
            <a:endParaRPr lang="en-US" dirty="0" smtClean="0"/>
          </a:p>
        </p:txBody>
      </p:sp>
      <p:pic>
        <p:nvPicPr>
          <p:cNvPr id="31746" name="Picture 2"/>
          <p:cNvPicPr>
            <a:picLocks noChangeAspect="1" noChangeArrowheads="1"/>
          </p:cNvPicPr>
          <p:nvPr/>
        </p:nvPicPr>
        <p:blipFill>
          <a:blip r:embed="rId4" cstate="print"/>
          <a:srcRect/>
          <a:stretch>
            <a:fillRect/>
          </a:stretch>
        </p:blipFill>
        <p:spPr bwMode="auto">
          <a:xfrm>
            <a:off x="1371600" y="1352550"/>
            <a:ext cx="5867400" cy="1615244"/>
          </a:xfrm>
          <a:prstGeom prst="rect">
            <a:avLst/>
          </a:prstGeom>
          <a:noFill/>
          <a:ln w="9525">
            <a:noFill/>
            <a:miter lim="800000"/>
            <a:headEnd/>
            <a:tailEnd/>
          </a:ln>
        </p:spPr>
      </p:pic>
      <p:pic>
        <p:nvPicPr>
          <p:cNvPr id="32770" name="Picture 2"/>
          <p:cNvPicPr>
            <a:picLocks noChangeAspect="1" noChangeArrowheads="1"/>
          </p:cNvPicPr>
          <p:nvPr/>
        </p:nvPicPr>
        <p:blipFill>
          <a:blip r:embed="rId5" cstate="print"/>
          <a:srcRect/>
          <a:stretch>
            <a:fillRect/>
          </a:stretch>
        </p:blipFill>
        <p:spPr bwMode="auto">
          <a:xfrm>
            <a:off x="304800" y="3790950"/>
            <a:ext cx="2851589" cy="838200"/>
          </a:xfrm>
          <a:prstGeom prst="rect">
            <a:avLst/>
          </a:prstGeom>
          <a:noFill/>
          <a:ln w="9525">
            <a:noFill/>
            <a:miter lim="800000"/>
            <a:headEnd/>
            <a:tailEnd/>
          </a:ln>
        </p:spPr>
      </p:pic>
      <p:sp>
        <p:nvSpPr>
          <p:cNvPr id="11" name="Left Brace 10"/>
          <p:cNvSpPr/>
          <p:nvPr/>
        </p:nvSpPr>
        <p:spPr>
          <a:xfrm>
            <a:off x="3124200" y="3714750"/>
            <a:ext cx="228600" cy="12192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2771" name="Picture 3"/>
          <p:cNvPicPr>
            <a:picLocks noChangeAspect="1" noChangeArrowheads="1"/>
          </p:cNvPicPr>
          <p:nvPr/>
        </p:nvPicPr>
        <p:blipFill>
          <a:blip r:embed="rId6" cstate="print"/>
          <a:srcRect/>
          <a:stretch>
            <a:fillRect/>
          </a:stretch>
        </p:blipFill>
        <p:spPr bwMode="auto">
          <a:xfrm>
            <a:off x="3505200" y="3714750"/>
            <a:ext cx="2286000" cy="537709"/>
          </a:xfrm>
          <a:prstGeom prst="rect">
            <a:avLst/>
          </a:prstGeom>
          <a:noFill/>
          <a:ln w="9525">
            <a:noFill/>
            <a:miter lim="800000"/>
            <a:headEnd/>
            <a:tailEnd/>
          </a:ln>
        </p:spPr>
      </p:pic>
      <p:pic>
        <p:nvPicPr>
          <p:cNvPr id="32772" name="Picture 4"/>
          <p:cNvPicPr>
            <a:picLocks noChangeAspect="1" noChangeArrowheads="1"/>
          </p:cNvPicPr>
          <p:nvPr/>
        </p:nvPicPr>
        <p:blipFill>
          <a:blip r:embed="rId7" cstate="print"/>
          <a:srcRect/>
          <a:stretch>
            <a:fillRect/>
          </a:stretch>
        </p:blipFill>
        <p:spPr bwMode="auto">
          <a:xfrm>
            <a:off x="3505200" y="4248150"/>
            <a:ext cx="3752270" cy="762000"/>
          </a:xfrm>
          <a:prstGeom prst="rect">
            <a:avLst/>
          </a:prstGeom>
          <a:noFill/>
          <a:ln w="9525">
            <a:noFill/>
            <a:miter lim="800000"/>
            <a:headEnd/>
            <a:tailEnd/>
          </a:ln>
        </p:spPr>
      </p:pic>
      <p:pic>
        <p:nvPicPr>
          <p:cNvPr id="32773" name="Picture 5"/>
          <p:cNvPicPr>
            <a:picLocks noChangeAspect="1" noChangeArrowheads="1"/>
          </p:cNvPicPr>
          <p:nvPr/>
        </p:nvPicPr>
        <p:blipFill>
          <a:blip r:embed="rId8" cstate="print"/>
          <a:srcRect/>
          <a:stretch>
            <a:fillRect/>
          </a:stretch>
        </p:blipFill>
        <p:spPr bwMode="auto">
          <a:xfrm>
            <a:off x="6172199" y="3867150"/>
            <a:ext cx="2384983" cy="304800"/>
          </a:xfrm>
          <a:prstGeom prst="rect">
            <a:avLst/>
          </a:prstGeom>
          <a:noFill/>
          <a:ln w="9525">
            <a:noFill/>
            <a:miter lim="800000"/>
            <a:headEnd/>
            <a:tailEnd/>
          </a:ln>
        </p:spPr>
      </p:pic>
      <p:pic>
        <p:nvPicPr>
          <p:cNvPr id="32774" name="Picture 6"/>
          <p:cNvPicPr>
            <a:picLocks noChangeAspect="1" noChangeArrowheads="1"/>
          </p:cNvPicPr>
          <p:nvPr/>
        </p:nvPicPr>
        <p:blipFill>
          <a:blip r:embed="rId9" cstate="print"/>
          <a:srcRect/>
          <a:stretch>
            <a:fillRect/>
          </a:stretch>
        </p:blipFill>
        <p:spPr bwMode="auto">
          <a:xfrm>
            <a:off x="7620000" y="4552950"/>
            <a:ext cx="666750" cy="290513"/>
          </a:xfrm>
          <a:prstGeom prst="rect">
            <a:avLst/>
          </a:prstGeom>
          <a:noFill/>
          <a:ln w="9525">
            <a:noFill/>
            <a:miter lim="800000"/>
            <a:headEnd/>
            <a:tailEnd/>
          </a:ln>
        </p:spPr>
      </p:pic>
      <p:sp>
        <p:nvSpPr>
          <p:cNvPr id="18" name="Rectangle 17"/>
          <p:cNvSpPr/>
          <p:nvPr/>
        </p:nvSpPr>
        <p:spPr>
          <a:xfrm>
            <a:off x="4514250" y="2419350"/>
            <a:ext cx="97215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n at T: Solutions</a:t>
            </a:r>
            <a:endParaRPr lang="en-US" sz="6000" dirty="0">
              <a:solidFill>
                <a:schemeClr val="bg1"/>
              </a:solidFill>
            </a:endParaRPr>
          </a:p>
        </p:txBody>
      </p:sp>
      <p:sp>
        <p:nvSpPr>
          <p:cNvPr id="16" name="Rectangle 15"/>
          <p:cNvSpPr/>
          <p:nvPr/>
        </p:nvSpPr>
        <p:spPr>
          <a:xfrm>
            <a:off x="8001000" y="135255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971550"/>
            <a:ext cx="7848600" cy="3785652"/>
          </a:xfrm>
          <a:prstGeom prst="rect">
            <a:avLst/>
          </a:prstGeom>
          <a:noFill/>
        </p:spPr>
        <p:txBody>
          <a:bodyPr wrap="square" rtlCol="0">
            <a:spAutoFit/>
          </a:bodyPr>
          <a:lstStyle/>
          <a:p>
            <a:r>
              <a:rPr lang="en-US" dirty="0" smtClean="0"/>
              <a:t>These forms are generally known as</a:t>
            </a:r>
            <a:endParaRPr lang="en-US" dirty="0"/>
          </a:p>
          <a:p>
            <a:r>
              <a:rPr lang="en-US" dirty="0" smtClean="0"/>
              <a:t>      </a:t>
            </a:r>
            <a:r>
              <a:rPr lang="en-US" b="1" u="sng" dirty="0" smtClean="0"/>
              <a:t>non-degenerate</a:t>
            </a:r>
            <a:r>
              <a:rPr lang="en-US" dirty="0" smtClean="0"/>
              <a:t>                            and 		</a:t>
            </a:r>
            <a:r>
              <a:rPr lang="en-US" b="1" u="sng" dirty="0" smtClean="0"/>
              <a:t>degenerate</a:t>
            </a:r>
          </a:p>
          <a:p>
            <a:endParaRPr lang="en-US" dirty="0"/>
          </a:p>
          <a:p>
            <a:endParaRPr lang="en-US" dirty="0"/>
          </a:p>
          <a:p>
            <a:endParaRPr lang="en-US" sz="2400" dirty="0" smtClean="0"/>
          </a:p>
          <a:p>
            <a:endParaRPr lang="en-US" sz="2400" dirty="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endParaRPr lang="en-US" dirty="0" smtClean="0"/>
          </a:p>
          <a:p>
            <a:pPr lvl="1">
              <a:buFontTx/>
              <a:buChar char="-"/>
            </a:pPr>
            <a:endParaRPr lang="en-US" dirty="0" smtClean="0"/>
          </a:p>
        </p:txBody>
      </p:sp>
      <p:pic>
        <p:nvPicPr>
          <p:cNvPr id="17" name="Picture 3"/>
          <p:cNvPicPr>
            <a:picLocks noChangeAspect="1" noChangeArrowheads="1"/>
          </p:cNvPicPr>
          <p:nvPr/>
        </p:nvPicPr>
        <p:blipFill>
          <a:blip r:embed="rId4" cstate="print"/>
          <a:srcRect/>
          <a:stretch>
            <a:fillRect/>
          </a:stretch>
        </p:blipFill>
        <p:spPr bwMode="auto">
          <a:xfrm>
            <a:off x="457200" y="1657350"/>
            <a:ext cx="2057400" cy="483938"/>
          </a:xfrm>
          <a:prstGeom prst="rect">
            <a:avLst/>
          </a:prstGeom>
          <a:noFill/>
          <a:ln w="9525">
            <a:noFill/>
            <a:miter lim="800000"/>
            <a:headEnd/>
            <a:tailEnd/>
          </a:ln>
        </p:spPr>
      </p:pic>
      <p:pic>
        <p:nvPicPr>
          <p:cNvPr id="18" name="Picture 4"/>
          <p:cNvPicPr>
            <a:picLocks noChangeAspect="1" noChangeArrowheads="1"/>
          </p:cNvPicPr>
          <p:nvPr/>
        </p:nvPicPr>
        <p:blipFill>
          <a:blip r:embed="rId5" cstate="print"/>
          <a:srcRect/>
          <a:stretch>
            <a:fillRect/>
          </a:stretch>
        </p:blipFill>
        <p:spPr bwMode="auto">
          <a:xfrm>
            <a:off x="4724400" y="1581150"/>
            <a:ext cx="3352800" cy="680877"/>
          </a:xfrm>
          <a:prstGeom prst="rect">
            <a:avLst/>
          </a:prstGeom>
          <a:noFill/>
          <a:ln w="9525">
            <a:noFill/>
            <a:miter lim="800000"/>
            <a:headEnd/>
            <a:tailEnd/>
          </a:ln>
        </p:spPr>
      </p:pic>
      <p:pic>
        <p:nvPicPr>
          <p:cNvPr id="19" name="Picture 2"/>
          <p:cNvPicPr>
            <a:picLocks noChangeAspect="1" noChangeArrowheads="1"/>
          </p:cNvPicPr>
          <p:nvPr/>
        </p:nvPicPr>
        <p:blipFill>
          <a:blip r:embed="rId6" cstate="print"/>
          <a:srcRect/>
          <a:stretch>
            <a:fillRect/>
          </a:stretch>
        </p:blipFill>
        <p:spPr bwMode="auto">
          <a:xfrm>
            <a:off x="228600" y="2114550"/>
            <a:ext cx="2590800" cy="979332"/>
          </a:xfrm>
          <a:prstGeom prst="rect">
            <a:avLst/>
          </a:prstGeom>
          <a:noFill/>
          <a:ln w="9525">
            <a:noFill/>
            <a:miter lim="800000"/>
            <a:headEnd/>
            <a:tailEnd/>
          </a:ln>
        </p:spPr>
      </p:pic>
      <p:pic>
        <p:nvPicPr>
          <p:cNvPr id="33796" name="Picture 4"/>
          <p:cNvPicPr>
            <a:picLocks noChangeAspect="1" noChangeArrowheads="1"/>
          </p:cNvPicPr>
          <p:nvPr/>
        </p:nvPicPr>
        <p:blipFill>
          <a:blip r:embed="rId7" cstate="print"/>
          <a:srcRect/>
          <a:stretch>
            <a:fillRect/>
          </a:stretch>
        </p:blipFill>
        <p:spPr bwMode="auto">
          <a:xfrm>
            <a:off x="5257800" y="2266950"/>
            <a:ext cx="2438400" cy="780986"/>
          </a:xfrm>
          <a:prstGeom prst="rect">
            <a:avLst/>
          </a:prstGeom>
          <a:noFill/>
          <a:ln w="9525">
            <a:noFill/>
            <a:miter lim="800000"/>
            <a:headEnd/>
            <a:tailEnd/>
          </a:ln>
        </p:spPr>
      </p:pic>
      <p:pic>
        <p:nvPicPr>
          <p:cNvPr id="33797" name="Picture 5"/>
          <p:cNvPicPr>
            <a:picLocks noChangeAspect="1" noChangeArrowheads="1"/>
          </p:cNvPicPr>
          <p:nvPr/>
        </p:nvPicPr>
        <p:blipFill>
          <a:blip r:embed="rId8" cstate="print"/>
          <a:srcRect/>
          <a:stretch>
            <a:fillRect/>
          </a:stretch>
        </p:blipFill>
        <p:spPr bwMode="auto">
          <a:xfrm>
            <a:off x="5334000" y="3105150"/>
            <a:ext cx="2614613" cy="1879600"/>
          </a:xfrm>
          <a:prstGeom prst="rect">
            <a:avLst/>
          </a:prstGeom>
          <a:noFill/>
          <a:ln w="9525">
            <a:noFill/>
            <a:miter lim="800000"/>
            <a:headEnd/>
            <a:tailEnd/>
          </a:ln>
        </p:spPr>
      </p:pic>
      <p:pic>
        <p:nvPicPr>
          <p:cNvPr id="33798" name="Picture 6"/>
          <p:cNvPicPr>
            <a:picLocks noChangeAspect="1" noChangeArrowheads="1"/>
          </p:cNvPicPr>
          <p:nvPr/>
        </p:nvPicPr>
        <p:blipFill>
          <a:blip r:embed="rId9" cstate="print"/>
          <a:srcRect/>
          <a:stretch>
            <a:fillRect/>
          </a:stretch>
        </p:blipFill>
        <p:spPr bwMode="auto">
          <a:xfrm>
            <a:off x="1676400" y="2571750"/>
            <a:ext cx="2667000" cy="236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n at T: Solutions</a:t>
            </a:r>
            <a:endParaRPr lang="en-US" sz="6000" dirty="0">
              <a:solidFill>
                <a:schemeClr val="bg1"/>
              </a:solidFill>
            </a:endParaRPr>
          </a:p>
        </p:txBody>
      </p:sp>
      <p:sp>
        <p:nvSpPr>
          <p:cNvPr id="13" name="TextBox 12"/>
          <p:cNvSpPr txBox="1"/>
          <p:nvPr/>
        </p:nvSpPr>
        <p:spPr>
          <a:xfrm>
            <a:off x="304800" y="971550"/>
            <a:ext cx="7848600" cy="4801314"/>
          </a:xfrm>
          <a:prstGeom prst="rect">
            <a:avLst/>
          </a:prstGeom>
          <a:noFill/>
        </p:spPr>
        <p:txBody>
          <a:bodyPr wrap="square" rtlCol="0">
            <a:spAutoFit/>
          </a:bodyPr>
          <a:lstStyle/>
          <a:p>
            <a:r>
              <a:rPr lang="en-US" dirty="0" smtClean="0"/>
              <a:t>We’ll be in the non-degenerate regime as we want to know things about semi conductors that aren’t at T=0, or … metals</a:t>
            </a:r>
          </a:p>
          <a:p>
            <a:endParaRPr lang="en-US" dirty="0"/>
          </a:p>
          <a:p>
            <a:endParaRPr lang="en-US" dirty="0" smtClean="0"/>
          </a:p>
          <a:p>
            <a:endParaRPr lang="en-US" dirty="0"/>
          </a:p>
          <a:p>
            <a:endParaRPr lang="en-US" dirty="0" smtClean="0"/>
          </a:p>
          <a:p>
            <a:r>
              <a:rPr lang="en-US" dirty="0" smtClean="0"/>
              <a:t>And we’ll replace that junky term out front with an N, which we </a:t>
            </a:r>
          </a:p>
          <a:p>
            <a:r>
              <a:rPr lang="en-US" dirty="0" smtClean="0"/>
              <a:t>will call the effective density of states. </a:t>
            </a:r>
            <a:endParaRPr lang="en-US" dirty="0"/>
          </a:p>
          <a:p>
            <a:endParaRPr lang="en-US" dirty="0" smtClean="0"/>
          </a:p>
          <a:p>
            <a:endParaRPr lang="en-US" sz="2400" dirty="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endParaRPr lang="en-US" dirty="0" smtClean="0"/>
          </a:p>
          <a:p>
            <a:pPr lvl="1">
              <a:buFontTx/>
              <a:buChar char="-"/>
            </a:pPr>
            <a:endParaRPr lang="en-US" dirty="0" smtClean="0"/>
          </a:p>
        </p:txBody>
      </p:sp>
      <p:pic>
        <p:nvPicPr>
          <p:cNvPr id="33794" name="Picture 2"/>
          <p:cNvPicPr>
            <a:picLocks noChangeAspect="1" noChangeArrowheads="1"/>
          </p:cNvPicPr>
          <p:nvPr/>
        </p:nvPicPr>
        <p:blipFill>
          <a:blip r:embed="rId4" cstate="print"/>
          <a:srcRect/>
          <a:stretch>
            <a:fillRect/>
          </a:stretch>
        </p:blipFill>
        <p:spPr bwMode="auto">
          <a:xfrm>
            <a:off x="685800" y="3333750"/>
            <a:ext cx="3048000" cy="1152155"/>
          </a:xfrm>
          <a:prstGeom prst="rect">
            <a:avLst/>
          </a:prstGeom>
          <a:noFill/>
          <a:ln w="9525">
            <a:noFill/>
            <a:miter lim="800000"/>
            <a:headEnd/>
            <a:tailEnd/>
          </a:ln>
        </p:spPr>
      </p:pic>
      <p:pic>
        <p:nvPicPr>
          <p:cNvPr id="33795" name="Picture 3"/>
          <p:cNvPicPr>
            <a:picLocks noChangeAspect="1" noChangeArrowheads="1"/>
          </p:cNvPicPr>
          <p:nvPr/>
        </p:nvPicPr>
        <p:blipFill>
          <a:blip r:embed="rId5" cstate="print"/>
          <a:srcRect/>
          <a:stretch>
            <a:fillRect/>
          </a:stretch>
        </p:blipFill>
        <p:spPr bwMode="auto">
          <a:xfrm>
            <a:off x="4572000" y="3333750"/>
            <a:ext cx="3276600" cy="1161817"/>
          </a:xfrm>
          <a:prstGeom prst="rect">
            <a:avLst/>
          </a:prstGeom>
          <a:noFill/>
          <a:ln w="9525">
            <a:noFill/>
            <a:miter lim="800000"/>
            <a:headEnd/>
            <a:tailEnd/>
          </a:ln>
        </p:spPr>
      </p:pic>
      <p:pic>
        <p:nvPicPr>
          <p:cNvPr id="34818" name="Picture 2"/>
          <p:cNvPicPr>
            <a:picLocks noChangeAspect="1" noChangeArrowheads="1"/>
          </p:cNvPicPr>
          <p:nvPr/>
        </p:nvPicPr>
        <p:blipFill>
          <a:blip r:embed="rId6" cstate="print"/>
          <a:srcRect/>
          <a:stretch>
            <a:fillRect/>
          </a:stretch>
        </p:blipFill>
        <p:spPr bwMode="auto">
          <a:xfrm>
            <a:off x="609600" y="1809750"/>
            <a:ext cx="5638800" cy="627398"/>
          </a:xfrm>
          <a:prstGeom prst="rect">
            <a:avLst/>
          </a:prstGeom>
          <a:noFill/>
          <a:ln w="9525">
            <a:noFill/>
            <a:miter lim="800000"/>
            <a:headEnd/>
            <a:tailEnd/>
          </a:ln>
        </p:spPr>
      </p:pic>
      <p:sp>
        <p:nvSpPr>
          <p:cNvPr id="11" name="Rectangle 10"/>
          <p:cNvSpPr/>
          <p:nvPr/>
        </p:nvSpPr>
        <p:spPr>
          <a:xfrm>
            <a:off x="1447800" y="196215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467600" y="356235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9" name="Picture 3"/>
          <p:cNvPicPr>
            <a:picLocks noChangeAspect="1" noChangeArrowheads="1"/>
          </p:cNvPicPr>
          <p:nvPr/>
        </p:nvPicPr>
        <p:blipFill>
          <a:blip r:embed="rId7" cstate="print"/>
          <a:srcRect/>
          <a:stretch>
            <a:fillRect/>
          </a:stretch>
        </p:blipFill>
        <p:spPr bwMode="auto">
          <a:xfrm>
            <a:off x="6781800" y="1276350"/>
            <a:ext cx="1720363" cy="195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n at T: Solutions</a:t>
            </a:r>
            <a:endParaRPr lang="en-US" sz="6000" dirty="0">
              <a:solidFill>
                <a:schemeClr val="bg1"/>
              </a:solidFill>
            </a:endParaRPr>
          </a:p>
        </p:txBody>
      </p:sp>
      <p:sp>
        <p:nvSpPr>
          <p:cNvPr id="13" name="TextBox 12"/>
          <p:cNvSpPr txBox="1"/>
          <p:nvPr/>
        </p:nvSpPr>
        <p:spPr>
          <a:xfrm>
            <a:off x="304800" y="971550"/>
            <a:ext cx="7848600" cy="3970318"/>
          </a:xfrm>
          <a:prstGeom prst="rect">
            <a:avLst/>
          </a:prstGeom>
          <a:noFill/>
        </p:spPr>
        <p:txBody>
          <a:bodyPr wrap="square" rtlCol="0">
            <a:spAutoFit/>
          </a:bodyPr>
          <a:lstStyle/>
          <a:p>
            <a:r>
              <a:rPr lang="en-US" dirty="0" smtClean="0"/>
              <a:t>Estimate </a:t>
            </a:r>
            <a:r>
              <a:rPr lang="en-US" dirty="0" err="1" smtClean="0"/>
              <a:t>N</a:t>
            </a:r>
            <a:r>
              <a:rPr lang="en-US" baseline="-25000" dirty="0" err="1" smtClean="0"/>
              <a:t>c</a:t>
            </a:r>
            <a:r>
              <a:rPr lang="en-US" dirty="0" smtClean="0"/>
              <a:t>, </a:t>
            </a:r>
            <a:r>
              <a:rPr lang="en-US" dirty="0" err="1" smtClean="0"/>
              <a:t>N</a:t>
            </a:r>
            <a:r>
              <a:rPr lang="en-US" baseline="-25000" dirty="0" err="1" smtClean="0"/>
              <a:t>v</a:t>
            </a:r>
            <a:r>
              <a:rPr lang="en-US" dirty="0" smtClean="0"/>
              <a:t>!</a:t>
            </a:r>
          </a:p>
          <a:p>
            <a:endParaRPr lang="en-US" dirty="0"/>
          </a:p>
          <a:p>
            <a:endParaRPr lang="en-US" dirty="0" smtClean="0"/>
          </a:p>
          <a:p>
            <a:endParaRPr lang="en-US" dirty="0"/>
          </a:p>
          <a:p>
            <a:endParaRPr lang="en-US" dirty="0" smtClean="0"/>
          </a:p>
          <a:p>
            <a:endParaRPr lang="en-US" dirty="0" smtClean="0"/>
          </a:p>
          <a:p>
            <a:endParaRPr lang="en-US" sz="2400" dirty="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endParaRPr lang="en-US" dirty="0" smtClean="0"/>
          </a:p>
          <a:p>
            <a:pPr lvl="1">
              <a:buFontTx/>
              <a:buChar char="-"/>
            </a:pPr>
            <a:endParaRPr lang="en-US" dirty="0" smtClean="0"/>
          </a:p>
        </p:txBody>
      </p:sp>
      <p:pic>
        <p:nvPicPr>
          <p:cNvPr id="33794" name="Picture 2"/>
          <p:cNvPicPr>
            <a:picLocks noChangeAspect="1" noChangeArrowheads="1"/>
          </p:cNvPicPr>
          <p:nvPr/>
        </p:nvPicPr>
        <p:blipFill>
          <a:blip r:embed="rId4" cstate="print"/>
          <a:srcRect/>
          <a:stretch>
            <a:fillRect/>
          </a:stretch>
        </p:blipFill>
        <p:spPr bwMode="auto">
          <a:xfrm>
            <a:off x="304800" y="1581150"/>
            <a:ext cx="3048000" cy="1152155"/>
          </a:xfrm>
          <a:prstGeom prst="rect">
            <a:avLst/>
          </a:prstGeom>
          <a:noFill/>
          <a:ln w="9525">
            <a:noFill/>
            <a:miter lim="800000"/>
            <a:headEnd/>
            <a:tailEnd/>
          </a:ln>
        </p:spPr>
      </p:pic>
      <p:pic>
        <p:nvPicPr>
          <p:cNvPr id="33795" name="Picture 3"/>
          <p:cNvPicPr>
            <a:picLocks noChangeAspect="1" noChangeArrowheads="1"/>
          </p:cNvPicPr>
          <p:nvPr/>
        </p:nvPicPr>
        <p:blipFill>
          <a:blip r:embed="rId5" cstate="print"/>
          <a:srcRect/>
          <a:stretch>
            <a:fillRect/>
          </a:stretch>
        </p:blipFill>
        <p:spPr bwMode="auto">
          <a:xfrm>
            <a:off x="304800" y="3333750"/>
            <a:ext cx="3276600" cy="1161817"/>
          </a:xfrm>
          <a:prstGeom prst="rect">
            <a:avLst/>
          </a:prstGeom>
          <a:noFill/>
          <a:ln w="9525">
            <a:noFill/>
            <a:miter lim="800000"/>
            <a:headEnd/>
            <a:tailEnd/>
          </a:ln>
        </p:spPr>
      </p:pic>
      <p:sp>
        <p:nvSpPr>
          <p:cNvPr id="12" name="Rectangle 11"/>
          <p:cNvSpPr/>
          <p:nvPr/>
        </p:nvSpPr>
        <p:spPr>
          <a:xfrm>
            <a:off x="7467600" y="356235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2" name="Picture 2"/>
          <p:cNvPicPr>
            <a:picLocks noChangeAspect="1" noChangeArrowheads="1"/>
          </p:cNvPicPr>
          <p:nvPr/>
        </p:nvPicPr>
        <p:blipFill>
          <a:blip r:embed="rId6" cstate="print"/>
          <a:srcRect/>
          <a:stretch>
            <a:fillRect/>
          </a:stretch>
        </p:blipFill>
        <p:spPr bwMode="auto">
          <a:xfrm>
            <a:off x="3810000" y="971550"/>
            <a:ext cx="4805363" cy="3945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800" y="971550"/>
            <a:ext cx="7848600" cy="4801314"/>
          </a:xfrm>
          <a:prstGeom prst="rect">
            <a:avLst/>
          </a:prstGeom>
          <a:noFill/>
        </p:spPr>
        <p:txBody>
          <a:bodyPr wrap="square" rtlCol="0">
            <a:spAutoFit/>
          </a:bodyPr>
          <a:lstStyle/>
          <a:p>
            <a:r>
              <a:rPr lang="en-US" dirty="0" smtClean="0"/>
              <a:t>Define the intrinsic </a:t>
            </a:r>
            <a:r>
              <a:rPr lang="en-US" dirty="0" err="1" smtClean="0"/>
              <a:t>conditon</a:t>
            </a:r>
            <a:r>
              <a:rPr lang="en-US" dirty="0" smtClean="0"/>
              <a:t>:</a:t>
            </a:r>
          </a:p>
          <a:p>
            <a:endParaRPr lang="en-US" dirty="0"/>
          </a:p>
          <a:p>
            <a:endParaRPr lang="en-US" dirty="0" smtClean="0"/>
          </a:p>
          <a:p>
            <a:r>
              <a:rPr lang="en-US" dirty="0" smtClean="0"/>
              <a:t>It follows that</a:t>
            </a:r>
          </a:p>
          <a:p>
            <a:endParaRPr lang="en-US" dirty="0"/>
          </a:p>
          <a:p>
            <a:endParaRPr lang="en-US" dirty="0" smtClean="0"/>
          </a:p>
          <a:p>
            <a:endParaRPr lang="en-US" dirty="0"/>
          </a:p>
          <a:p>
            <a:r>
              <a:rPr lang="en-US" dirty="0" smtClean="0"/>
              <a:t>And then</a:t>
            </a:r>
          </a:p>
          <a:p>
            <a:endParaRPr lang="en-US" dirty="0" smtClean="0"/>
          </a:p>
          <a:p>
            <a:endParaRPr lang="en-US" sz="2400" dirty="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endParaRPr lang="en-US" dirty="0" smtClean="0"/>
          </a:p>
          <a:p>
            <a:pPr lvl="1">
              <a:buFontTx/>
              <a:buChar char="-"/>
            </a:pPr>
            <a:endParaRPr lang="en-US" dirty="0" smtClean="0"/>
          </a:p>
        </p:txBody>
      </p:sp>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Intrinsic Situation</a:t>
            </a:r>
            <a:endParaRPr lang="en-US" sz="6000" dirty="0">
              <a:solidFill>
                <a:schemeClr val="bg1"/>
              </a:solidFill>
            </a:endParaRPr>
          </a:p>
        </p:txBody>
      </p:sp>
      <p:sp>
        <p:nvSpPr>
          <p:cNvPr id="12" name="Rectangle 11"/>
          <p:cNvSpPr/>
          <p:nvPr/>
        </p:nvSpPr>
        <p:spPr>
          <a:xfrm>
            <a:off x="7467600" y="356235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6" name="Picture 2"/>
          <p:cNvPicPr>
            <a:picLocks noChangeAspect="1" noChangeArrowheads="1"/>
          </p:cNvPicPr>
          <p:nvPr/>
        </p:nvPicPr>
        <p:blipFill>
          <a:blip r:embed="rId4" cstate="print"/>
          <a:srcRect/>
          <a:stretch>
            <a:fillRect/>
          </a:stretch>
        </p:blipFill>
        <p:spPr bwMode="auto">
          <a:xfrm>
            <a:off x="1524000" y="1428750"/>
            <a:ext cx="1401763" cy="315913"/>
          </a:xfrm>
          <a:prstGeom prst="rect">
            <a:avLst/>
          </a:prstGeom>
          <a:noFill/>
          <a:ln w="9525">
            <a:noFill/>
            <a:miter lim="800000"/>
            <a:headEnd/>
            <a:tailEnd/>
          </a:ln>
        </p:spPr>
      </p:pic>
      <p:pic>
        <p:nvPicPr>
          <p:cNvPr id="36867" name="Picture 3"/>
          <p:cNvPicPr>
            <a:picLocks noChangeAspect="1" noChangeArrowheads="1"/>
          </p:cNvPicPr>
          <p:nvPr/>
        </p:nvPicPr>
        <p:blipFill>
          <a:blip r:embed="rId5" cstate="print"/>
          <a:srcRect/>
          <a:stretch>
            <a:fillRect/>
          </a:stretch>
        </p:blipFill>
        <p:spPr bwMode="auto">
          <a:xfrm>
            <a:off x="1524000" y="2343150"/>
            <a:ext cx="1255713" cy="350837"/>
          </a:xfrm>
          <a:prstGeom prst="rect">
            <a:avLst/>
          </a:prstGeom>
          <a:noFill/>
          <a:ln w="9525">
            <a:noFill/>
            <a:miter lim="800000"/>
            <a:headEnd/>
            <a:tailEnd/>
          </a:ln>
        </p:spPr>
      </p:pic>
      <p:pic>
        <p:nvPicPr>
          <p:cNvPr id="36868" name="Picture 4"/>
          <p:cNvPicPr>
            <a:picLocks noChangeAspect="1" noChangeArrowheads="1"/>
          </p:cNvPicPr>
          <p:nvPr/>
        </p:nvPicPr>
        <p:blipFill>
          <a:blip r:embed="rId6" cstate="print"/>
          <a:srcRect/>
          <a:stretch>
            <a:fillRect/>
          </a:stretch>
        </p:blipFill>
        <p:spPr bwMode="auto">
          <a:xfrm>
            <a:off x="609600" y="3638550"/>
            <a:ext cx="3529013" cy="742950"/>
          </a:xfrm>
          <a:prstGeom prst="rect">
            <a:avLst/>
          </a:prstGeom>
          <a:noFill/>
          <a:ln w="9525">
            <a:noFill/>
            <a:miter lim="800000"/>
            <a:headEnd/>
            <a:tailEnd/>
          </a:ln>
        </p:spPr>
      </p:pic>
      <p:pic>
        <p:nvPicPr>
          <p:cNvPr id="36869" name="Picture 5"/>
          <p:cNvPicPr>
            <a:picLocks noChangeAspect="1" noChangeArrowheads="1"/>
          </p:cNvPicPr>
          <p:nvPr/>
        </p:nvPicPr>
        <p:blipFill>
          <a:blip r:embed="rId7" cstate="print"/>
          <a:srcRect/>
          <a:stretch>
            <a:fillRect/>
          </a:stretch>
        </p:blipFill>
        <p:spPr bwMode="auto">
          <a:xfrm>
            <a:off x="3962400" y="1276350"/>
            <a:ext cx="358775" cy="333375"/>
          </a:xfrm>
          <a:prstGeom prst="rect">
            <a:avLst/>
          </a:prstGeom>
          <a:noFill/>
          <a:ln w="9525">
            <a:noFill/>
            <a:miter lim="800000"/>
            <a:headEnd/>
            <a:tailEnd/>
          </a:ln>
        </p:spPr>
      </p:pic>
      <p:pic>
        <p:nvPicPr>
          <p:cNvPr id="36870" name="Picture 6"/>
          <p:cNvPicPr>
            <a:picLocks noChangeAspect="1" noChangeArrowheads="1"/>
          </p:cNvPicPr>
          <p:nvPr/>
        </p:nvPicPr>
        <p:blipFill>
          <a:blip r:embed="rId8" cstate="print"/>
          <a:srcRect/>
          <a:stretch>
            <a:fillRect/>
          </a:stretch>
        </p:blipFill>
        <p:spPr bwMode="auto">
          <a:xfrm>
            <a:off x="4267200" y="1068387"/>
            <a:ext cx="1470025" cy="588963"/>
          </a:xfrm>
          <a:prstGeom prst="rect">
            <a:avLst/>
          </a:prstGeom>
          <a:noFill/>
          <a:ln w="9525">
            <a:noFill/>
            <a:miter lim="800000"/>
            <a:headEnd/>
            <a:tailEnd/>
          </a:ln>
        </p:spPr>
      </p:pic>
      <p:pic>
        <p:nvPicPr>
          <p:cNvPr id="36871" name="Picture 7"/>
          <p:cNvPicPr>
            <a:picLocks noChangeAspect="1" noChangeArrowheads="1"/>
          </p:cNvPicPr>
          <p:nvPr/>
        </p:nvPicPr>
        <p:blipFill>
          <a:blip r:embed="rId9" cstate="print"/>
          <a:srcRect/>
          <a:stretch>
            <a:fillRect/>
          </a:stretch>
        </p:blipFill>
        <p:spPr bwMode="auto">
          <a:xfrm>
            <a:off x="6305350" y="1286775"/>
            <a:ext cx="325437" cy="307975"/>
          </a:xfrm>
          <a:prstGeom prst="rect">
            <a:avLst/>
          </a:prstGeom>
          <a:noFill/>
          <a:ln w="9525">
            <a:noFill/>
            <a:miter lim="800000"/>
            <a:headEnd/>
            <a:tailEnd/>
          </a:ln>
        </p:spPr>
      </p:pic>
      <p:pic>
        <p:nvPicPr>
          <p:cNvPr id="36872" name="Picture 8"/>
          <p:cNvPicPr>
            <a:picLocks noChangeAspect="1" noChangeArrowheads="1"/>
          </p:cNvPicPr>
          <p:nvPr/>
        </p:nvPicPr>
        <p:blipFill>
          <a:blip r:embed="rId10" cstate="print"/>
          <a:srcRect/>
          <a:stretch>
            <a:fillRect/>
          </a:stretch>
        </p:blipFill>
        <p:spPr bwMode="auto">
          <a:xfrm>
            <a:off x="6629400" y="1047750"/>
            <a:ext cx="1366837" cy="520700"/>
          </a:xfrm>
          <a:prstGeom prst="rect">
            <a:avLst/>
          </a:prstGeom>
          <a:noFill/>
          <a:ln w="9525">
            <a:noFill/>
            <a:miter lim="800000"/>
            <a:headEnd/>
            <a:tailEnd/>
          </a:ln>
        </p:spPr>
      </p:pic>
      <p:pic>
        <p:nvPicPr>
          <p:cNvPr id="36873" name="Picture 9"/>
          <p:cNvPicPr>
            <a:picLocks noChangeAspect="1" noChangeArrowheads="1"/>
          </p:cNvPicPr>
          <p:nvPr/>
        </p:nvPicPr>
        <p:blipFill>
          <a:blip r:embed="rId11" cstate="print"/>
          <a:srcRect/>
          <a:stretch>
            <a:fillRect/>
          </a:stretch>
        </p:blipFill>
        <p:spPr bwMode="auto">
          <a:xfrm>
            <a:off x="4572000" y="2343150"/>
            <a:ext cx="1663700" cy="2332290"/>
          </a:xfrm>
          <a:prstGeom prst="rect">
            <a:avLst/>
          </a:prstGeom>
          <a:noFill/>
          <a:ln w="9525">
            <a:noFill/>
            <a:miter lim="800000"/>
            <a:headEnd/>
            <a:tailEnd/>
          </a:ln>
        </p:spPr>
      </p:pic>
      <p:pic>
        <p:nvPicPr>
          <p:cNvPr id="36874" name="Picture 10"/>
          <p:cNvPicPr>
            <a:picLocks noChangeAspect="1" noChangeArrowheads="1"/>
          </p:cNvPicPr>
          <p:nvPr/>
        </p:nvPicPr>
        <p:blipFill>
          <a:blip r:embed="rId12" cstate="print"/>
          <a:srcRect/>
          <a:stretch>
            <a:fillRect/>
          </a:stretch>
        </p:blipFill>
        <p:spPr bwMode="auto">
          <a:xfrm>
            <a:off x="6553200" y="2419350"/>
            <a:ext cx="2133600" cy="2558067"/>
          </a:xfrm>
          <a:prstGeom prst="rect">
            <a:avLst/>
          </a:prstGeom>
          <a:noFill/>
          <a:ln w="9525">
            <a:noFill/>
            <a:miter lim="800000"/>
            <a:headEnd/>
            <a:tailEnd/>
          </a:ln>
        </p:spPr>
      </p:pic>
      <p:sp>
        <p:nvSpPr>
          <p:cNvPr id="21" name="TextBox 20"/>
          <p:cNvSpPr txBox="1"/>
          <p:nvPr/>
        </p:nvSpPr>
        <p:spPr>
          <a:xfrm>
            <a:off x="4724400" y="2038350"/>
            <a:ext cx="1365567" cy="369332"/>
          </a:xfrm>
          <a:prstGeom prst="rect">
            <a:avLst/>
          </a:prstGeom>
          <a:noFill/>
        </p:spPr>
        <p:txBody>
          <a:bodyPr wrap="none" rtlCol="0">
            <a:spAutoFit/>
          </a:bodyPr>
          <a:lstStyle/>
          <a:p>
            <a:r>
              <a:rPr lang="en-US" dirty="0" smtClean="0"/>
              <a:t>Intrinsic Gap</a:t>
            </a:r>
            <a:endParaRPr lang="en-US" dirty="0"/>
          </a:p>
        </p:txBody>
      </p:sp>
      <p:sp>
        <p:nvSpPr>
          <p:cNvPr id="22" name="TextBox 21"/>
          <p:cNvSpPr txBox="1"/>
          <p:nvPr/>
        </p:nvSpPr>
        <p:spPr>
          <a:xfrm>
            <a:off x="7010400" y="1809750"/>
            <a:ext cx="1571264" cy="646331"/>
          </a:xfrm>
          <a:prstGeom prst="rect">
            <a:avLst/>
          </a:prstGeom>
          <a:noFill/>
        </p:spPr>
        <p:txBody>
          <a:bodyPr wrap="none" rtlCol="0">
            <a:spAutoFit/>
          </a:bodyPr>
          <a:lstStyle/>
          <a:p>
            <a:r>
              <a:rPr lang="en-US" dirty="0" smtClean="0"/>
              <a:t>T dependence </a:t>
            </a:r>
          </a:p>
          <a:p>
            <a:r>
              <a:rPr lang="en-US" dirty="0" smtClean="0"/>
              <a:t>of Fermi Level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p:cNvPicPr>
            <a:picLocks noChangeAspect="1" noChangeArrowheads="1"/>
          </p:cNvPicPr>
          <p:nvPr/>
        </p:nvPicPr>
        <p:blipFill>
          <a:blip r:embed="rId3" cstate="print"/>
          <a:srcRect/>
          <a:stretch>
            <a:fillRect/>
          </a:stretch>
        </p:blipFill>
        <p:spPr bwMode="auto">
          <a:xfrm>
            <a:off x="5486400" y="971550"/>
            <a:ext cx="3316287" cy="3760787"/>
          </a:xfrm>
          <a:prstGeom prst="rect">
            <a:avLst/>
          </a:prstGeom>
          <a:noFill/>
          <a:ln w="9525">
            <a:noFill/>
            <a:miter lim="800000"/>
            <a:headEnd/>
            <a:tailEnd/>
          </a:ln>
        </p:spPr>
      </p:pic>
      <p:sp>
        <p:nvSpPr>
          <p:cNvPr id="14" name="TextBox 13"/>
          <p:cNvSpPr txBox="1"/>
          <p:nvPr/>
        </p:nvSpPr>
        <p:spPr>
          <a:xfrm>
            <a:off x="304800" y="971550"/>
            <a:ext cx="4876800" cy="4801314"/>
          </a:xfrm>
          <a:prstGeom prst="rect">
            <a:avLst/>
          </a:prstGeom>
          <a:noFill/>
        </p:spPr>
        <p:txBody>
          <a:bodyPr wrap="square" rtlCol="0">
            <a:spAutoFit/>
          </a:bodyPr>
          <a:lstStyle/>
          <a:p>
            <a:r>
              <a:rPr lang="en-US" dirty="0" smtClean="0"/>
              <a:t>We can add photo excited carriers into the mix by counting  n and p in reference to some new energies: </a:t>
            </a:r>
          </a:p>
          <a:p>
            <a:endParaRPr lang="en-US" dirty="0"/>
          </a:p>
          <a:p>
            <a:r>
              <a:rPr lang="en-US" b="1" dirty="0" smtClean="0"/>
              <a:t>The Quasi-Fermi levels</a:t>
            </a:r>
            <a:r>
              <a:rPr lang="en-US" dirty="0" smtClean="0"/>
              <a:t>,        and       , then we can modify the intrinsic carrier concentration thusly </a:t>
            </a:r>
          </a:p>
          <a:p>
            <a:endParaRPr lang="en-US" dirty="0" smtClean="0"/>
          </a:p>
          <a:p>
            <a:endParaRPr lang="en-US" dirty="0" smtClean="0"/>
          </a:p>
          <a:p>
            <a:endParaRPr lang="en-US" dirty="0" smtClean="0"/>
          </a:p>
          <a:p>
            <a:endParaRPr lang="en-US" sz="2400" dirty="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endParaRPr lang="en-US" dirty="0" smtClean="0"/>
          </a:p>
          <a:p>
            <a:pPr lvl="1">
              <a:buFontTx/>
              <a:buChar char="-"/>
            </a:pPr>
            <a:endParaRPr lang="en-US" dirty="0" smtClean="0"/>
          </a:p>
        </p:txBody>
      </p:sp>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Breaking Equilibrium</a:t>
            </a:r>
            <a:endParaRPr lang="en-US" sz="6000" dirty="0">
              <a:solidFill>
                <a:schemeClr val="bg1"/>
              </a:solidFill>
            </a:endParaRPr>
          </a:p>
        </p:txBody>
      </p:sp>
      <p:sp>
        <p:nvSpPr>
          <p:cNvPr id="12" name="Rectangle 11"/>
          <p:cNvSpPr/>
          <p:nvPr/>
        </p:nvSpPr>
        <p:spPr>
          <a:xfrm>
            <a:off x="7467600" y="356235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p:cNvPicPr>
            <a:picLocks noChangeAspect="1" noChangeArrowheads="1"/>
          </p:cNvPicPr>
          <p:nvPr/>
        </p:nvPicPr>
        <p:blipFill>
          <a:blip r:embed="rId5" cstate="print"/>
          <a:srcRect/>
          <a:stretch>
            <a:fillRect/>
          </a:stretch>
        </p:blipFill>
        <p:spPr bwMode="auto">
          <a:xfrm>
            <a:off x="7506100" y="2343150"/>
            <a:ext cx="457200" cy="457200"/>
          </a:xfrm>
          <a:prstGeom prst="rect">
            <a:avLst/>
          </a:prstGeom>
          <a:noFill/>
          <a:ln w="9525">
            <a:noFill/>
            <a:miter lim="800000"/>
            <a:headEnd/>
            <a:tailEnd/>
          </a:ln>
        </p:spPr>
      </p:pic>
      <p:pic>
        <p:nvPicPr>
          <p:cNvPr id="37891" name="Picture 3"/>
          <p:cNvPicPr>
            <a:picLocks noChangeAspect="1" noChangeArrowheads="1"/>
          </p:cNvPicPr>
          <p:nvPr/>
        </p:nvPicPr>
        <p:blipFill>
          <a:blip r:embed="rId6" cstate="print"/>
          <a:srcRect/>
          <a:stretch>
            <a:fillRect/>
          </a:stretch>
        </p:blipFill>
        <p:spPr bwMode="auto">
          <a:xfrm>
            <a:off x="3352800" y="2082500"/>
            <a:ext cx="325437" cy="307975"/>
          </a:xfrm>
          <a:prstGeom prst="rect">
            <a:avLst/>
          </a:prstGeom>
          <a:noFill/>
          <a:ln w="9525">
            <a:noFill/>
            <a:miter lim="800000"/>
            <a:headEnd/>
            <a:tailEnd/>
          </a:ln>
        </p:spPr>
      </p:pic>
      <p:pic>
        <p:nvPicPr>
          <p:cNvPr id="37892" name="Picture 4"/>
          <p:cNvPicPr>
            <a:picLocks noChangeAspect="1" noChangeArrowheads="1"/>
          </p:cNvPicPr>
          <p:nvPr/>
        </p:nvPicPr>
        <p:blipFill>
          <a:blip r:embed="rId7" cstate="print"/>
          <a:srcRect/>
          <a:stretch>
            <a:fillRect/>
          </a:stretch>
        </p:blipFill>
        <p:spPr bwMode="auto">
          <a:xfrm>
            <a:off x="1219200" y="2876550"/>
            <a:ext cx="1743075" cy="581025"/>
          </a:xfrm>
          <a:prstGeom prst="rect">
            <a:avLst/>
          </a:prstGeom>
          <a:noFill/>
          <a:ln w="9525">
            <a:noFill/>
            <a:miter lim="800000"/>
            <a:headEnd/>
            <a:tailEnd/>
          </a:ln>
        </p:spPr>
      </p:pic>
      <p:pic>
        <p:nvPicPr>
          <p:cNvPr id="37893" name="Picture 5"/>
          <p:cNvPicPr>
            <a:picLocks noChangeAspect="1" noChangeArrowheads="1"/>
          </p:cNvPicPr>
          <p:nvPr/>
        </p:nvPicPr>
        <p:blipFill>
          <a:blip r:embed="rId8" cstate="print"/>
          <a:srcRect/>
          <a:stretch>
            <a:fillRect/>
          </a:stretch>
        </p:blipFill>
        <p:spPr bwMode="auto">
          <a:xfrm>
            <a:off x="1219200" y="3638550"/>
            <a:ext cx="1760537" cy="588963"/>
          </a:xfrm>
          <a:prstGeom prst="rect">
            <a:avLst/>
          </a:prstGeom>
          <a:noFill/>
          <a:ln w="9525">
            <a:noFill/>
            <a:miter lim="800000"/>
            <a:headEnd/>
            <a:tailEnd/>
          </a:ln>
        </p:spPr>
      </p:pic>
      <p:pic>
        <p:nvPicPr>
          <p:cNvPr id="24" name="Picture 2"/>
          <p:cNvPicPr>
            <a:picLocks noChangeAspect="1" noChangeArrowheads="1"/>
          </p:cNvPicPr>
          <p:nvPr/>
        </p:nvPicPr>
        <p:blipFill>
          <a:blip r:embed="rId5" cstate="print"/>
          <a:srcRect/>
          <a:stretch>
            <a:fillRect/>
          </a:stretch>
        </p:blipFill>
        <p:spPr bwMode="auto">
          <a:xfrm>
            <a:off x="2657375" y="2082500"/>
            <a:ext cx="304800" cy="304800"/>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a:off x="7496474" y="2876550"/>
            <a:ext cx="428325" cy="405343"/>
          </a:xfrm>
          <a:prstGeom prst="rect">
            <a:avLst/>
          </a:prstGeom>
          <a:noFill/>
          <a:ln w="9525">
            <a:noFill/>
            <a:miter lim="800000"/>
            <a:headEnd/>
            <a:tailEnd/>
          </a:ln>
        </p:spPr>
      </p:pic>
      <p:sp>
        <p:nvSpPr>
          <p:cNvPr id="26" name="TextBox 25"/>
          <p:cNvSpPr txBox="1"/>
          <p:nvPr/>
        </p:nvSpPr>
        <p:spPr>
          <a:xfrm>
            <a:off x="6596484" y="1504950"/>
            <a:ext cx="2068643" cy="369332"/>
          </a:xfrm>
          <a:prstGeom prst="rect">
            <a:avLst/>
          </a:prstGeom>
          <a:noFill/>
        </p:spPr>
        <p:txBody>
          <a:bodyPr wrap="none" rtlCol="0">
            <a:spAutoFit/>
          </a:bodyPr>
          <a:lstStyle/>
          <a:p>
            <a:r>
              <a:rPr lang="en-US" b="1" dirty="0" smtClean="0"/>
              <a:t>in n-type </a:t>
            </a:r>
            <a:r>
              <a:rPr lang="en-US" b="1" dirty="0" err="1" smtClean="0"/>
              <a:t>semicond</a:t>
            </a:r>
            <a:r>
              <a:rPr lang="en-US" b="1" dirty="0" smtClean="0"/>
              <a:t>.</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p:cNvPicPr>
            <a:picLocks noChangeAspect="1" noChangeArrowheads="1"/>
          </p:cNvPicPr>
          <p:nvPr/>
        </p:nvPicPr>
        <p:blipFill>
          <a:blip r:embed="rId3" cstate="print"/>
          <a:srcRect/>
          <a:stretch>
            <a:fillRect/>
          </a:stretch>
        </p:blipFill>
        <p:spPr bwMode="auto">
          <a:xfrm>
            <a:off x="5486400" y="971550"/>
            <a:ext cx="3316287" cy="3760787"/>
          </a:xfrm>
          <a:prstGeom prst="rect">
            <a:avLst/>
          </a:prstGeom>
          <a:noFill/>
          <a:ln w="9525">
            <a:noFill/>
            <a:miter lim="800000"/>
            <a:headEnd/>
            <a:tailEnd/>
          </a:ln>
        </p:spPr>
      </p:pic>
      <p:sp>
        <p:nvSpPr>
          <p:cNvPr id="14" name="TextBox 13"/>
          <p:cNvSpPr txBox="1"/>
          <p:nvPr/>
        </p:nvSpPr>
        <p:spPr>
          <a:xfrm>
            <a:off x="304800" y="971550"/>
            <a:ext cx="4876800" cy="5909310"/>
          </a:xfrm>
          <a:prstGeom prst="rect">
            <a:avLst/>
          </a:prstGeom>
          <a:noFill/>
        </p:spPr>
        <p:txBody>
          <a:bodyPr wrap="square" rtlCol="0">
            <a:spAutoFit/>
          </a:bodyPr>
          <a:lstStyle/>
          <a:p>
            <a:r>
              <a:rPr lang="en-US" dirty="0" smtClean="0"/>
              <a:t>These concentrations will eventually fall back to their respective Fermi levels, but how?</a:t>
            </a:r>
          </a:p>
          <a:p>
            <a:endParaRPr lang="en-US" dirty="0"/>
          </a:p>
          <a:p>
            <a:r>
              <a:rPr lang="en-US" dirty="0" smtClean="0"/>
              <a:t>Since                 , we can say  </a:t>
            </a:r>
          </a:p>
          <a:p>
            <a:r>
              <a:rPr lang="en-US" dirty="0"/>
              <a:t>a</a:t>
            </a:r>
            <a:r>
              <a:rPr lang="en-US" dirty="0" smtClean="0"/>
              <a:t>nd therefore</a:t>
            </a:r>
          </a:p>
          <a:p>
            <a:endParaRPr lang="en-US" dirty="0"/>
          </a:p>
          <a:p>
            <a:endParaRPr lang="en-US" dirty="0" smtClean="0"/>
          </a:p>
          <a:p>
            <a:r>
              <a:rPr lang="en-US" dirty="0" smtClean="0"/>
              <a:t>Similarly, </a:t>
            </a:r>
          </a:p>
          <a:p>
            <a:endParaRPr lang="en-US" dirty="0"/>
          </a:p>
          <a:p>
            <a:endParaRPr lang="en-US" dirty="0" smtClean="0"/>
          </a:p>
          <a:p>
            <a:r>
              <a:rPr lang="en-US" dirty="0" smtClean="0"/>
              <a:t>And </a:t>
            </a:r>
          </a:p>
          <a:p>
            <a:endParaRPr lang="en-US" dirty="0" smtClean="0"/>
          </a:p>
          <a:p>
            <a:endParaRPr lang="en-US" dirty="0" smtClean="0"/>
          </a:p>
          <a:p>
            <a:endParaRPr lang="en-US" sz="2400" dirty="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endParaRPr lang="en-US" dirty="0" smtClean="0"/>
          </a:p>
          <a:p>
            <a:pPr lvl="1">
              <a:buFontTx/>
              <a:buChar char="-"/>
            </a:pPr>
            <a:endParaRPr lang="en-US" dirty="0" smtClean="0"/>
          </a:p>
        </p:txBody>
      </p:sp>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Restoring Equilibrium</a:t>
            </a:r>
            <a:endParaRPr lang="en-US" sz="6000" dirty="0">
              <a:solidFill>
                <a:schemeClr val="bg1"/>
              </a:solidFill>
            </a:endParaRPr>
          </a:p>
        </p:txBody>
      </p:sp>
      <p:sp>
        <p:nvSpPr>
          <p:cNvPr id="12" name="Rectangle 11"/>
          <p:cNvSpPr/>
          <p:nvPr/>
        </p:nvSpPr>
        <p:spPr>
          <a:xfrm>
            <a:off x="7467600" y="356235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p:cNvPicPr>
            <a:picLocks noChangeAspect="1" noChangeArrowheads="1"/>
          </p:cNvPicPr>
          <p:nvPr/>
        </p:nvPicPr>
        <p:blipFill>
          <a:blip r:embed="rId5" cstate="print"/>
          <a:srcRect/>
          <a:stretch>
            <a:fillRect/>
          </a:stretch>
        </p:blipFill>
        <p:spPr bwMode="auto">
          <a:xfrm>
            <a:off x="7506100" y="2343150"/>
            <a:ext cx="457200" cy="457200"/>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a:off x="7496474" y="2876550"/>
            <a:ext cx="428325" cy="405343"/>
          </a:xfrm>
          <a:prstGeom prst="rect">
            <a:avLst/>
          </a:prstGeom>
          <a:noFill/>
          <a:ln w="9525">
            <a:noFill/>
            <a:miter lim="800000"/>
            <a:headEnd/>
            <a:tailEnd/>
          </a:ln>
        </p:spPr>
      </p:pic>
      <p:sp>
        <p:nvSpPr>
          <p:cNvPr id="26" name="TextBox 25"/>
          <p:cNvSpPr txBox="1"/>
          <p:nvPr/>
        </p:nvSpPr>
        <p:spPr>
          <a:xfrm>
            <a:off x="6596484" y="1504950"/>
            <a:ext cx="2068643" cy="369332"/>
          </a:xfrm>
          <a:prstGeom prst="rect">
            <a:avLst/>
          </a:prstGeom>
          <a:noFill/>
        </p:spPr>
        <p:txBody>
          <a:bodyPr wrap="none" rtlCol="0">
            <a:spAutoFit/>
          </a:bodyPr>
          <a:lstStyle/>
          <a:p>
            <a:r>
              <a:rPr lang="en-US" b="1" dirty="0" smtClean="0"/>
              <a:t>in n-type </a:t>
            </a:r>
            <a:r>
              <a:rPr lang="en-US" b="1" dirty="0" err="1" smtClean="0"/>
              <a:t>semicond</a:t>
            </a:r>
            <a:r>
              <a:rPr lang="en-US" b="1" dirty="0" smtClean="0"/>
              <a:t>.</a:t>
            </a:r>
            <a:endParaRPr lang="en-US" b="1" dirty="0"/>
          </a:p>
        </p:txBody>
      </p:sp>
      <p:pic>
        <p:nvPicPr>
          <p:cNvPr id="38914" name="Picture 2"/>
          <p:cNvPicPr>
            <a:picLocks noChangeAspect="1" noChangeArrowheads="1"/>
          </p:cNvPicPr>
          <p:nvPr/>
        </p:nvPicPr>
        <p:blipFill>
          <a:blip r:embed="rId7" cstate="print"/>
          <a:srcRect/>
          <a:stretch>
            <a:fillRect/>
          </a:stretch>
        </p:blipFill>
        <p:spPr bwMode="auto">
          <a:xfrm>
            <a:off x="971350" y="1847450"/>
            <a:ext cx="785813" cy="290513"/>
          </a:xfrm>
          <a:prstGeom prst="rect">
            <a:avLst/>
          </a:prstGeom>
          <a:noFill/>
          <a:ln w="9525">
            <a:noFill/>
            <a:miter lim="800000"/>
            <a:headEnd/>
            <a:tailEnd/>
          </a:ln>
        </p:spPr>
      </p:pic>
      <p:pic>
        <p:nvPicPr>
          <p:cNvPr id="38915" name="Picture 3"/>
          <p:cNvPicPr>
            <a:picLocks noChangeAspect="1" noChangeArrowheads="1"/>
          </p:cNvPicPr>
          <p:nvPr/>
        </p:nvPicPr>
        <p:blipFill>
          <a:blip r:embed="rId8" cstate="print"/>
          <a:srcRect/>
          <a:stretch>
            <a:fillRect/>
          </a:stretch>
        </p:blipFill>
        <p:spPr bwMode="auto">
          <a:xfrm>
            <a:off x="2971800" y="1657350"/>
            <a:ext cx="1606550" cy="461963"/>
          </a:xfrm>
          <a:prstGeom prst="rect">
            <a:avLst/>
          </a:prstGeom>
          <a:noFill/>
          <a:ln w="9525">
            <a:noFill/>
            <a:miter lim="800000"/>
            <a:headEnd/>
            <a:tailEnd/>
          </a:ln>
        </p:spPr>
      </p:pic>
      <p:pic>
        <p:nvPicPr>
          <p:cNvPr id="38916" name="Picture 4"/>
          <p:cNvPicPr>
            <a:picLocks noChangeAspect="1" noChangeArrowheads="1"/>
          </p:cNvPicPr>
          <p:nvPr/>
        </p:nvPicPr>
        <p:blipFill>
          <a:blip r:embed="rId9" cstate="print"/>
          <a:srcRect/>
          <a:stretch>
            <a:fillRect/>
          </a:stretch>
        </p:blipFill>
        <p:spPr bwMode="auto">
          <a:xfrm>
            <a:off x="609600" y="2419350"/>
            <a:ext cx="3760787" cy="512763"/>
          </a:xfrm>
          <a:prstGeom prst="rect">
            <a:avLst/>
          </a:prstGeom>
          <a:noFill/>
          <a:ln w="9525">
            <a:noFill/>
            <a:miter lim="800000"/>
            <a:headEnd/>
            <a:tailEnd/>
          </a:ln>
        </p:spPr>
      </p:pic>
      <p:pic>
        <p:nvPicPr>
          <p:cNvPr id="38917" name="Picture 5"/>
          <p:cNvPicPr>
            <a:picLocks noChangeAspect="1" noChangeArrowheads="1"/>
          </p:cNvPicPr>
          <p:nvPr/>
        </p:nvPicPr>
        <p:blipFill>
          <a:blip r:embed="rId10" cstate="print"/>
          <a:srcRect t="8000"/>
          <a:stretch>
            <a:fillRect/>
          </a:stretch>
        </p:blipFill>
        <p:spPr bwMode="auto">
          <a:xfrm>
            <a:off x="533400" y="3200600"/>
            <a:ext cx="1674813" cy="511174"/>
          </a:xfrm>
          <a:prstGeom prst="rect">
            <a:avLst/>
          </a:prstGeom>
          <a:noFill/>
          <a:ln w="9525">
            <a:noFill/>
            <a:miter lim="800000"/>
            <a:headEnd/>
            <a:tailEnd/>
          </a:ln>
        </p:spPr>
      </p:pic>
      <p:pic>
        <p:nvPicPr>
          <p:cNvPr id="38918" name="Picture 6"/>
          <p:cNvPicPr>
            <a:picLocks noChangeAspect="1" noChangeArrowheads="1"/>
          </p:cNvPicPr>
          <p:nvPr/>
        </p:nvPicPr>
        <p:blipFill>
          <a:blip r:embed="rId11" cstate="print"/>
          <a:srcRect/>
          <a:stretch>
            <a:fillRect/>
          </a:stretch>
        </p:blipFill>
        <p:spPr bwMode="auto">
          <a:xfrm>
            <a:off x="609600" y="4019550"/>
            <a:ext cx="1768475" cy="477837"/>
          </a:xfrm>
          <a:prstGeom prst="rect">
            <a:avLst/>
          </a:prstGeom>
          <a:noFill/>
          <a:ln w="9525">
            <a:noFill/>
            <a:miter lim="800000"/>
            <a:headEnd/>
            <a:tailEnd/>
          </a:ln>
        </p:spPr>
      </p:pic>
      <p:sp>
        <p:nvSpPr>
          <p:cNvPr id="21" name="Right Arrow 20"/>
          <p:cNvSpPr/>
          <p:nvPr/>
        </p:nvSpPr>
        <p:spPr>
          <a:xfrm>
            <a:off x="2590800" y="4248150"/>
            <a:ext cx="3810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20" name="Picture 8"/>
          <p:cNvPicPr>
            <a:picLocks noChangeAspect="1" noChangeArrowheads="1"/>
          </p:cNvPicPr>
          <p:nvPr/>
        </p:nvPicPr>
        <p:blipFill>
          <a:blip r:embed="rId12" cstate="print"/>
          <a:srcRect/>
          <a:stretch>
            <a:fillRect/>
          </a:stretch>
        </p:blipFill>
        <p:spPr bwMode="auto">
          <a:xfrm>
            <a:off x="3162300" y="4017662"/>
            <a:ext cx="2247900" cy="658813"/>
          </a:xfrm>
          <a:prstGeom prst="rect">
            <a:avLst/>
          </a:prstGeom>
          <a:noFill/>
          <a:ln w="9525">
            <a:noFill/>
            <a:miter lim="800000"/>
            <a:headEnd/>
            <a:tailEnd/>
          </a:ln>
        </p:spPr>
      </p:pic>
      <p:cxnSp>
        <p:nvCxnSpPr>
          <p:cNvPr id="28" name="Straight Arrow Connector 27"/>
          <p:cNvCxnSpPr/>
          <p:nvPr/>
        </p:nvCxnSpPr>
        <p:spPr>
          <a:xfrm flipV="1">
            <a:off x="3200400" y="4552950"/>
            <a:ext cx="2286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 y="4564618"/>
            <a:ext cx="2566408" cy="369332"/>
          </a:xfrm>
          <a:prstGeom prst="rect">
            <a:avLst/>
          </a:prstGeom>
          <a:noFill/>
        </p:spPr>
        <p:txBody>
          <a:bodyPr wrap="none" rtlCol="0">
            <a:spAutoFit/>
          </a:bodyPr>
          <a:lstStyle/>
          <a:p>
            <a:r>
              <a:rPr lang="en-US" dirty="0" smtClean="0"/>
              <a:t>Divide by electron charge</a:t>
            </a:r>
            <a:endParaRPr lang="en-US" dirty="0"/>
          </a:p>
        </p:txBody>
      </p:sp>
      <p:cxnSp>
        <p:nvCxnSpPr>
          <p:cNvPr id="33" name="Straight Arrow Connector 32"/>
          <p:cNvCxnSpPr>
            <a:stCxn id="32" idx="3"/>
          </p:cNvCxnSpPr>
          <p:nvPr/>
        </p:nvCxnSpPr>
        <p:spPr>
          <a:xfrm flipV="1">
            <a:off x="3252208" y="4552950"/>
            <a:ext cx="1091192" cy="1963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p:cNvPicPr>
            <a:picLocks noChangeAspect="1" noChangeArrowheads="1"/>
          </p:cNvPicPr>
          <p:nvPr/>
        </p:nvPicPr>
        <p:blipFill>
          <a:blip r:embed="rId3" cstate="print"/>
          <a:srcRect/>
          <a:stretch>
            <a:fillRect/>
          </a:stretch>
        </p:blipFill>
        <p:spPr bwMode="auto">
          <a:xfrm>
            <a:off x="5486400" y="971550"/>
            <a:ext cx="3316287" cy="3760787"/>
          </a:xfrm>
          <a:prstGeom prst="rect">
            <a:avLst/>
          </a:prstGeom>
          <a:noFill/>
          <a:ln w="9525">
            <a:noFill/>
            <a:miter lim="800000"/>
            <a:headEnd/>
            <a:tailEnd/>
          </a:ln>
        </p:spPr>
      </p:pic>
      <p:sp>
        <p:nvSpPr>
          <p:cNvPr id="14" name="TextBox 13"/>
          <p:cNvSpPr txBox="1"/>
          <p:nvPr/>
        </p:nvSpPr>
        <p:spPr>
          <a:xfrm>
            <a:off x="304800" y="971550"/>
            <a:ext cx="4876800" cy="5909310"/>
          </a:xfrm>
          <a:prstGeom prst="rect">
            <a:avLst/>
          </a:prstGeom>
          <a:noFill/>
        </p:spPr>
        <p:txBody>
          <a:bodyPr wrap="square" rtlCol="0">
            <a:spAutoFit/>
          </a:bodyPr>
          <a:lstStyle/>
          <a:p>
            <a:r>
              <a:rPr lang="en-US" dirty="0" smtClean="0"/>
              <a:t>These concentrations will eventually fall back to their respective Fermi levels, but how?</a:t>
            </a:r>
          </a:p>
          <a:p>
            <a:endParaRPr lang="en-US" dirty="0"/>
          </a:p>
          <a:p>
            <a:r>
              <a:rPr lang="en-US" dirty="0" smtClean="0"/>
              <a:t>Since                 , we can say  </a:t>
            </a:r>
          </a:p>
          <a:p>
            <a:r>
              <a:rPr lang="en-US" dirty="0"/>
              <a:t>a</a:t>
            </a:r>
            <a:r>
              <a:rPr lang="en-US" dirty="0" smtClean="0"/>
              <a:t>nd therefore</a:t>
            </a:r>
          </a:p>
          <a:p>
            <a:endParaRPr lang="en-US" dirty="0"/>
          </a:p>
          <a:p>
            <a:endParaRPr lang="en-US" dirty="0" smtClean="0"/>
          </a:p>
          <a:p>
            <a:r>
              <a:rPr lang="en-US" dirty="0" smtClean="0"/>
              <a:t>Similarly, </a:t>
            </a:r>
          </a:p>
          <a:p>
            <a:endParaRPr lang="en-US" dirty="0"/>
          </a:p>
          <a:p>
            <a:endParaRPr lang="en-US" dirty="0" smtClean="0"/>
          </a:p>
          <a:p>
            <a:r>
              <a:rPr lang="en-US" dirty="0" smtClean="0"/>
              <a:t>And </a:t>
            </a:r>
          </a:p>
          <a:p>
            <a:endParaRPr lang="en-US" dirty="0" smtClean="0"/>
          </a:p>
          <a:p>
            <a:endParaRPr lang="en-US" dirty="0" smtClean="0"/>
          </a:p>
          <a:p>
            <a:endParaRPr lang="en-US" sz="2400" dirty="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endParaRPr lang="en-US" dirty="0" smtClean="0"/>
          </a:p>
          <a:p>
            <a:pPr lvl="1">
              <a:buFontTx/>
              <a:buChar char="-"/>
            </a:pPr>
            <a:endParaRPr lang="en-US" dirty="0" smtClean="0"/>
          </a:p>
        </p:txBody>
      </p:sp>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Restoring Equilibrium</a:t>
            </a:r>
            <a:endParaRPr lang="en-US" sz="6000" dirty="0">
              <a:solidFill>
                <a:schemeClr val="bg1"/>
              </a:solidFill>
            </a:endParaRPr>
          </a:p>
        </p:txBody>
      </p:sp>
      <p:sp>
        <p:nvSpPr>
          <p:cNvPr id="12" name="Rectangle 11"/>
          <p:cNvSpPr/>
          <p:nvPr/>
        </p:nvSpPr>
        <p:spPr>
          <a:xfrm>
            <a:off x="7467600" y="356235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p:cNvPicPr>
            <a:picLocks noChangeAspect="1" noChangeArrowheads="1"/>
          </p:cNvPicPr>
          <p:nvPr/>
        </p:nvPicPr>
        <p:blipFill>
          <a:blip r:embed="rId5" cstate="print"/>
          <a:srcRect/>
          <a:stretch>
            <a:fillRect/>
          </a:stretch>
        </p:blipFill>
        <p:spPr bwMode="auto">
          <a:xfrm>
            <a:off x="7506100" y="2343150"/>
            <a:ext cx="457200" cy="457200"/>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a:off x="7496474" y="2876550"/>
            <a:ext cx="428325" cy="405343"/>
          </a:xfrm>
          <a:prstGeom prst="rect">
            <a:avLst/>
          </a:prstGeom>
          <a:noFill/>
          <a:ln w="9525">
            <a:noFill/>
            <a:miter lim="800000"/>
            <a:headEnd/>
            <a:tailEnd/>
          </a:ln>
        </p:spPr>
      </p:pic>
      <p:sp>
        <p:nvSpPr>
          <p:cNvPr id="26" name="TextBox 25"/>
          <p:cNvSpPr txBox="1"/>
          <p:nvPr/>
        </p:nvSpPr>
        <p:spPr>
          <a:xfrm>
            <a:off x="6596484" y="1504950"/>
            <a:ext cx="2068643" cy="369332"/>
          </a:xfrm>
          <a:prstGeom prst="rect">
            <a:avLst/>
          </a:prstGeom>
          <a:noFill/>
        </p:spPr>
        <p:txBody>
          <a:bodyPr wrap="none" rtlCol="0">
            <a:spAutoFit/>
          </a:bodyPr>
          <a:lstStyle/>
          <a:p>
            <a:r>
              <a:rPr lang="en-US" b="1" dirty="0" smtClean="0"/>
              <a:t>in n-type </a:t>
            </a:r>
            <a:r>
              <a:rPr lang="en-US" b="1" dirty="0" err="1" smtClean="0"/>
              <a:t>semicond</a:t>
            </a:r>
            <a:r>
              <a:rPr lang="en-US" b="1" dirty="0" smtClean="0"/>
              <a:t>.</a:t>
            </a:r>
            <a:endParaRPr lang="en-US" b="1" dirty="0"/>
          </a:p>
        </p:txBody>
      </p:sp>
      <p:pic>
        <p:nvPicPr>
          <p:cNvPr id="38914" name="Picture 2"/>
          <p:cNvPicPr>
            <a:picLocks noChangeAspect="1" noChangeArrowheads="1"/>
          </p:cNvPicPr>
          <p:nvPr/>
        </p:nvPicPr>
        <p:blipFill>
          <a:blip r:embed="rId7" cstate="print"/>
          <a:srcRect/>
          <a:stretch>
            <a:fillRect/>
          </a:stretch>
        </p:blipFill>
        <p:spPr bwMode="auto">
          <a:xfrm>
            <a:off x="971350" y="1847450"/>
            <a:ext cx="785813" cy="290513"/>
          </a:xfrm>
          <a:prstGeom prst="rect">
            <a:avLst/>
          </a:prstGeom>
          <a:noFill/>
          <a:ln w="9525">
            <a:noFill/>
            <a:miter lim="800000"/>
            <a:headEnd/>
            <a:tailEnd/>
          </a:ln>
        </p:spPr>
      </p:pic>
      <p:pic>
        <p:nvPicPr>
          <p:cNvPr id="38915" name="Picture 3"/>
          <p:cNvPicPr>
            <a:picLocks noChangeAspect="1" noChangeArrowheads="1"/>
          </p:cNvPicPr>
          <p:nvPr/>
        </p:nvPicPr>
        <p:blipFill>
          <a:blip r:embed="rId8" cstate="print"/>
          <a:srcRect/>
          <a:stretch>
            <a:fillRect/>
          </a:stretch>
        </p:blipFill>
        <p:spPr bwMode="auto">
          <a:xfrm>
            <a:off x="2971800" y="1657350"/>
            <a:ext cx="1606550" cy="461963"/>
          </a:xfrm>
          <a:prstGeom prst="rect">
            <a:avLst/>
          </a:prstGeom>
          <a:noFill/>
          <a:ln w="9525">
            <a:noFill/>
            <a:miter lim="800000"/>
            <a:headEnd/>
            <a:tailEnd/>
          </a:ln>
        </p:spPr>
      </p:pic>
      <p:pic>
        <p:nvPicPr>
          <p:cNvPr id="38916" name="Picture 4"/>
          <p:cNvPicPr>
            <a:picLocks noChangeAspect="1" noChangeArrowheads="1"/>
          </p:cNvPicPr>
          <p:nvPr/>
        </p:nvPicPr>
        <p:blipFill>
          <a:blip r:embed="rId9" cstate="print"/>
          <a:srcRect/>
          <a:stretch>
            <a:fillRect/>
          </a:stretch>
        </p:blipFill>
        <p:spPr bwMode="auto">
          <a:xfrm>
            <a:off x="609600" y="2419350"/>
            <a:ext cx="3760787" cy="512763"/>
          </a:xfrm>
          <a:prstGeom prst="rect">
            <a:avLst/>
          </a:prstGeom>
          <a:noFill/>
          <a:ln w="9525">
            <a:noFill/>
            <a:miter lim="800000"/>
            <a:headEnd/>
            <a:tailEnd/>
          </a:ln>
        </p:spPr>
      </p:pic>
      <p:pic>
        <p:nvPicPr>
          <p:cNvPr id="38917" name="Picture 5"/>
          <p:cNvPicPr>
            <a:picLocks noChangeAspect="1" noChangeArrowheads="1"/>
          </p:cNvPicPr>
          <p:nvPr/>
        </p:nvPicPr>
        <p:blipFill>
          <a:blip r:embed="rId10" cstate="print"/>
          <a:srcRect t="8000"/>
          <a:stretch>
            <a:fillRect/>
          </a:stretch>
        </p:blipFill>
        <p:spPr bwMode="auto">
          <a:xfrm>
            <a:off x="533400" y="3200600"/>
            <a:ext cx="1674813" cy="511174"/>
          </a:xfrm>
          <a:prstGeom prst="rect">
            <a:avLst/>
          </a:prstGeom>
          <a:noFill/>
          <a:ln w="9525">
            <a:noFill/>
            <a:miter lim="800000"/>
            <a:headEnd/>
            <a:tailEnd/>
          </a:ln>
        </p:spPr>
      </p:pic>
      <p:pic>
        <p:nvPicPr>
          <p:cNvPr id="38918" name="Picture 6"/>
          <p:cNvPicPr>
            <a:picLocks noChangeAspect="1" noChangeArrowheads="1"/>
          </p:cNvPicPr>
          <p:nvPr/>
        </p:nvPicPr>
        <p:blipFill>
          <a:blip r:embed="rId11" cstate="print"/>
          <a:srcRect/>
          <a:stretch>
            <a:fillRect/>
          </a:stretch>
        </p:blipFill>
        <p:spPr bwMode="auto">
          <a:xfrm>
            <a:off x="609600" y="4019550"/>
            <a:ext cx="1768475" cy="477837"/>
          </a:xfrm>
          <a:prstGeom prst="rect">
            <a:avLst/>
          </a:prstGeom>
          <a:noFill/>
          <a:ln w="9525">
            <a:noFill/>
            <a:miter lim="800000"/>
            <a:headEnd/>
            <a:tailEnd/>
          </a:ln>
        </p:spPr>
      </p:pic>
      <p:sp>
        <p:nvSpPr>
          <p:cNvPr id="21" name="Right Arrow 20"/>
          <p:cNvSpPr/>
          <p:nvPr/>
        </p:nvSpPr>
        <p:spPr>
          <a:xfrm>
            <a:off x="2590800" y="4248150"/>
            <a:ext cx="3810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20" name="Picture 8"/>
          <p:cNvPicPr>
            <a:picLocks noChangeAspect="1" noChangeArrowheads="1"/>
          </p:cNvPicPr>
          <p:nvPr/>
        </p:nvPicPr>
        <p:blipFill>
          <a:blip r:embed="rId12" cstate="print"/>
          <a:srcRect/>
          <a:stretch>
            <a:fillRect/>
          </a:stretch>
        </p:blipFill>
        <p:spPr bwMode="auto">
          <a:xfrm>
            <a:off x="3162300" y="4017662"/>
            <a:ext cx="2247900" cy="658813"/>
          </a:xfrm>
          <a:prstGeom prst="rect">
            <a:avLst/>
          </a:prstGeom>
          <a:noFill/>
          <a:ln w="9525">
            <a:noFill/>
            <a:miter lim="800000"/>
            <a:headEnd/>
            <a:tailEnd/>
          </a:ln>
        </p:spPr>
      </p:pic>
      <p:sp>
        <p:nvSpPr>
          <p:cNvPr id="22" name="Rectangle 21"/>
          <p:cNvSpPr/>
          <p:nvPr/>
        </p:nvSpPr>
        <p:spPr>
          <a:xfrm>
            <a:off x="3124200" y="4019550"/>
            <a:ext cx="838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3581400" y="371475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67000" y="3105150"/>
            <a:ext cx="2566408" cy="584775"/>
          </a:xfrm>
          <a:prstGeom prst="rect">
            <a:avLst/>
          </a:prstGeom>
          <a:noFill/>
        </p:spPr>
        <p:txBody>
          <a:bodyPr wrap="square" rtlCol="0">
            <a:spAutoFit/>
          </a:bodyPr>
          <a:lstStyle/>
          <a:p>
            <a:r>
              <a:rPr lang="en-US" sz="1600" b="1" dirty="0" smtClean="0"/>
              <a:t>This is a voltage that tends to restore equilibrium!!</a:t>
            </a:r>
            <a:endParaRPr lang="en-US" sz="1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38200" y="971550"/>
            <a:ext cx="4876800" cy="3970318"/>
          </a:xfrm>
          <a:prstGeom prst="rect">
            <a:avLst/>
          </a:prstGeom>
          <a:noFill/>
        </p:spPr>
        <p:txBody>
          <a:bodyPr wrap="square" rtlCol="0">
            <a:spAutoFit/>
          </a:bodyPr>
          <a:lstStyle/>
          <a:p>
            <a:r>
              <a:rPr lang="en-US" dirty="0" smtClean="0"/>
              <a:t>Estimate!!!</a:t>
            </a:r>
          </a:p>
          <a:p>
            <a:endParaRPr lang="en-US" dirty="0"/>
          </a:p>
          <a:p>
            <a:endParaRPr lang="en-US" dirty="0"/>
          </a:p>
          <a:p>
            <a:endParaRPr lang="en-US" dirty="0" smtClean="0"/>
          </a:p>
          <a:p>
            <a:endParaRPr lang="en-US" dirty="0" smtClean="0"/>
          </a:p>
          <a:p>
            <a:endParaRPr lang="en-US" dirty="0" smtClean="0"/>
          </a:p>
          <a:p>
            <a:endParaRPr lang="en-US" sz="2400" dirty="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endParaRPr lang="en-US" dirty="0" smtClean="0"/>
          </a:p>
          <a:p>
            <a:pPr lvl="1">
              <a:buFontTx/>
              <a:buChar char="-"/>
            </a:pPr>
            <a:endParaRPr lang="en-US" dirty="0" smtClean="0"/>
          </a:p>
        </p:txBody>
      </p:sp>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Restoring Equilibrium</a:t>
            </a:r>
            <a:endParaRPr lang="en-US" sz="6000" dirty="0">
              <a:solidFill>
                <a:schemeClr val="bg1"/>
              </a:solidFill>
            </a:endParaRPr>
          </a:p>
        </p:txBody>
      </p:sp>
      <p:sp>
        <p:nvSpPr>
          <p:cNvPr id="12" name="Rectangle 11"/>
          <p:cNvSpPr/>
          <p:nvPr/>
        </p:nvSpPr>
        <p:spPr>
          <a:xfrm>
            <a:off x="7467600" y="356235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7" name="Picture 5"/>
          <p:cNvPicPr>
            <a:picLocks noChangeAspect="1" noChangeArrowheads="1"/>
          </p:cNvPicPr>
          <p:nvPr/>
        </p:nvPicPr>
        <p:blipFill>
          <a:blip r:embed="rId4" cstate="print"/>
          <a:srcRect t="8000"/>
          <a:stretch>
            <a:fillRect/>
          </a:stretch>
        </p:blipFill>
        <p:spPr bwMode="auto">
          <a:xfrm>
            <a:off x="763587" y="2419350"/>
            <a:ext cx="1674813" cy="511174"/>
          </a:xfrm>
          <a:prstGeom prst="rect">
            <a:avLst/>
          </a:prstGeom>
          <a:noFill/>
          <a:ln w="9525">
            <a:noFill/>
            <a:miter lim="800000"/>
            <a:headEnd/>
            <a:tailEnd/>
          </a:ln>
        </p:spPr>
      </p:pic>
      <p:pic>
        <p:nvPicPr>
          <p:cNvPr id="39938" name="Picture 2"/>
          <p:cNvPicPr>
            <a:picLocks noChangeAspect="1" noChangeArrowheads="1"/>
          </p:cNvPicPr>
          <p:nvPr/>
        </p:nvPicPr>
        <p:blipFill>
          <a:blip r:embed="rId5" cstate="print"/>
          <a:srcRect l="13990"/>
          <a:stretch>
            <a:fillRect/>
          </a:stretch>
        </p:blipFill>
        <p:spPr bwMode="auto">
          <a:xfrm>
            <a:off x="3152775" y="1138237"/>
            <a:ext cx="5153025" cy="3871913"/>
          </a:xfrm>
          <a:prstGeom prst="rect">
            <a:avLst/>
          </a:prstGeom>
          <a:noFill/>
          <a:ln w="9525">
            <a:noFill/>
            <a:miter lim="800000"/>
            <a:headEnd/>
            <a:tailEnd/>
          </a:ln>
        </p:spPr>
      </p:pic>
      <p:pic>
        <p:nvPicPr>
          <p:cNvPr id="27" name="Picture 4"/>
          <p:cNvPicPr>
            <a:picLocks noChangeAspect="1" noChangeArrowheads="1"/>
          </p:cNvPicPr>
          <p:nvPr/>
        </p:nvPicPr>
        <p:blipFill>
          <a:blip r:embed="rId6" cstate="print"/>
          <a:srcRect l="62811"/>
          <a:stretch>
            <a:fillRect/>
          </a:stretch>
        </p:blipFill>
        <p:spPr bwMode="auto">
          <a:xfrm>
            <a:off x="1030687" y="1809750"/>
            <a:ext cx="1398587" cy="512763"/>
          </a:xfrm>
          <a:prstGeom prst="rect">
            <a:avLst/>
          </a:prstGeom>
          <a:noFill/>
          <a:ln w="9525">
            <a:noFill/>
            <a:miter lim="800000"/>
            <a:headEnd/>
            <a:tailEnd/>
          </a:ln>
        </p:spPr>
      </p:pic>
      <p:pic>
        <p:nvPicPr>
          <p:cNvPr id="38916" name="Picture 4"/>
          <p:cNvPicPr>
            <a:picLocks noChangeAspect="1" noChangeArrowheads="1"/>
          </p:cNvPicPr>
          <p:nvPr/>
        </p:nvPicPr>
        <p:blipFill>
          <a:blip r:embed="rId6" cstate="print"/>
          <a:srcRect r="93921"/>
          <a:stretch>
            <a:fillRect/>
          </a:stretch>
        </p:blipFill>
        <p:spPr bwMode="auto">
          <a:xfrm>
            <a:off x="839787" y="1801512"/>
            <a:ext cx="228600" cy="51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3" cstate="print"/>
          <a:srcRect/>
          <a:stretch>
            <a:fillRect/>
          </a:stretch>
        </p:blipFill>
        <p:spPr bwMode="auto">
          <a:xfrm>
            <a:off x="4012565" y="2038350"/>
            <a:ext cx="4826635" cy="2858770"/>
          </a:xfrm>
          <a:prstGeom prst="rect">
            <a:avLst/>
          </a:prstGeom>
          <a:noFill/>
          <a:ln w="9525">
            <a:noFill/>
            <a:miter lim="800000"/>
            <a:headEnd/>
            <a:tailEnd/>
          </a:ln>
        </p:spPr>
      </p:pic>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Restoring Equilibrium</a:t>
            </a:r>
            <a:endParaRPr lang="en-US" sz="6000" dirty="0">
              <a:solidFill>
                <a:schemeClr val="bg1"/>
              </a:solidFill>
            </a:endParaRPr>
          </a:p>
        </p:txBody>
      </p:sp>
      <p:sp>
        <p:nvSpPr>
          <p:cNvPr id="13" name="TextBox 12"/>
          <p:cNvSpPr txBox="1"/>
          <p:nvPr/>
        </p:nvSpPr>
        <p:spPr>
          <a:xfrm>
            <a:off x="304800" y="971550"/>
            <a:ext cx="4876800" cy="5909310"/>
          </a:xfrm>
          <a:prstGeom prst="rect">
            <a:avLst/>
          </a:prstGeom>
          <a:noFill/>
        </p:spPr>
        <p:txBody>
          <a:bodyPr wrap="square" rtlCol="0">
            <a:spAutoFit/>
          </a:bodyPr>
          <a:lstStyle/>
          <a:p>
            <a:r>
              <a:rPr lang="en-US" dirty="0" smtClean="0"/>
              <a:t>When there is a large concentration of carriers in one region, they will tend to equilibrate via diffusion, among other processes. </a:t>
            </a:r>
          </a:p>
          <a:p>
            <a:endParaRPr lang="en-US" dirty="0"/>
          </a:p>
          <a:p>
            <a:r>
              <a:rPr lang="en-US" dirty="0" smtClean="0"/>
              <a:t>We find the particle flux through the point</a:t>
            </a:r>
          </a:p>
          <a:p>
            <a:endParaRPr lang="en-US" dirty="0" smtClean="0"/>
          </a:p>
          <a:p>
            <a:endParaRPr lang="en-US" dirty="0" smtClean="0"/>
          </a:p>
          <a:p>
            <a:endParaRPr lang="en-US" dirty="0"/>
          </a:p>
          <a:p>
            <a:r>
              <a:rPr lang="en-US" dirty="0" smtClean="0"/>
              <a:t>where    is scattering length,    is the average time between scattering events. We’ve also used the fact that half of the particles from each location, on average will be moving through the point,       </a:t>
            </a:r>
          </a:p>
          <a:p>
            <a:endParaRPr lang="en-US" dirty="0" smtClean="0"/>
          </a:p>
          <a:p>
            <a:endParaRPr lang="en-US" sz="2400" dirty="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endParaRPr lang="en-US" dirty="0" smtClean="0"/>
          </a:p>
          <a:p>
            <a:pPr lvl="1">
              <a:buFontTx/>
              <a:buChar char="-"/>
            </a:pPr>
            <a:endParaRPr lang="en-US" dirty="0" smtClean="0"/>
          </a:p>
        </p:txBody>
      </p:sp>
      <p:sp>
        <p:nvSpPr>
          <p:cNvPr id="16" name="TextBox 15"/>
          <p:cNvSpPr txBox="1"/>
          <p:nvPr/>
        </p:nvSpPr>
        <p:spPr>
          <a:xfrm>
            <a:off x="1066800" y="628945"/>
            <a:ext cx="7848600" cy="923330"/>
          </a:xfrm>
          <a:prstGeom prst="rect">
            <a:avLst/>
          </a:prstGeom>
          <a:noFill/>
        </p:spPr>
        <p:txBody>
          <a:bodyPr wrap="square" rtlCol="0">
            <a:spAutoFit/>
          </a:bodyPr>
          <a:lstStyle/>
          <a:p>
            <a:pPr algn="r"/>
            <a:r>
              <a:rPr lang="en-US" sz="5400" dirty="0" smtClean="0"/>
              <a:t>Diffusion</a:t>
            </a:r>
            <a:endParaRPr lang="en-US" sz="5400" dirty="0"/>
          </a:p>
        </p:txBody>
      </p:sp>
      <p:pic>
        <p:nvPicPr>
          <p:cNvPr id="40962" name="Picture 2"/>
          <p:cNvPicPr>
            <a:picLocks noChangeAspect="1" noChangeArrowheads="1"/>
          </p:cNvPicPr>
          <p:nvPr/>
        </p:nvPicPr>
        <p:blipFill>
          <a:blip r:embed="rId5" cstate="print"/>
          <a:srcRect/>
          <a:stretch>
            <a:fillRect/>
          </a:stretch>
        </p:blipFill>
        <p:spPr bwMode="auto">
          <a:xfrm>
            <a:off x="4381900" y="2133800"/>
            <a:ext cx="282575" cy="282575"/>
          </a:xfrm>
          <a:prstGeom prst="rect">
            <a:avLst/>
          </a:prstGeom>
          <a:noFill/>
          <a:ln w="9525">
            <a:noFill/>
            <a:miter lim="800000"/>
            <a:headEnd/>
            <a:tailEnd/>
          </a:ln>
        </p:spPr>
      </p:pic>
      <p:pic>
        <p:nvPicPr>
          <p:cNvPr id="40963" name="Picture 3"/>
          <p:cNvPicPr>
            <a:picLocks noChangeAspect="1" noChangeArrowheads="1"/>
          </p:cNvPicPr>
          <p:nvPr/>
        </p:nvPicPr>
        <p:blipFill>
          <a:blip r:embed="rId6" cstate="print"/>
          <a:srcRect/>
          <a:stretch>
            <a:fillRect/>
          </a:stretch>
        </p:blipFill>
        <p:spPr bwMode="auto">
          <a:xfrm>
            <a:off x="533400" y="2506663"/>
            <a:ext cx="1931987" cy="674687"/>
          </a:xfrm>
          <a:prstGeom prst="rect">
            <a:avLst/>
          </a:prstGeom>
          <a:noFill/>
          <a:ln w="9525">
            <a:noFill/>
            <a:miter lim="800000"/>
            <a:headEnd/>
            <a:tailEnd/>
          </a:ln>
        </p:spPr>
      </p:pic>
      <p:pic>
        <p:nvPicPr>
          <p:cNvPr id="40964" name="Picture 4"/>
          <p:cNvPicPr>
            <a:picLocks noChangeAspect="1" noChangeArrowheads="1"/>
          </p:cNvPicPr>
          <p:nvPr/>
        </p:nvPicPr>
        <p:blipFill>
          <a:blip r:embed="rId7" cstate="print"/>
          <a:srcRect/>
          <a:stretch>
            <a:fillRect/>
          </a:stretch>
        </p:blipFill>
        <p:spPr bwMode="auto">
          <a:xfrm>
            <a:off x="1000225" y="3200600"/>
            <a:ext cx="204787" cy="282575"/>
          </a:xfrm>
          <a:prstGeom prst="rect">
            <a:avLst/>
          </a:prstGeom>
          <a:noFill/>
          <a:ln w="9525">
            <a:noFill/>
            <a:miter lim="800000"/>
            <a:headEnd/>
            <a:tailEnd/>
          </a:ln>
        </p:spPr>
      </p:pic>
      <p:pic>
        <p:nvPicPr>
          <p:cNvPr id="40965" name="Picture 5"/>
          <p:cNvPicPr>
            <a:picLocks noChangeAspect="1" noChangeArrowheads="1"/>
          </p:cNvPicPr>
          <p:nvPr/>
        </p:nvPicPr>
        <p:blipFill>
          <a:blip r:embed="rId8" cstate="print"/>
          <a:srcRect/>
          <a:stretch>
            <a:fillRect/>
          </a:stretch>
        </p:blipFill>
        <p:spPr bwMode="auto">
          <a:xfrm>
            <a:off x="3019125" y="3267175"/>
            <a:ext cx="153987" cy="196850"/>
          </a:xfrm>
          <a:prstGeom prst="rect">
            <a:avLst/>
          </a:prstGeom>
          <a:noFill/>
          <a:ln w="9525">
            <a:noFill/>
            <a:miter lim="800000"/>
            <a:headEnd/>
            <a:tailEnd/>
          </a:ln>
        </p:spPr>
      </p:pic>
      <p:pic>
        <p:nvPicPr>
          <p:cNvPr id="20" name="Picture 2"/>
          <p:cNvPicPr>
            <a:picLocks noChangeAspect="1" noChangeArrowheads="1"/>
          </p:cNvPicPr>
          <p:nvPr/>
        </p:nvPicPr>
        <p:blipFill>
          <a:blip r:embed="rId5" cstate="print"/>
          <a:srcRect/>
          <a:stretch>
            <a:fillRect/>
          </a:stretch>
        </p:blipFill>
        <p:spPr bwMode="auto">
          <a:xfrm>
            <a:off x="4619325" y="4051400"/>
            <a:ext cx="282575" cy="28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5791200" y="108287"/>
            <a:ext cx="3124200" cy="1015663"/>
          </a:xfrm>
          <a:prstGeom prst="rect">
            <a:avLst/>
          </a:prstGeom>
          <a:noFill/>
        </p:spPr>
        <p:txBody>
          <a:bodyPr wrap="square" rtlCol="0">
            <a:spAutoFit/>
          </a:bodyPr>
          <a:lstStyle/>
          <a:p>
            <a:pPr algn="r"/>
            <a:r>
              <a:rPr lang="en-US" sz="6000" dirty="0" smtClean="0">
                <a:solidFill>
                  <a:schemeClr val="bg1"/>
                </a:solidFill>
              </a:rPr>
              <a:t>Outline</a:t>
            </a:r>
            <a:endParaRPr lang="en-US" sz="6000" dirty="0">
              <a:solidFill>
                <a:schemeClr val="bg1"/>
              </a:solidFill>
            </a:endParaRPr>
          </a:p>
        </p:txBody>
      </p:sp>
      <p:sp>
        <p:nvSpPr>
          <p:cNvPr id="11" name="TextBox 10"/>
          <p:cNvSpPr txBox="1"/>
          <p:nvPr/>
        </p:nvSpPr>
        <p:spPr>
          <a:xfrm>
            <a:off x="381000" y="1200150"/>
            <a:ext cx="7543800" cy="5262979"/>
          </a:xfrm>
          <a:prstGeom prst="rect">
            <a:avLst/>
          </a:prstGeom>
          <a:noFill/>
        </p:spPr>
        <p:txBody>
          <a:bodyPr wrap="square" rtlCol="0">
            <a:spAutoFit/>
          </a:bodyPr>
          <a:lstStyle/>
          <a:p>
            <a:pPr>
              <a:buFont typeface="Wingdings" pitchFamily="2" charset="2"/>
              <a:buChar char="v"/>
            </a:pPr>
            <a:r>
              <a:rPr lang="en-US" sz="2400" dirty="0" smtClean="0"/>
              <a:t>A brief history</a:t>
            </a:r>
          </a:p>
          <a:p>
            <a:pPr>
              <a:buFont typeface="Wingdings" pitchFamily="2" charset="2"/>
              <a:buChar char="v"/>
            </a:pPr>
            <a:r>
              <a:rPr lang="en-US" sz="2400" dirty="0" smtClean="0"/>
              <a:t>P-N Junctions and </a:t>
            </a:r>
            <a:r>
              <a:rPr lang="en-US" sz="2400" dirty="0" err="1" smtClean="0"/>
              <a:t>Photovoltaics</a:t>
            </a:r>
            <a:r>
              <a:rPr lang="en-US" sz="2400" dirty="0" smtClean="0"/>
              <a:t> Under Illumination</a:t>
            </a:r>
          </a:p>
          <a:p>
            <a:pPr lvl="1">
              <a:buFontTx/>
              <a:buChar char="-"/>
            </a:pPr>
            <a:endParaRPr lang="en-US" dirty="0" smtClean="0"/>
          </a:p>
          <a:p>
            <a:pPr lvl="1">
              <a:buFontTx/>
              <a:buChar char="-"/>
            </a:pPr>
            <a:r>
              <a:rPr lang="en-US" dirty="0" smtClean="0"/>
              <a:t>Detailed balance and the intrinsic situation</a:t>
            </a:r>
          </a:p>
          <a:p>
            <a:pPr lvl="1">
              <a:buFontTx/>
              <a:buChar char="-"/>
            </a:pPr>
            <a:r>
              <a:rPr lang="en-US" dirty="0" smtClean="0"/>
              <a:t>Carrier concentration at finite T</a:t>
            </a:r>
          </a:p>
          <a:p>
            <a:pPr lvl="1"/>
            <a:endParaRPr lang="en-US" dirty="0" smtClean="0"/>
          </a:p>
          <a:p>
            <a:pPr lvl="1">
              <a:buFontTx/>
              <a:buChar char="-"/>
            </a:pPr>
            <a:r>
              <a:rPr lang="en-US" dirty="0" smtClean="0"/>
              <a:t>Illumination</a:t>
            </a:r>
          </a:p>
          <a:p>
            <a:pPr lvl="1">
              <a:buFontTx/>
              <a:buChar char="-"/>
            </a:pPr>
            <a:r>
              <a:rPr lang="en-US" dirty="0" smtClean="0"/>
              <a:t>Electron diffusion =&gt; Total current =&gt; Rate Eqn.</a:t>
            </a:r>
          </a:p>
          <a:p>
            <a:pPr lvl="1">
              <a:buFontTx/>
              <a:buChar char="-"/>
            </a:pPr>
            <a:r>
              <a:rPr lang="en-US" dirty="0" smtClean="0"/>
              <a:t>Photoconductivity</a:t>
            </a:r>
          </a:p>
          <a:p>
            <a:pPr lvl="1"/>
            <a:endParaRPr lang="en-US" dirty="0" smtClean="0"/>
          </a:p>
          <a:p>
            <a:pPr lvl="1">
              <a:buFontTx/>
              <a:buChar char="-"/>
            </a:pPr>
            <a:r>
              <a:rPr lang="en-US" dirty="0" smtClean="0"/>
              <a:t>Width of the depletion region</a:t>
            </a:r>
          </a:p>
          <a:p>
            <a:pPr lvl="1">
              <a:buFontTx/>
              <a:buChar char="-"/>
            </a:pPr>
            <a:r>
              <a:rPr lang="en-US" dirty="0" smtClean="0"/>
              <a:t>Current at the edge of a P-N Junction</a:t>
            </a:r>
            <a:endParaRPr lang="en-US" dirty="0" smtClean="0"/>
          </a:p>
          <a:p>
            <a:endParaRPr lang="en-US" sz="2400" dirty="0" smtClean="0"/>
          </a:p>
          <a:p>
            <a:pPr>
              <a:buFont typeface="Wingdings" pitchFamily="2" charset="2"/>
              <a:buChar char="v"/>
            </a:pPr>
            <a:endParaRPr lang="en-US" sz="2400" dirty="0" smtClean="0"/>
          </a:p>
          <a:p>
            <a:endParaRPr lang="en-US" sz="2400" dirty="0" smtClean="0"/>
          </a:p>
          <a:p>
            <a:pPr lvl="1">
              <a:buFontTx/>
              <a:buChar char="-"/>
            </a:pPr>
            <a:endParaRPr lang="en-US" dirty="0" smtClean="0"/>
          </a:p>
          <a:p>
            <a:pPr lvl="1">
              <a:buFontTx/>
              <a:buChar char="-"/>
            </a:pPr>
            <a:endParaRPr lang="en-US" dirty="0" smtClean="0"/>
          </a:p>
        </p:txBody>
      </p:sp>
      <p:pic>
        <p:nvPicPr>
          <p:cNvPr id="8194" name="Picture 2" descr="https://kb.lumerical.com/en/gs_solar_bandstructure.png"/>
          <p:cNvPicPr>
            <a:picLocks noChangeAspect="1" noChangeArrowheads="1"/>
          </p:cNvPicPr>
          <p:nvPr/>
        </p:nvPicPr>
        <p:blipFill>
          <a:blip r:embed="rId4" cstate="print"/>
          <a:srcRect/>
          <a:stretch>
            <a:fillRect/>
          </a:stretch>
        </p:blipFill>
        <p:spPr bwMode="auto">
          <a:xfrm>
            <a:off x="5638800" y="2266950"/>
            <a:ext cx="3052304" cy="2520951"/>
          </a:xfrm>
          <a:prstGeom prst="rect">
            <a:avLst/>
          </a:prstGeom>
          <a:noFill/>
        </p:spPr>
      </p:pic>
      <p:sp>
        <p:nvSpPr>
          <p:cNvPr id="13" name="Right Brace 12"/>
          <p:cNvSpPr/>
          <p:nvPr/>
        </p:nvSpPr>
        <p:spPr>
          <a:xfrm flipH="1">
            <a:off x="762000" y="2190750"/>
            <a:ext cx="152400" cy="6858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flipH="1">
            <a:off x="762000" y="3148098"/>
            <a:ext cx="152400" cy="6858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flipH="1">
            <a:off x="762000" y="4095750"/>
            <a:ext cx="152400" cy="6858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3" cstate="print"/>
          <a:srcRect/>
          <a:stretch>
            <a:fillRect/>
          </a:stretch>
        </p:blipFill>
        <p:spPr bwMode="auto">
          <a:xfrm>
            <a:off x="4012565" y="2038350"/>
            <a:ext cx="4826635" cy="2858770"/>
          </a:xfrm>
          <a:prstGeom prst="rect">
            <a:avLst/>
          </a:prstGeom>
          <a:noFill/>
          <a:ln w="9525">
            <a:noFill/>
            <a:miter lim="800000"/>
            <a:headEnd/>
            <a:tailEnd/>
          </a:ln>
        </p:spPr>
      </p:pic>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Restoring Equilibrium</a:t>
            </a:r>
            <a:endParaRPr lang="en-US" sz="6000" dirty="0">
              <a:solidFill>
                <a:schemeClr val="bg1"/>
              </a:solidFill>
            </a:endParaRPr>
          </a:p>
        </p:txBody>
      </p:sp>
      <p:sp>
        <p:nvSpPr>
          <p:cNvPr id="13" name="TextBox 12"/>
          <p:cNvSpPr txBox="1"/>
          <p:nvPr/>
        </p:nvSpPr>
        <p:spPr>
          <a:xfrm>
            <a:off x="304800" y="971550"/>
            <a:ext cx="4953000" cy="6001643"/>
          </a:xfrm>
          <a:prstGeom prst="rect">
            <a:avLst/>
          </a:prstGeom>
          <a:noFill/>
        </p:spPr>
        <p:txBody>
          <a:bodyPr wrap="square" rtlCol="0">
            <a:spAutoFit/>
          </a:bodyPr>
          <a:lstStyle/>
          <a:p>
            <a:r>
              <a:rPr lang="en-US" dirty="0" smtClean="0"/>
              <a:t>We can define the local populations as</a:t>
            </a:r>
          </a:p>
          <a:p>
            <a:endParaRPr lang="en-US" dirty="0"/>
          </a:p>
          <a:p>
            <a:endParaRPr lang="en-US" dirty="0" smtClean="0"/>
          </a:p>
          <a:p>
            <a:r>
              <a:rPr lang="en-US" dirty="0" smtClean="0"/>
              <a:t>And assuming the slope is quasi-linear on a length scale comparable to the scattering length, we write</a:t>
            </a:r>
          </a:p>
          <a:p>
            <a:endParaRPr lang="en-US" dirty="0"/>
          </a:p>
          <a:p>
            <a:endParaRPr lang="en-US" dirty="0" smtClean="0"/>
          </a:p>
          <a:p>
            <a:endParaRPr lang="en-US" dirty="0"/>
          </a:p>
          <a:p>
            <a:endParaRPr lang="en-US" dirty="0" smtClean="0"/>
          </a:p>
          <a:p>
            <a:endParaRPr lang="en-US" dirty="0"/>
          </a:p>
          <a:p>
            <a:r>
              <a:rPr lang="en-US" dirty="0" smtClean="0"/>
              <a:t>So the diffusion current is </a:t>
            </a:r>
          </a:p>
          <a:p>
            <a:endParaRPr lang="en-US" dirty="0" smtClean="0"/>
          </a:p>
          <a:p>
            <a:endParaRPr lang="en-US" sz="2400" dirty="0"/>
          </a:p>
          <a:p>
            <a:pPr lvl="1"/>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sp>
        <p:nvSpPr>
          <p:cNvPr id="16" name="TextBox 15"/>
          <p:cNvSpPr txBox="1"/>
          <p:nvPr/>
        </p:nvSpPr>
        <p:spPr>
          <a:xfrm>
            <a:off x="1066800" y="628945"/>
            <a:ext cx="7848600" cy="923330"/>
          </a:xfrm>
          <a:prstGeom prst="rect">
            <a:avLst/>
          </a:prstGeom>
          <a:noFill/>
        </p:spPr>
        <p:txBody>
          <a:bodyPr wrap="square" rtlCol="0">
            <a:spAutoFit/>
          </a:bodyPr>
          <a:lstStyle/>
          <a:p>
            <a:pPr algn="r"/>
            <a:r>
              <a:rPr lang="en-US" sz="5400" dirty="0" smtClean="0"/>
              <a:t>Diffusion</a:t>
            </a:r>
            <a:endParaRPr lang="en-US" sz="5400" dirty="0"/>
          </a:p>
        </p:txBody>
      </p:sp>
      <p:pic>
        <p:nvPicPr>
          <p:cNvPr id="41986" name="Picture 2"/>
          <p:cNvPicPr>
            <a:picLocks noChangeAspect="1" noChangeArrowheads="1"/>
          </p:cNvPicPr>
          <p:nvPr/>
        </p:nvPicPr>
        <p:blipFill>
          <a:blip r:embed="rId5" cstate="print"/>
          <a:srcRect/>
          <a:stretch>
            <a:fillRect/>
          </a:stretch>
        </p:blipFill>
        <p:spPr bwMode="auto">
          <a:xfrm>
            <a:off x="533400" y="1276350"/>
            <a:ext cx="4246563" cy="615950"/>
          </a:xfrm>
          <a:prstGeom prst="rect">
            <a:avLst/>
          </a:prstGeom>
          <a:noFill/>
          <a:ln w="9525">
            <a:noFill/>
            <a:miter lim="800000"/>
            <a:headEnd/>
            <a:tailEnd/>
          </a:ln>
        </p:spPr>
      </p:pic>
      <p:pic>
        <p:nvPicPr>
          <p:cNvPr id="41987" name="Picture 3"/>
          <p:cNvPicPr>
            <a:picLocks noChangeAspect="1" noChangeArrowheads="1"/>
          </p:cNvPicPr>
          <p:nvPr/>
        </p:nvPicPr>
        <p:blipFill>
          <a:blip r:embed="rId6" cstate="print"/>
          <a:srcRect/>
          <a:stretch>
            <a:fillRect/>
          </a:stretch>
        </p:blipFill>
        <p:spPr bwMode="auto">
          <a:xfrm>
            <a:off x="508000" y="2371725"/>
            <a:ext cx="4521200" cy="581025"/>
          </a:xfrm>
          <a:prstGeom prst="rect">
            <a:avLst/>
          </a:prstGeom>
          <a:noFill/>
          <a:ln w="9525">
            <a:noFill/>
            <a:miter lim="800000"/>
            <a:headEnd/>
            <a:tailEnd/>
          </a:ln>
        </p:spPr>
      </p:pic>
      <p:sp>
        <p:nvSpPr>
          <p:cNvPr id="18" name="Right Arrow 17"/>
          <p:cNvSpPr/>
          <p:nvPr/>
        </p:nvSpPr>
        <p:spPr>
          <a:xfrm>
            <a:off x="762000" y="3371450"/>
            <a:ext cx="3810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8" name="Picture 4"/>
          <p:cNvPicPr>
            <a:picLocks noChangeAspect="1" noChangeArrowheads="1"/>
          </p:cNvPicPr>
          <p:nvPr/>
        </p:nvPicPr>
        <p:blipFill>
          <a:blip r:embed="rId7" cstate="print"/>
          <a:srcRect/>
          <a:stretch>
            <a:fillRect/>
          </a:stretch>
        </p:blipFill>
        <p:spPr bwMode="auto">
          <a:xfrm>
            <a:off x="1295400" y="3028950"/>
            <a:ext cx="1503363" cy="760413"/>
          </a:xfrm>
          <a:prstGeom prst="rect">
            <a:avLst/>
          </a:prstGeom>
          <a:noFill/>
          <a:ln w="9525">
            <a:noFill/>
            <a:miter lim="800000"/>
            <a:headEnd/>
            <a:tailEnd/>
          </a:ln>
        </p:spPr>
      </p:pic>
      <p:pic>
        <p:nvPicPr>
          <p:cNvPr id="41989" name="Picture 5"/>
          <p:cNvPicPr>
            <a:picLocks noChangeAspect="1" noChangeArrowheads="1"/>
          </p:cNvPicPr>
          <p:nvPr/>
        </p:nvPicPr>
        <p:blipFill>
          <a:blip r:embed="rId8" cstate="print"/>
          <a:srcRect/>
          <a:stretch>
            <a:fillRect/>
          </a:stretch>
        </p:blipFill>
        <p:spPr bwMode="auto">
          <a:xfrm>
            <a:off x="733925" y="4019550"/>
            <a:ext cx="2000250" cy="70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Total Current</a:t>
            </a:r>
            <a:endParaRPr lang="en-US" sz="6000" dirty="0">
              <a:solidFill>
                <a:schemeClr val="bg1"/>
              </a:solidFill>
            </a:endParaRPr>
          </a:p>
        </p:txBody>
      </p:sp>
      <p:sp>
        <p:nvSpPr>
          <p:cNvPr id="13" name="TextBox 12"/>
          <p:cNvSpPr txBox="1"/>
          <p:nvPr/>
        </p:nvSpPr>
        <p:spPr>
          <a:xfrm>
            <a:off x="304800" y="971550"/>
            <a:ext cx="4953000" cy="5724644"/>
          </a:xfrm>
          <a:prstGeom prst="rect">
            <a:avLst/>
          </a:prstGeom>
          <a:noFill/>
        </p:spPr>
        <p:txBody>
          <a:bodyPr wrap="square" rtlCol="0">
            <a:spAutoFit/>
          </a:bodyPr>
          <a:lstStyle/>
          <a:p>
            <a:r>
              <a:rPr lang="en-US" dirty="0" smtClean="0"/>
              <a:t>Then the total current is </a:t>
            </a:r>
          </a:p>
          <a:p>
            <a:endParaRPr lang="en-US" dirty="0"/>
          </a:p>
          <a:p>
            <a:endParaRPr lang="en-US" dirty="0" smtClean="0"/>
          </a:p>
          <a:p>
            <a:r>
              <a:rPr lang="en-US" dirty="0" smtClean="0"/>
              <a:t>with </a:t>
            </a:r>
          </a:p>
          <a:p>
            <a:endParaRPr lang="en-US" dirty="0"/>
          </a:p>
          <a:p>
            <a:endParaRPr lang="en-US" dirty="0" smtClean="0"/>
          </a:p>
          <a:p>
            <a:r>
              <a:rPr lang="en-US" dirty="0" smtClean="0"/>
              <a:t>where     is the mobility, so we can write</a:t>
            </a:r>
          </a:p>
          <a:p>
            <a:endParaRPr lang="en-US" dirty="0"/>
          </a:p>
          <a:p>
            <a:endParaRPr lang="en-US" dirty="0" smtClean="0"/>
          </a:p>
          <a:p>
            <a:endParaRPr lang="en-US" dirty="0"/>
          </a:p>
          <a:p>
            <a:r>
              <a:rPr lang="en-US" dirty="0"/>
              <a:t>s</a:t>
            </a:r>
            <a:r>
              <a:rPr lang="en-US" dirty="0" smtClean="0"/>
              <a:t>eparately for electrons and holes</a:t>
            </a:r>
          </a:p>
          <a:p>
            <a:endParaRPr lang="en-US" sz="2400" dirty="0"/>
          </a:p>
          <a:p>
            <a:pPr lvl="1"/>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43011" name="Picture 3"/>
          <p:cNvPicPr>
            <a:picLocks noChangeAspect="1" noChangeArrowheads="1"/>
          </p:cNvPicPr>
          <p:nvPr/>
        </p:nvPicPr>
        <p:blipFill>
          <a:blip r:embed="rId4" cstate="print"/>
          <a:srcRect/>
          <a:stretch>
            <a:fillRect/>
          </a:stretch>
        </p:blipFill>
        <p:spPr bwMode="auto">
          <a:xfrm>
            <a:off x="838200" y="2266950"/>
            <a:ext cx="2333625" cy="290513"/>
          </a:xfrm>
          <a:prstGeom prst="rect">
            <a:avLst/>
          </a:prstGeom>
          <a:noFill/>
          <a:ln w="9525">
            <a:noFill/>
            <a:miter lim="800000"/>
            <a:headEnd/>
            <a:tailEnd/>
          </a:ln>
        </p:spPr>
      </p:pic>
      <p:pic>
        <p:nvPicPr>
          <p:cNvPr id="43012" name="Picture 4"/>
          <p:cNvPicPr>
            <a:picLocks noChangeAspect="1" noChangeArrowheads="1"/>
          </p:cNvPicPr>
          <p:nvPr/>
        </p:nvPicPr>
        <p:blipFill>
          <a:blip r:embed="rId5" cstate="print"/>
          <a:srcRect/>
          <a:stretch>
            <a:fillRect/>
          </a:stretch>
        </p:blipFill>
        <p:spPr bwMode="auto">
          <a:xfrm>
            <a:off x="1000225" y="2705700"/>
            <a:ext cx="204787" cy="247650"/>
          </a:xfrm>
          <a:prstGeom prst="rect">
            <a:avLst/>
          </a:prstGeom>
          <a:noFill/>
          <a:ln w="9525">
            <a:noFill/>
            <a:miter lim="800000"/>
            <a:headEnd/>
            <a:tailEnd/>
          </a:ln>
        </p:spPr>
      </p:pic>
      <p:pic>
        <p:nvPicPr>
          <p:cNvPr id="43013" name="Picture 5"/>
          <p:cNvPicPr>
            <a:picLocks noChangeAspect="1" noChangeArrowheads="1"/>
          </p:cNvPicPr>
          <p:nvPr/>
        </p:nvPicPr>
        <p:blipFill>
          <a:blip r:embed="rId6" cstate="print"/>
          <a:srcRect/>
          <a:stretch>
            <a:fillRect/>
          </a:stretch>
        </p:blipFill>
        <p:spPr bwMode="auto">
          <a:xfrm>
            <a:off x="381000" y="3040063"/>
            <a:ext cx="5478463" cy="674687"/>
          </a:xfrm>
          <a:prstGeom prst="rect">
            <a:avLst/>
          </a:prstGeom>
          <a:noFill/>
          <a:ln w="9525">
            <a:noFill/>
            <a:miter lim="800000"/>
            <a:headEnd/>
            <a:tailEnd/>
          </a:ln>
        </p:spPr>
      </p:pic>
      <p:pic>
        <p:nvPicPr>
          <p:cNvPr id="43014" name="Picture 6"/>
          <p:cNvPicPr>
            <a:picLocks noChangeAspect="1" noChangeArrowheads="1"/>
          </p:cNvPicPr>
          <p:nvPr/>
        </p:nvPicPr>
        <p:blipFill>
          <a:blip r:embed="rId7" cstate="print"/>
          <a:srcRect/>
          <a:stretch>
            <a:fillRect/>
          </a:stretch>
        </p:blipFill>
        <p:spPr bwMode="auto">
          <a:xfrm>
            <a:off x="343300" y="1237850"/>
            <a:ext cx="3589337" cy="65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srcRect/>
          <a:stretch>
            <a:fillRect/>
          </a:stretch>
        </p:blipFill>
        <p:spPr bwMode="auto">
          <a:xfrm>
            <a:off x="5562600" y="971550"/>
            <a:ext cx="3581400" cy="2438400"/>
          </a:xfrm>
          <a:prstGeom prst="rect">
            <a:avLst/>
          </a:prstGeom>
          <a:noFill/>
          <a:ln w="9525">
            <a:noFill/>
            <a:miter lim="800000"/>
            <a:headEnd/>
            <a:tailEnd/>
          </a:ln>
        </p:spPr>
      </p:pic>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a:t>
            </a:r>
            <a:r>
              <a:rPr lang="en-US" sz="6000" dirty="0" smtClean="0">
                <a:solidFill>
                  <a:schemeClr val="bg1"/>
                </a:solidFill>
              </a:rPr>
              <a:t>Rate Equation</a:t>
            </a:r>
            <a:endParaRPr lang="en-US" sz="6000" dirty="0" smtClean="0">
              <a:solidFill>
                <a:schemeClr val="bg1"/>
              </a:solidFill>
            </a:endParaRPr>
          </a:p>
        </p:txBody>
      </p:sp>
      <p:sp>
        <p:nvSpPr>
          <p:cNvPr id="13" name="TextBox 12"/>
          <p:cNvSpPr txBox="1"/>
          <p:nvPr/>
        </p:nvSpPr>
        <p:spPr>
          <a:xfrm>
            <a:off x="304800" y="971550"/>
            <a:ext cx="4953000" cy="7663636"/>
          </a:xfrm>
          <a:prstGeom prst="rect">
            <a:avLst/>
          </a:prstGeom>
          <a:noFill/>
        </p:spPr>
        <p:txBody>
          <a:bodyPr wrap="square" rtlCol="0">
            <a:spAutoFit/>
          </a:bodyPr>
          <a:lstStyle/>
          <a:p>
            <a:r>
              <a:rPr lang="en-US" dirty="0" smtClean="0"/>
              <a:t>Our current density flows through some area A, and the change in carrier concentration per time in the volume is going to be </a:t>
            </a:r>
            <a:r>
              <a:rPr lang="en-US" dirty="0" err="1"/>
              <a:t>be</a:t>
            </a:r>
            <a:r>
              <a:rPr lang="en-US" dirty="0"/>
              <a:t> the sum of the change in the particle flux from </a:t>
            </a:r>
            <a:r>
              <a:rPr lang="en-US" dirty="0" smtClean="0"/>
              <a:t>    to                , </a:t>
            </a:r>
            <a:r>
              <a:rPr lang="en-US" dirty="0"/>
              <a:t>the intrinsic (thermal) generation </a:t>
            </a:r>
            <a:r>
              <a:rPr lang="en-US" dirty="0" smtClean="0"/>
              <a:t>(g) </a:t>
            </a:r>
            <a:r>
              <a:rPr lang="en-US" dirty="0"/>
              <a:t>and recombination </a:t>
            </a:r>
            <a:r>
              <a:rPr lang="en-US" dirty="0" smtClean="0"/>
              <a:t>(r) </a:t>
            </a:r>
            <a:r>
              <a:rPr lang="en-US" dirty="0"/>
              <a:t>rates, and the external generation rate </a:t>
            </a:r>
            <a:r>
              <a:rPr lang="en-US" dirty="0" smtClean="0"/>
              <a:t>(G), or</a:t>
            </a:r>
          </a:p>
          <a:p>
            <a:endParaRPr lang="en-US" dirty="0"/>
          </a:p>
          <a:p>
            <a:endParaRPr lang="en-US" dirty="0" smtClean="0"/>
          </a:p>
          <a:p>
            <a:endParaRPr lang="en-US" dirty="0" smtClean="0"/>
          </a:p>
          <a:p>
            <a:endParaRPr lang="en-US" dirty="0"/>
          </a:p>
          <a:p>
            <a:r>
              <a:rPr lang="en-US" dirty="0" smtClean="0"/>
              <a:t>Which is just</a:t>
            </a:r>
          </a:p>
          <a:p>
            <a:endParaRPr lang="en-US" dirty="0"/>
          </a:p>
          <a:p>
            <a:endParaRPr lang="en-US" dirty="0" smtClean="0"/>
          </a:p>
          <a:p>
            <a:endParaRPr lang="en-US" dirty="0"/>
          </a:p>
          <a:p>
            <a:endParaRPr lang="en-US" dirty="0" smtClean="0"/>
          </a:p>
          <a:p>
            <a:endParaRPr lang="en-US" dirty="0"/>
          </a:p>
          <a:p>
            <a:r>
              <a:rPr lang="en-US" dirty="0"/>
              <a:t>s</a:t>
            </a:r>
            <a:r>
              <a:rPr lang="en-US" dirty="0" smtClean="0"/>
              <a:t>eparately for electrons and holes</a:t>
            </a:r>
          </a:p>
          <a:p>
            <a:endParaRPr lang="en-US" sz="2400" dirty="0"/>
          </a:p>
          <a:p>
            <a:pPr lvl="1"/>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44034" name="Picture 2"/>
          <p:cNvPicPr>
            <a:picLocks noChangeAspect="1" noChangeArrowheads="1"/>
          </p:cNvPicPr>
          <p:nvPr/>
        </p:nvPicPr>
        <p:blipFill>
          <a:blip r:embed="rId5" cstate="print"/>
          <a:srcRect/>
          <a:stretch>
            <a:fillRect/>
          </a:stretch>
        </p:blipFill>
        <p:spPr bwMode="auto">
          <a:xfrm>
            <a:off x="2610050" y="1866700"/>
            <a:ext cx="204787" cy="239713"/>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3133825" y="1885950"/>
            <a:ext cx="727075" cy="222250"/>
          </a:xfrm>
          <a:prstGeom prst="rect">
            <a:avLst/>
          </a:prstGeom>
          <a:noFill/>
          <a:ln w="9525">
            <a:noFill/>
            <a:miter lim="800000"/>
            <a:headEnd/>
            <a:tailEnd/>
          </a:ln>
        </p:spPr>
      </p:pic>
      <p:pic>
        <p:nvPicPr>
          <p:cNvPr id="44036" name="Picture 4"/>
          <p:cNvPicPr>
            <a:picLocks noChangeAspect="1" noChangeArrowheads="1"/>
          </p:cNvPicPr>
          <p:nvPr/>
        </p:nvPicPr>
        <p:blipFill>
          <a:blip r:embed="rId7" cstate="print"/>
          <a:srcRect/>
          <a:stretch>
            <a:fillRect/>
          </a:stretch>
        </p:blipFill>
        <p:spPr bwMode="auto">
          <a:xfrm>
            <a:off x="381000" y="2800350"/>
            <a:ext cx="5170487" cy="777875"/>
          </a:xfrm>
          <a:prstGeom prst="rect">
            <a:avLst/>
          </a:prstGeom>
          <a:noFill/>
          <a:ln w="9525">
            <a:noFill/>
            <a:miter lim="800000"/>
            <a:headEnd/>
            <a:tailEnd/>
          </a:ln>
        </p:spPr>
      </p:pic>
      <p:pic>
        <p:nvPicPr>
          <p:cNvPr id="44037" name="Picture 5"/>
          <p:cNvPicPr>
            <a:picLocks noChangeAspect="1" noChangeArrowheads="1"/>
          </p:cNvPicPr>
          <p:nvPr/>
        </p:nvPicPr>
        <p:blipFill>
          <a:blip r:embed="rId8" cstate="print"/>
          <a:srcRect/>
          <a:stretch>
            <a:fillRect/>
          </a:stretch>
        </p:blipFill>
        <p:spPr bwMode="auto">
          <a:xfrm>
            <a:off x="1219200" y="4095750"/>
            <a:ext cx="2667000" cy="64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srcRect/>
          <a:stretch>
            <a:fillRect/>
          </a:stretch>
        </p:blipFill>
        <p:spPr bwMode="auto">
          <a:xfrm>
            <a:off x="5562600" y="971550"/>
            <a:ext cx="3581400" cy="2438400"/>
          </a:xfrm>
          <a:prstGeom prst="rect">
            <a:avLst/>
          </a:prstGeom>
          <a:noFill/>
          <a:ln w="9525">
            <a:noFill/>
            <a:miter lim="800000"/>
            <a:headEnd/>
            <a:tailEnd/>
          </a:ln>
        </p:spPr>
      </p:pic>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a:t>
            </a:r>
            <a:r>
              <a:rPr lang="en-US" sz="6000" dirty="0" smtClean="0">
                <a:solidFill>
                  <a:schemeClr val="bg1"/>
                </a:solidFill>
              </a:rPr>
              <a:t>Rate Equation</a:t>
            </a:r>
            <a:endParaRPr lang="en-US" sz="6000" dirty="0" smtClean="0">
              <a:solidFill>
                <a:schemeClr val="bg1"/>
              </a:solidFill>
            </a:endParaRPr>
          </a:p>
        </p:txBody>
      </p:sp>
      <p:sp>
        <p:nvSpPr>
          <p:cNvPr id="13" name="TextBox 12"/>
          <p:cNvSpPr txBox="1"/>
          <p:nvPr/>
        </p:nvSpPr>
        <p:spPr>
          <a:xfrm>
            <a:off x="304800" y="971550"/>
            <a:ext cx="4953000" cy="5632311"/>
          </a:xfrm>
          <a:prstGeom prst="rect">
            <a:avLst/>
          </a:prstGeom>
          <a:noFill/>
        </p:spPr>
        <p:txBody>
          <a:bodyPr wrap="square" rtlCol="0">
            <a:spAutoFit/>
          </a:bodyPr>
          <a:lstStyle/>
          <a:p>
            <a:r>
              <a:rPr lang="en-US" dirty="0" smtClean="0"/>
              <a:t>Conventionally, the term (r-g) is written in terms of the excess carrier density so that </a:t>
            </a:r>
          </a:p>
          <a:p>
            <a:endParaRPr lang="en-US" dirty="0"/>
          </a:p>
          <a:p>
            <a:r>
              <a:rPr lang="en-US" dirty="0"/>
              <a:t>a</a:t>
            </a:r>
            <a:r>
              <a:rPr lang="en-US" dirty="0" smtClean="0"/>
              <a:t>nd</a:t>
            </a:r>
          </a:p>
          <a:p>
            <a:endParaRPr lang="en-US" dirty="0"/>
          </a:p>
          <a:p>
            <a:endParaRPr lang="en-US" dirty="0" smtClean="0"/>
          </a:p>
          <a:p>
            <a:endParaRPr lang="en-US" dirty="0"/>
          </a:p>
          <a:p>
            <a:r>
              <a:rPr lang="en-US" dirty="0"/>
              <a:t>w</a:t>
            </a:r>
            <a:r>
              <a:rPr lang="en-US" dirty="0" smtClean="0"/>
              <a:t>here       is the electron lifetime. This equation is often times called </a:t>
            </a:r>
            <a:r>
              <a:rPr lang="en-US" b="1" dirty="0" smtClean="0"/>
              <a:t>the continuity equation </a:t>
            </a:r>
            <a:r>
              <a:rPr lang="en-US" dirty="0" smtClean="0"/>
              <a:t>as well.</a:t>
            </a:r>
          </a:p>
          <a:p>
            <a:endParaRPr lang="en-US" dirty="0"/>
          </a:p>
          <a:p>
            <a:r>
              <a:rPr lang="en-US" dirty="0" smtClean="0"/>
              <a:t>We also will adhere to the more formal vector notation here as well.  </a:t>
            </a:r>
          </a:p>
          <a:p>
            <a:pPr lvl="1"/>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45058" name="Picture 2"/>
          <p:cNvPicPr>
            <a:picLocks noChangeAspect="1" noChangeArrowheads="1"/>
          </p:cNvPicPr>
          <p:nvPr/>
        </p:nvPicPr>
        <p:blipFill>
          <a:blip r:embed="rId5" cstate="print"/>
          <a:srcRect/>
          <a:stretch>
            <a:fillRect/>
          </a:stretch>
        </p:blipFill>
        <p:spPr bwMode="auto">
          <a:xfrm>
            <a:off x="609600" y="1618850"/>
            <a:ext cx="1624013" cy="265113"/>
          </a:xfrm>
          <a:prstGeom prst="rect">
            <a:avLst/>
          </a:prstGeom>
          <a:noFill/>
          <a:ln w="9525">
            <a:noFill/>
            <a:miter lim="800000"/>
            <a:headEnd/>
            <a:tailEnd/>
          </a:ln>
        </p:spPr>
      </p:pic>
      <p:pic>
        <p:nvPicPr>
          <p:cNvPr id="45059" name="Picture 3"/>
          <p:cNvPicPr>
            <a:picLocks noChangeAspect="1" noChangeArrowheads="1"/>
          </p:cNvPicPr>
          <p:nvPr/>
        </p:nvPicPr>
        <p:blipFill>
          <a:blip r:embed="rId6" cstate="print"/>
          <a:srcRect/>
          <a:stretch>
            <a:fillRect/>
          </a:stretch>
        </p:blipFill>
        <p:spPr bwMode="auto">
          <a:xfrm>
            <a:off x="609600" y="2166937"/>
            <a:ext cx="2255837" cy="709613"/>
          </a:xfrm>
          <a:prstGeom prst="rect">
            <a:avLst/>
          </a:prstGeom>
          <a:noFill/>
          <a:ln w="9525">
            <a:noFill/>
            <a:miter lim="800000"/>
            <a:headEnd/>
            <a:tailEnd/>
          </a:ln>
        </p:spPr>
      </p:pic>
      <p:pic>
        <p:nvPicPr>
          <p:cNvPr id="45060" name="Picture 4"/>
          <p:cNvPicPr>
            <a:picLocks noChangeAspect="1" noChangeArrowheads="1"/>
          </p:cNvPicPr>
          <p:nvPr/>
        </p:nvPicPr>
        <p:blipFill>
          <a:blip r:embed="rId7" cstate="print"/>
          <a:srcRect/>
          <a:stretch>
            <a:fillRect/>
          </a:stretch>
        </p:blipFill>
        <p:spPr bwMode="auto">
          <a:xfrm>
            <a:off x="1066800" y="2992338"/>
            <a:ext cx="290513" cy="255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srcRect/>
          <a:stretch>
            <a:fillRect/>
          </a:stretch>
        </p:blipFill>
        <p:spPr bwMode="auto">
          <a:xfrm>
            <a:off x="5562600" y="971550"/>
            <a:ext cx="3581400" cy="2438400"/>
          </a:xfrm>
          <a:prstGeom prst="rect">
            <a:avLst/>
          </a:prstGeom>
          <a:noFill/>
          <a:ln w="9525">
            <a:noFill/>
            <a:miter lim="800000"/>
            <a:headEnd/>
            <a:tailEnd/>
          </a:ln>
        </p:spPr>
      </p:pic>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a:t>
            </a:r>
            <a:r>
              <a:rPr lang="en-US" sz="6000" dirty="0" smtClean="0">
                <a:solidFill>
                  <a:schemeClr val="bg1"/>
                </a:solidFill>
              </a:rPr>
              <a:t>Rate Equation</a:t>
            </a:r>
            <a:endParaRPr lang="en-US" sz="6000" dirty="0" smtClean="0">
              <a:solidFill>
                <a:schemeClr val="bg1"/>
              </a:solidFill>
            </a:endParaRPr>
          </a:p>
        </p:txBody>
      </p:sp>
      <p:sp>
        <p:nvSpPr>
          <p:cNvPr id="13" name="TextBox 12"/>
          <p:cNvSpPr txBox="1"/>
          <p:nvPr/>
        </p:nvSpPr>
        <p:spPr>
          <a:xfrm>
            <a:off x="304800" y="971550"/>
            <a:ext cx="4953000" cy="3416320"/>
          </a:xfrm>
          <a:prstGeom prst="rect">
            <a:avLst/>
          </a:prstGeom>
          <a:noFill/>
        </p:spPr>
        <p:txBody>
          <a:bodyPr wrap="square" rtlCol="0">
            <a:spAutoFit/>
          </a:bodyPr>
          <a:lstStyle/>
          <a:p>
            <a:r>
              <a:rPr lang="en-US" dirty="0" smtClean="0"/>
              <a:t>Then we can insert our expression for the current</a:t>
            </a:r>
          </a:p>
          <a:p>
            <a:endParaRPr lang="en-US" dirty="0"/>
          </a:p>
          <a:p>
            <a:endParaRPr lang="en-US" dirty="0" smtClean="0"/>
          </a:p>
          <a:p>
            <a:r>
              <a:rPr lang="en-US" dirty="0" smtClean="0"/>
              <a:t>into </a:t>
            </a:r>
          </a:p>
          <a:p>
            <a:pPr lvl="1"/>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46082" name="Picture 2"/>
          <p:cNvPicPr>
            <a:picLocks noChangeAspect="1" noChangeArrowheads="1"/>
          </p:cNvPicPr>
          <p:nvPr/>
        </p:nvPicPr>
        <p:blipFill>
          <a:blip r:embed="rId5" cstate="print"/>
          <a:srcRect/>
          <a:stretch>
            <a:fillRect/>
          </a:stretch>
        </p:blipFill>
        <p:spPr bwMode="auto">
          <a:xfrm>
            <a:off x="990600" y="1276350"/>
            <a:ext cx="2444750" cy="588963"/>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914400" y="2190750"/>
            <a:ext cx="2255837" cy="709613"/>
          </a:xfrm>
          <a:prstGeom prst="rect">
            <a:avLst/>
          </a:prstGeom>
          <a:noFill/>
          <a:ln w="9525">
            <a:noFill/>
            <a:miter lim="800000"/>
            <a:headEnd/>
            <a:tailEnd/>
          </a:ln>
        </p:spPr>
      </p:pic>
      <p:pic>
        <p:nvPicPr>
          <p:cNvPr id="46083" name="Picture 3"/>
          <p:cNvPicPr>
            <a:picLocks noChangeAspect="1" noChangeArrowheads="1"/>
          </p:cNvPicPr>
          <p:nvPr/>
        </p:nvPicPr>
        <p:blipFill>
          <a:blip r:embed="rId7" cstate="print"/>
          <a:srcRect/>
          <a:stretch>
            <a:fillRect/>
          </a:stretch>
        </p:blipFill>
        <p:spPr bwMode="auto">
          <a:xfrm>
            <a:off x="942187" y="2943125"/>
            <a:ext cx="4468813" cy="658813"/>
          </a:xfrm>
          <a:prstGeom prst="rect">
            <a:avLst/>
          </a:prstGeom>
          <a:noFill/>
          <a:ln w="9525">
            <a:noFill/>
            <a:miter lim="800000"/>
            <a:headEnd/>
            <a:tailEnd/>
          </a:ln>
        </p:spPr>
      </p:pic>
      <p:pic>
        <p:nvPicPr>
          <p:cNvPr id="46084" name="Picture 4"/>
          <p:cNvPicPr>
            <a:picLocks noChangeAspect="1" noChangeArrowheads="1"/>
          </p:cNvPicPr>
          <p:nvPr/>
        </p:nvPicPr>
        <p:blipFill>
          <a:blip r:embed="rId8" cstate="print"/>
          <a:srcRect/>
          <a:stretch>
            <a:fillRect/>
          </a:stretch>
        </p:blipFill>
        <p:spPr bwMode="auto">
          <a:xfrm>
            <a:off x="914400" y="3638550"/>
            <a:ext cx="3614737"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Photoconductivity</a:t>
            </a:r>
          </a:p>
        </p:txBody>
      </p:sp>
      <p:sp>
        <p:nvSpPr>
          <p:cNvPr id="13" name="TextBox 12"/>
          <p:cNvSpPr txBox="1"/>
          <p:nvPr/>
        </p:nvSpPr>
        <p:spPr>
          <a:xfrm>
            <a:off x="304800" y="971550"/>
            <a:ext cx="4953000" cy="5909310"/>
          </a:xfrm>
          <a:prstGeom prst="rect">
            <a:avLst/>
          </a:prstGeom>
          <a:noFill/>
        </p:spPr>
        <p:txBody>
          <a:bodyPr wrap="square" rtlCol="0">
            <a:spAutoFit/>
          </a:bodyPr>
          <a:lstStyle/>
          <a:p>
            <a:r>
              <a:rPr lang="en-US" dirty="0" smtClean="0"/>
              <a:t>In order to find an easy expression for the photoconductivity, we’ll just go ahead and completely butcher the rate equation by assuming all steady state conditions: No drift, No diffusion, No time dependence of the carrier concentration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47108" name="Picture 4"/>
          <p:cNvPicPr>
            <a:picLocks noChangeAspect="1" noChangeArrowheads="1"/>
          </p:cNvPicPr>
          <p:nvPr/>
        </p:nvPicPr>
        <p:blipFill>
          <a:blip r:embed="rId4" cstate="print"/>
          <a:srcRect/>
          <a:stretch>
            <a:fillRect/>
          </a:stretch>
        </p:blipFill>
        <p:spPr bwMode="auto">
          <a:xfrm>
            <a:off x="5410200" y="1276350"/>
            <a:ext cx="3296187" cy="2971800"/>
          </a:xfrm>
          <a:prstGeom prst="rect">
            <a:avLst/>
          </a:prstGeom>
          <a:noFill/>
          <a:ln w="9525">
            <a:noFill/>
            <a:miter lim="800000"/>
            <a:headEnd/>
            <a:tailEnd/>
          </a:ln>
        </p:spPr>
      </p:pic>
      <p:cxnSp>
        <p:nvCxnSpPr>
          <p:cNvPr id="17" name="Straight Connector 16"/>
          <p:cNvCxnSpPr/>
          <p:nvPr/>
        </p:nvCxnSpPr>
        <p:spPr>
          <a:xfrm>
            <a:off x="7753950" y="2266950"/>
            <a:ext cx="0" cy="23622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2333525"/>
            <a:ext cx="20050" cy="22956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8000" y="4287619"/>
            <a:ext cx="869854" cy="646331"/>
          </a:xfrm>
          <a:prstGeom prst="rect">
            <a:avLst/>
          </a:prstGeom>
          <a:noFill/>
        </p:spPr>
        <p:txBody>
          <a:bodyPr wrap="none" rtlCol="0">
            <a:spAutoFit/>
          </a:bodyPr>
          <a:lstStyle/>
          <a:p>
            <a:r>
              <a:rPr lang="en-US" dirty="0" smtClean="0"/>
              <a:t>Steady </a:t>
            </a:r>
          </a:p>
          <a:p>
            <a:r>
              <a:rPr lang="en-US" dirty="0" smtClean="0"/>
              <a:t>State</a:t>
            </a:r>
            <a:endParaRPr lang="en-US" dirty="0"/>
          </a:p>
        </p:txBody>
      </p:sp>
      <p:pic>
        <p:nvPicPr>
          <p:cNvPr id="23" name="Picture 4"/>
          <p:cNvPicPr>
            <a:picLocks noChangeAspect="1" noChangeArrowheads="1"/>
          </p:cNvPicPr>
          <p:nvPr/>
        </p:nvPicPr>
        <p:blipFill>
          <a:blip r:embed="rId5" cstate="print"/>
          <a:srcRect/>
          <a:stretch>
            <a:fillRect/>
          </a:stretch>
        </p:blipFill>
        <p:spPr bwMode="auto">
          <a:xfrm>
            <a:off x="457200" y="2419350"/>
            <a:ext cx="3614737" cy="692150"/>
          </a:xfrm>
          <a:prstGeom prst="rect">
            <a:avLst/>
          </a:prstGeom>
          <a:noFill/>
          <a:ln w="9525">
            <a:noFill/>
            <a:miter lim="800000"/>
            <a:headEnd/>
            <a:tailEnd/>
          </a:ln>
        </p:spPr>
      </p:pic>
      <p:cxnSp>
        <p:nvCxnSpPr>
          <p:cNvPr id="25" name="Straight Arrow Connector 24"/>
          <p:cNvCxnSpPr/>
          <p:nvPr/>
        </p:nvCxnSpPr>
        <p:spPr>
          <a:xfrm>
            <a:off x="533400" y="2495550"/>
            <a:ext cx="3810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2495550"/>
            <a:ext cx="3810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14600" y="2495550"/>
            <a:ext cx="3810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ight Brace 28"/>
          <p:cNvSpPr/>
          <p:nvPr/>
        </p:nvSpPr>
        <p:spPr>
          <a:xfrm rot="5400000">
            <a:off x="1714500" y="2228850"/>
            <a:ext cx="228600" cy="2133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1676400" y="3409950"/>
            <a:ext cx="377026" cy="369332"/>
          </a:xfrm>
          <a:prstGeom prst="rect">
            <a:avLst/>
          </a:prstGeom>
          <a:noFill/>
        </p:spPr>
        <p:txBody>
          <a:bodyPr wrap="none" rtlCol="0">
            <a:spAutoFit/>
          </a:bodyPr>
          <a:lstStyle/>
          <a:p>
            <a:r>
              <a:rPr lang="en-US" dirty="0" smtClean="0"/>
              <a:t>0!</a:t>
            </a:r>
            <a:endParaRPr lang="en-US" dirty="0"/>
          </a:p>
        </p:txBody>
      </p:sp>
      <p:sp>
        <p:nvSpPr>
          <p:cNvPr id="31" name="Right Arrow 30"/>
          <p:cNvSpPr/>
          <p:nvPr/>
        </p:nvSpPr>
        <p:spPr>
          <a:xfrm>
            <a:off x="762000" y="4171950"/>
            <a:ext cx="3810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9" name="Picture 5"/>
          <p:cNvPicPr>
            <a:picLocks noChangeAspect="1" noChangeArrowheads="1"/>
          </p:cNvPicPr>
          <p:nvPr/>
        </p:nvPicPr>
        <p:blipFill>
          <a:blip r:embed="rId6" cstate="print"/>
          <a:srcRect/>
          <a:stretch>
            <a:fillRect/>
          </a:stretch>
        </p:blipFill>
        <p:spPr bwMode="auto">
          <a:xfrm>
            <a:off x="1333900" y="4066875"/>
            <a:ext cx="990600" cy="32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Photoconductivity</a:t>
            </a:r>
          </a:p>
        </p:txBody>
      </p:sp>
      <p:sp>
        <p:nvSpPr>
          <p:cNvPr id="13" name="TextBox 12"/>
          <p:cNvSpPr txBox="1"/>
          <p:nvPr/>
        </p:nvSpPr>
        <p:spPr>
          <a:xfrm>
            <a:off x="304800" y="971550"/>
            <a:ext cx="4953000" cy="9787295"/>
          </a:xfrm>
          <a:prstGeom prst="rect">
            <a:avLst/>
          </a:prstGeom>
          <a:noFill/>
        </p:spPr>
        <p:txBody>
          <a:bodyPr wrap="square" rtlCol="0">
            <a:spAutoFit/>
          </a:bodyPr>
          <a:lstStyle/>
          <a:p>
            <a:r>
              <a:rPr lang="en-US" dirty="0" smtClean="0"/>
              <a:t>So then for very low biases, we can say</a:t>
            </a:r>
          </a:p>
          <a:p>
            <a:endParaRPr lang="en-US" dirty="0"/>
          </a:p>
          <a:p>
            <a:endParaRPr lang="en-US" dirty="0" smtClean="0"/>
          </a:p>
          <a:p>
            <a:r>
              <a:rPr lang="en-US" dirty="0" smtClean="0"/>
              <a:t>Then with, </a:t>
            </a:r>
          </a:p>
          <a:p>
            <a:endParaRPr lang="en-US" dirty="0"/>
          </a:p>
          <a:p>
            <a:endParaRPr lang="en-US" dirty="0" smtClean="0"/>
          </a:p>
          <a:p>
            <a:endParaRPr lang="en-US" dirty="0"/>
          </a:p>
          <a:p>
            <a:r>
              <a:rPr lang="en-US" dirty="0" smtClean="0"/>
              <a:t>We can separate the </a:t>
            </a:r>
            <a:r>
              <a:rPr lang="en-US" dirty="0" err="1" smtClean="0"/>
              <a:t>the</a:t>
            </a:r>
            <a:r>
              <a:rPr lang="en-US" dirty="0" smtClean="0"/>
              <a:t> intrinsic conductance and the </a:t>
            </a:r>
            <a:r>
              <a:rPr lang="en-US" dirty="0" err="1" smtClean="0"/>
              <a:t>photoconductance</a:t>
            </a:r>
            <a:r>
              <a:rPr lang="en-US" dirty="0" smtClean="0"/>
              <a:t> such that </a:t>
            </a:r>
          </a:p>
          <a:p>
            <a:endParaRPr lang="en-US" dirty="0"/>
          </a:p>
          <a:p>
            <a:r>
              <a:rPr lang="en-US" dirty="0" smtClean="0"/>
              <a:t>And</a:t>
            </a:r>
          </a:p>
          <a:p>
            <a:endParaRPr lang="en-US" dirty="0"/>
          </a:p>
          <a:p>
            <a:r>
              <a:rPr lang="en-US" dirty="0" smtClean="0"/>
              <a:t>Which is perhaps a gross oversimplification, but is still a nice simple form. </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47108" name="Picture 4"/>
          <p:cNvPicPr>
            <a:picLocks noChangeAspect="1" noChangeArrowheads="1"/>
          </p:cNvPicPr>
          <p:nvPr/>
        </p:nvPicPr>
        <p:blipFill>
          <a:blip r:embed="rId4" cstate="print"/>
          <a:srcRect/>
          <a:stretch>
            <a:fillRect/>
          </a:stretch>
        </p:blipFill>
        <p:spPr bwMode="auto">
          <a:xfrm>
            <a:off x="5410200" y="1276350"/>
            <a:ext cx="3296187" cy="2971800"/>
          </a:xfrm>
          <a:prstGeom prst="rect">
            <a:avLst/>
          </a:prstGeom>
          <a:noFill/>
          <a:ln w="9525">
            <a:noFill/>
            <a:miter lim="800000"/>
            <a:headEnd/>
            <a:tailEnd/>
          </a:ln>
        </p:spPr>
      </p:pic>
      <p:cxnSp>
        <p:nvCxnSpPr>
          <p:cNvPr id="17" name="Straight Connector 16"/>
          <p:cNvCxnSpPr/>
          <p:nvPr/>
        </p:nvCxnSpPr>
        <p:spPr>
          <a:xfrm>
            <a:off x="7753950" y="2266950"/>
            <a:ext cx="0" cy="23622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2333525"/>
            <a:ext cx="20050" cy="22956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8000" y="4287619"/>
            <a:ext cx="869854" cy="646331"/>
          </a:xfrm>
          <a:prstGeom prst="rect">
            <a:avLst/>
          </a:prstGeom>
          <a:noFill/>
        </p:spPr>
        <p:txBody>
          <a:bodyPr wrap="none" rtlCol="0">
            <a:spAutoFit/>
          </a:bodyPr>
          <a:lstStyle/>
          <a:p>
            <a:r>
              <a:rPr lang="en-US" dirty="0" smtClean="0"/>
              <a:t>Steady </a:t>
            </a:r>
          </a:p>
          <a:p>
            <a:r>
              <a:rPr lang="en-US" dirty="0" smtClean="0"/>
              <a:t>State</a:t>
            </a:r>
            <a:endParaRPr lang="en-US" dirty="0"/>
          </a:p>
        </p:txBody>
      </p:sp>
      <p:pic>
        <p:nvPicPr>
          <p:cNvPr id="48130" name="Picture 2"/>
          <p:cNvPicPr>
            <a:picLocks noChangeAspect="1" noChangeArrowheads="1"/>
          </p:cNvPicPr>
          <p:nvPr/>
        </p:nvPicPr>
        <p:blipFill>
          <a:blip r:embed="rId5" cstate="print"/>
          <a:srcRect/>
          <a:stretch>
            <a:fillRect/>
          </a:stretch>
        </p:blipFill>
        <p:spPr bwMode="auto">
          <a:xfrm>
            <a:off x="381000" y="1316037"/>
            <a:ext cx="3768725" cy="341313"/>
          </a:xfrm>
          <a:prstGeom prst="rect">
            <a:avLst/>
          </a:prstGeom>
          <a:noFill/>
          <a:ln w="9525">
            <a:noFill/>
            <a:miter lim="800000"/>
            <a:headEnd/>
            <a:tailEnd/>
          </a:ln>
        </p:spPr>
      </p:pic>
      <p:pic>
        <p:nvPicPr>
          <p:cNvPr id="48131" name="Picture 3"/>
          <p:cNvPicPr>
            <a:picLocks noChangeAspect="1" noChangeArrowheads="1"/>
          </p:cNvPicPr>
          <p:nvPr/>
        </p:nvPicPr>
        <p:blipFill>
          <a:blip r:embed="rId6" cstate="print"/>
          <a:srcRect/>
          <a:stretch>
            <a:fillRect/>
          </a:stretch>
        </p:blipFill>
        <p:spPr bwMode="auto">
          <a:xfrm>
            <a:off x="381000" y="2114550"/>
            <a:ext cx="1316037" cy="255587"/>
          </a:xfrm>
          <a:prstGeom prst="rect">
            <a:avLst/>
          </a:prstGeom>
          <a:noFill/>
          <a:ln w="9525">
            <a:noFill/>
            <a:miter lim="800000"/>
            <a:headEnd/>
            <a:tailEnd/>
          </a:ln>
        </p:spPr>
      </p:pic>
      <p:pic>
        <p:nvPicPr>
          <p:cNvPr id="48132" name="Picture 4"/>
          <p:cNvPicPr>
            <a:picLocks noChangeAspect="1" noChangeArrowheads="1"/>
          </p:cNvPicPr>
          <p:nvPr/>
        </p:nvPicPr>
        <p:blipFill>
          <a:blip r:embed="rId7" cstate="print"/>
          <a:srcRect/>
          <a:stretch>
            <a:fillRect/>
          </a:stretch>
        </p:blipFill>
        <p:spPr bwMode="auto">
          <a:xfrm>
            <a:off x="1981200" y="2114550"/>
            <a:ext cx="1265237" cy="255587"/>
          </a:xfrm>
          <a:prstGeom prst="rect">
            <a:avLst/>
          </a:prstGeom>
          <a:noFill/>
          <a:ln w="9525">
            <a:noFill/>
            <a:miter lim="800000"/>
            <a:headEnd/>
            <a:tailEnd/>
          </a:ln>
        </p:spPr>
      </p:pic>
      <p:pic>
        <p:nvPicPr>
          <p:cNvPr id="48133" name="Picture 5"/>
          <p:cNvPicPr>
            <a:picLocks noChangeAspect="1" noChangeArrowheads="1"/>
          </p:cNvPicPr>
          <p:nvPr/>
        </p:nvPicPr>
        <p:blipFill>
          <a:blip r:embed="rId8" cstate="print"/>
          <a:srcRect/>
          <a:stretch>
            <a:fillRect/>
          </a:stretch>
        </p:blipFill>
        <p:spPr bwMode="auto">
          <a:xfrm>
            <a:off x="381000" y="2495550"/>
            <a:ext cx="1273175" cy="247650"/>
          </a:xfrm>
          <a:prstGeom prst="rect">
            <a:avLst/>
          </a:prstGeom>
          <a:noFill/>
          <a:ln w="9525">
            <a:noFill/>
            <a:miter lim="800000"/>
            <a:headEnd/>
            <a:tailEnd/>
          </a:ln>
        </p:spPr>
      </p:pic>
      <p:pic>
        <p:nvPicPr>
          <p:cNvPr id="48134" name="Picture 6"/>
          <p:cNvPicPr>
            <a:picLocks noChangeAspect="1" noChangeArrowheads="1"/>
          </p:cNvPicPr>
          <p:nvPr/>
        </p:nvPicPr>
        <p:blipFill>
          <a:blip r:embed="rId9" cstate="print"/>
          <a:srcRect/>
          <a:stretch>
            <a:fillRect/>
          </a:stretch>
        </p:blipFill>
        <p:spPr bwMode="auto">
          <a:xfrm>
            <a:off x="1981200" y="2495550"/>
            <a:ext cx="1427163" cy="222250"/>
          </a:xfrm>
          <a:prstGeom prst="rect">
            <a:avLst/>
          </a:prstGeom>
          <a:noFill/>
          <a:ln w="9525">
            <a:noFill/>
            <a:miter lim="800000"/>
            <a:headEnd/>
            <a:tailEnd/>
          </a:ln>
        </p:spPr>
      </p:pic>
      <p:pic>
        <p:nvPicPr>
          <p:cNvPr id="48135" name="Picture 7"/>
          <p:cNvPicPr>
            <a:picLocks noChangeAspect="1" noChangeArrowheads="1"/>
          </p:cNvPicPr>
          <p:nvPr/>
        </p:nvPicPr>
        <p:blipFill>
          <a:blip r:embed="rId10" cstate="print"/>
          <a:srcRect/>
          <a:stretch>
            <a:fillRect/>
          </a:stretch>
        </p:blipFill>
        <p:spPr bwMode="auto">
          <a:xfrm>
            <a:off x="447575" y="3504600"/>
            <a:ext cx="2281237" cy="315913"/>
          </a:xfrm>
          <a:prstGeom prst="rect">
            <a:avLst/>
          </a:prstGeom>
          <a:noFill/>
          <a:ln w="9525">
            <a:noFill/>
            <a:miter lim="800000"/>
            <a:headEnd/>
            <a:tailEnd/>
          </a:ln>
        </p:spPr>
      </p:pic>
      <p:pic>
        <p:nvPicPr>
          <p:cNvPr id="48136" name="Picture 8"/>
          <p:cNvPicPr>
            <a:picLocks noChangeAspect="1" noChangeArrowheads="1"/>
          </p:cNvPicPr>
          <p:nvPr/>
        </p:nvPicPr>
        <p:blipFill>
          <a:blip r:embed="rId11" cstate="print"/>
          <a:srcRect t="20661"/>
          <a:stretch>
            <a:fillRect/>
          </a:stretch>
        </p:blipFill>
        <p:spPr bwMode="auto">
          <a:xfrm>
            <a:off x="457200" y="4019550"/>
            <a:ext cx="218757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724400" cy="8956298"/>
          </a:xfrm>
          <a:prstGeom prst="rect">
            <a:avLst/>
          </a:prstGeom>
          <a:noFill/>
        </p:spPr>
        <p:txBody>
          <a:bodyPr wrap="square" rtlCol="0">
            <a:spAutoFit/>
          </a:bodyPr>
          <a:lstStyle/>
          <a:p>
            <a:r>
              <a:rPr lang="en-US" dirty="0" smtClean="0"/>
              <a:t>We’re going to skip the formalism with the </a:t>
            </a:r>
            <a:r>
              <a:rPr lang="en-US" dirty="0" err="1" smtClean="0"/>
              <a:t>dopants</a:t>
            </a:r>
            <a:r>
              <a:rPr lang="en-US" dirty="0" smtClean="0"/>
              <a:t> and jump straight into calculating the width of the depletion region, and then calculate the current due to the depletion region. We’ll start by looking at the charge density</a:t>
            </a:r>
          </a:p>
          <a:p>
            <a:endParaRPr lang="en-US" dirty="0" smtClean="0"/>
          </a:p>
          <a:p>
            <a:endParaRPr lang="en-US" dirty="0"/>
          </a:p>
          <a:p>
            <a:r>
              <a:rPr lang="en-US" dirty="0" smtClean="0"/>
              <a:t>where        is the density of n-type </a:t>
            </a:r>
            <a:r>
              <a:rPr lang="en-US" dirty="0" err="1" smtClean="0"/>
              <a:t>dopants</a:t>
            </a:r>
            <a:r>
              <a:rPr lang="en-US" dirty="0" smtClean="0"/>
              <a:t> and  </a:t>
            </a:r>
          </a:p>
          <a:p>
            <a:r>
              <a:rPr lang="en-US" dirty="0"/>
              <a:t> </a:t>
            </a:r>
            <a:r>
              <a:rPr lang="en-US" dirty="0" smtClean="0"/>
              <a:t>     is the density of p-type </a:t>
            </a:r>
            <a:r>
              <a:rPr lang="en-US" dirty="0" err="1" smtClean="0"/>
              <a:t>dopants</a:t>
            </a:r>
            <a:r>
              <a:rPr lang="en-US" dirty="0" smtClean="0"/>
              <a:t>. In the depletion region</a:t>
            </a:r>
            <a:endParaRPr lang="en-US" dirty="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19" name="Picture 18" descr="https://upload.wikimedia.org/wikipedia/commons/thumb/f/fa/Pn-junction-equilibrium-graphs.png/800px-Pn-junction-equilibrium-graphs.png"/>
          <p:cNvPicPr/>
          <p:nvPr/>
        </p:nvPicPr>
        <p:blipFill>
          <a:blip r:embed="rId4" cstate="print"/>
          <a:srcRect/>
          <a:stretch>
            <a:fillRect/>
          </a:stretch>
        </p:blipFill>
        <p:spPr bwMode="auto">
          <a:xfrm>
            <a:off x="5334000" y="971550"/>
            <a:ext cx="3429000" cy="3714750"/>
          </a:xfrm>
          <a:prstGeom prst="rect">
            <a:avLst/>
          </a:prstGeom>
          <a:noFill/>
          <a:ln w="9525">
            <a:noFill/>
            <a:miter lim="800000"/>
            <a:headEnd/>
            <a:tailEnd/>
          </a:ln>
        </p:spPr>
      </p:pic>
      <p:sp>
        <p:nvSpPr>
          <p:cNvPr id="20" name="TextBox 19"/>
          <p:cNvSpPr txBox="1"/>
          <p:nvPr/>
        </p:nvSpPr>
        <p:spPr>
          <a:xfrm>
            <a:off x="6601325" y="4706150"/>
            <a:ext cx="434734" cy="369332"/>
          </a:xfrm>
          <a:prstGeom prst="rect">
            <a:avLst/>
          </a:prstGeom>
          <a:noFill/>
        </p:spPr>
        <p:txBody>
          <a:bodyPr wrap="none" rtlCol="0">
            <a:spAutoFit/>
          </a:bodyPr>
          <a:lstStyle/>
          <a:p>
            <a:r>
              <a:rPr lang="en-US" dirty="0" smtClean="0"/>
              <a:t>-</a:t>
            </a:r>
            <a:r>
              <a:rPr lang="en-US" dirty="0" err="1" smtClean="0"/>
              <a:t>x</a:t>
            </a:r>
            <a:r>
              <a:rPr lang="en-US" baseline="-25000" dirty="0" err="1" smtClean="0"/>
              <a:t>p</a:t>
            </a:r>
            <a:endParaRPr lang="en-US" dirty="0"/>
          </a:p>
        </p:txBody>
      </p:sp>
      <p:sp>
        <p:nvSpPr>
          <p:cNvPr id="21" name="TextBox 20"/>
          <p:cNvSpPr txBox="1"/>
          <p:nvPr/>
        </p:nvSpPr>
        <p:spPr>
          <a:xfrm>
            <a:off x="7258250" y="4696525"/>
            <a:ext cx="364202" cy="369332"/>
          </a:xfrm>
          <a:prstGeom prst="rect">
            <a:avLst/>
          </a:prstGeom>
          <a:noFill/>
        </p:spPr>
        <p:txBody>
          <a:bodyPr wrap="none" rtlCol="0">
            <a:spAutoFit/>
          </a:bodyPr>
          <a:lstStyle/>
          <a:p>
            <a:r>
              <a:rPr lang="en-US" dirty="0" err="1" smtClean="0"/>
              <a:t>x</a:t>
            </a:r>
            <a:r>
              <a:rPr lang="en-US" baseline="-25000" dirty="0" err="1"/>
              <a:t>n</a:t>
            </a:r>
            <a:endParaRPr lang="en-US" dirty="0"/>
          </a:p>
        </p:txBody>
      </p:sp>
      <p:cxnSp>
        <p:nvCxnSpPr>
          <p:cNvPr id="24" name="Straight Connector 23"/>
          <p:cNvCxnSpPr/>
          <p:nvPr/>
        </p:nvCxnSpPr>
        <p:spPr>
          <a:xfrm flipH="1" flipV="1">
            <a:off x="7067350" y="1276350"/>
            <a:ext cx="2" cy="3276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34200" y="4717018"/>
            <a:ext cx="301686" cy="369332"/>
          </a:xfrm>
          <a:prstGeom prst="rect">
            <a:avLst/>
          </a:prstGeom>
          <a:noFill/>
        </p:spPr>
        <p:txBody>
          <a:bodyPr wrap="none" rtlCol="0">
            <a:spAutoFit/>
          </a:bodyPr>
          <a:lstStyle/>
          <a:p>
            <a:r>
              <a:rPr lang="en-US" dirty="0" smtClean="0"/>
              <a:t>0</a:t>
            </a:r>
            <a:endParaRPr lang="en-US" dirty="0"/>
          </a:p>
        </p:txBody>
      </p:sp>
      <p:cxnSp>
        <p:nvCxnSpPr>
          <p:cNvPr id="29" name="Straight Connector 28"/>
          <p:cNvCxnSpPr/>
          <p:nvPr/>
        </p:nvCxnSpPr>
        <p:spPr>
          <a:xfrm flipH="1" flipV="1">
            <a:off x="6834750" y="4515250"/>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0641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4106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9154" name="Picture 2"/>
          <p:cNvPicPr>
            <a:picLocks noChangeAspect="1" noChangeArrowheads="1"/>
          </p:cNvPicPr>
          <p:nvPr/>
        </p:nvPicPr>
        <p:blipFill>
          <a:blip r:embed="rId5" cstate="print"/>
          <a:srcRect/>
          <a:stretch>
            <a:fillRect/>
          </a:stretch>
        </p:blipFill>
        <p:spPr bwMode="auto">
          <a:xfrm>
            <a:off x="914400" y="2724150"/>
            <a:ext cx="2597150" cy="350837"/>
          </a:xfrm>
          <a:prstGeom prst="rect">
            <a:avLst/>
          </a:prstGeom>
          <a:noFill/>
          <a:ln w="9525">
            <a:noFill/>
            <a:miter lim="800000"/>
            <a:headEnd/>
            <a:tailEnd/>
          </a:ln>
        </p:spPr>
      </p:pic>
      <p:pic>
        <p:nvPicPr>
          <p:cNvPr id="49155" name="Picture 3"/>
          <p:cNvPicPr>
            <a:picLocks noChangeAspect="1" noChangeArrowheads="1"/>
          </p:cNvPicPr>
          <p:nvPr/>
        </p:nvPicPr>
        <p:blipFill>
          <a:blip r:embed="rId6" cstate="print"/>
          <a:srcRect/>
          <a:stretch>
            <a:fillRect/>
          </a:stretch>
        </p:blipFill>
        <p:spPr bwMode="auto">
          <a:xfrm>
            <a:off x="1047550" y="3238300"/>
            <a:ext cx="298450" cy="273050"/>
          </a:xfrm>
          <a:prstGeom prst="rect">
            <a:avLst/>
          </a:prstGeom>
          <a:noFill/>
          <a:ln w="9525">
            <a:noFill/>
            <a:miter lim="800000"/>
            <a:headEnd/>
            <a:tailEnd/>
          </a:ln>
        </p:spPr>
      </p:pic>
      <p:pic>
        <p:nvPicPr>
          <p:cNvPr id="49156" name="Picture 4"/>
          <p:cNvPicPr>
            <a:picLocks noChangeAspect="1" noChangeArrowheads="1"/>
          </p:cNvPicPr>
          <p:nvPr/>
        </p:nvPicPr>
        <p:blipFill>
          <a:blip r:embed="rId7" cstate="print"/>
          <a:srcRect/>
          <a:stretch>
            <a:fillRect/>
          </a:stretch>
        </p:blipFill>
        <p:spPr bwMode="auto">
          <a:xfrm>
            <a:off x="381000" y="3535363"/>
            <a:ext cx="282575" cy="255587"/>
          </a:xfrm>
          <a:prstGeom prst="rect">
            <a:avLst/>
          </a:prstGeom>
          <a:noFill/>
          <a:ln w="9525">
            <a:noFill/>
            <a:miter lim="800000"/>
            <a:headEnd/>
            <a:tailEnd/>
          </a:ln>
        </p:spPr>
      </p:pic>
      <p:pic>
        <p:nvPicPr>
          <p:cNvPr id="49157" name="Picture 5"/>
          <p:cNvPicPr>
            <a:picLocks noChangeAspect="1" noChangeArrowheads="1"/>
          </p:cNvPicPr>
          <p:nvPr/>
        </p:nvPicPr>
        <p:blipFill>
          <a:blip r:embed="rId8" cstate="print"/>
          <a:srcRect/>
          <a:stretch>
            <a:fillRect/>
          </a:stretch>
        </p:blipFill>
        <p:spPr bwMode="auto">
          <a:xfrm>
            <a:off x="914400" y="4095750"/>
            <a:ext cx="1076325" cy="26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724400" cy="9787295"/>
          </a:xfrm>
          <a:prstGeom prst="rect">
            <a:avLst/>
          </a:prstGeom>
          <a:noFill/>
        </p:spPr>
        <p:txBody>
          <a:bodyPr wrap="square" rtlCol="0">
            <a:spAutoFit/>
          </a:bodyPr>
          <a:lstStyle/>
          <a:p>
            <a:r>
              <a:rPr lang="en-US" dirty="0" smtClean="0"/>
              <a:t>Now, we can solve Poisson’s equation</a:t>
            </a:r>
          </a:p>
          <a:p>
            <a:endParaRPr lang="en-US" dirty="0"/>
          </a:p>
          <a:p>
            <a:r>
              <a:rPr lang="en-US" dirty="0" smtClean="0"/>
              <a:t>In the region where</a:t>
            </a:r>
          </a:p>
          <a:p>
            <a:endParaRPr lang="en-US" dirty="0"/>
          </a:p>
          <a:p>
            <a:endParaRPr lang="en-US" dirty="0" smtClean="0"/>
          </a:p>
          <a:p>
            <a:endParaRPr lang="en-US" dirty="0"/>
          </a:p>
          <a:p>
            <a:r>
              <a:rPr lang="en-US" dirty="0" smtClean="0"/>
              <a:t>Likewise, where</a:t>
            </a:r>
          </a:p>
          <a:p>
            <a:endParaRPr lang="en-US" dirty="0"/>
          </a:p>
          <a:p>
            <a:endParaRPr lang="en-US" dirty="0" smtClean="0"/>
          </a:p>
          <a:p>
            <a:endParaRPr lang="en-US" dirty="0"/>
          </a:p>
          <a:p>
            <a:r>
              <a:rPr lang="en-US" dirty="0" smtClean="0"/>
              <a:t>Apply the boundary condition</a:t>
            </a:r>
          </a:p>
          <a:p>
            <a:endParaRPr lang="en-US" dirty="0"/>
          </a:p>
          <a:p>
            <a:endParaRPr lang="en-US" dirty="0" smtClean="0"/>
          </a:p>
          <a:p>
            <a:r>
              <a:rPr lang="en-US" dirty="0" smtClean="0"/>
              <a:t>In order to find the values of the constants</a:t>
            </a:r>
            <a:endParaRPr lang="en-US" dirty="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19" name="Picture 18" descr="https://upload.wikimedia.org/wikipedia/commons/thumb/f/fa/Pn-junction-equilibrium-graphs.png/800px-Pn-junction-equilibrium-graphs.png"/>
          <p:cNvPicPr/>
          <p:nvPr/>
        </p:nvPicPr>
        <p:blipFill>
          <a:blip r:embed="rId4" cstate="print"/>
          <a:srcRect/>
          <a:stretch>
            <a:fillRect/>
          </a:stretch>
        </p:blipFill>
        <p:spPr bwMode="auto">
          <a:xfrm>
            <a:off x="5334000" y="971550"/>
            <a:ext cx="3429000" cy="3714750"/>
          </a:xfrm>
          <a:prstGeom prst="rect">
            <a:avLst/>
          </a:prstGeom>
          <a:noFill/>
          <a:ln w="9525">
            <a:noFill/>
            <a:miter lim="800000"/>
            <a:headEnd/>
            <a:tailEnd/>
          </a:ln>
        </p:spPr>
      </p:pic>
      <p:sp>
        <p:nvSpPr>
          <p:cNvPr id="20" name="TextBox 19"/>
          <p:cNvSpPr txBox="1"/>
          <p:nvPr/>
        </p:nvSpPr>
        <p:spPr>
          <a:xfrm>
            <a:off x="6601325" y="4706150"/>
            <a:ext cx="434734" cy="369332"/>
          </a:xfrm>
          <a:prstGeom prst="rect">
            <a:avLst/>
          </a:prstGeom>
          <a:noFill/>
        </p:spPr>
        <p:txBody>
          <a:bodyPr wrap="none" rtlCol="0">
            <a:spAutoFit/>
          </a:bodyPr>
          <a:lstStyle/>
          <a:p>
            <a:r>
              <a:rPr lang="en-US" dirty="0" smtClean="0"/>
              <a:t>-</a:t>
            </a:r>
            <a:r>
              <a:rPr lang="en-US" dirty="0" err="1" smtClean="0"/>
              <a:t>x</a:t>
            </a:r>
            <a:r>
              <a:rPr lang="en-US" baseline="-25000" dirty="0" err="1" smtClean="0"/>
              <a:t>p</a:t>
            </a:r>
            <a:endParaRPr lang="en-US" dirty="0"/>
          </a:p>
        </p:txBody>
      </p:sp>
      <p:sp>
        <p:nvSpPr>
          <p:cNvPr id="21" name="TextBox 20"/>
          <p:cNvSpPr txBox="1"/>
          <p:nvPr/>
        </p:nvSpPr>
        <p:spPr>
          <a:xfrm>
            <a:off x="7258250" y="4696525"/>
            <a:ext cx="364202" cy="369332"/>
          </a:xfrm>
          <a:prstGeom prst="rect">
            <a:avLst/>
          </a:prstGeom>
          <a:noFill/>
        </p:spPr>
        <p:txBody>
          <a:bodyPr wrap="none" rtlCol="0">
            <a:spAutoFit/>
          </a:bodyPr>
          <a:lstStyle/>
          <a:p>
            <a:r>
              <a:rPr lang="en-US" dirty="0" err="1" smtClean="0"/>
              <a:t>x</a:t>
            </a:r>
            <a:r>
              <a:rPr lang="en-US" baseline="-25000" dirty="0" err="1"/>
              <a:t>n</a:t>
            </a:r>
            <a:endParaRPr lang="en-US" dirty="0"/>
          </a:p>
        </p:txBody>
      </p:sp>
      <p:cxnSp>
        <p:nvCxnSpPr>
          <p:cNvPr id="24" name="Straight Connector 23"/>
          <p:cNvCxnSpPr/>
          <p:nvPr/>
        </p:nvCxnSpPr>
        <p:spPr>
          <a:xfrm flipH="1" flipV="1">
            <a:off x="7067350" y="1276350"/>
            <a:ext cx="2" cy="3276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34200" y="4717018"/>
            <a:ext cx="301686" cy="369332"/>
          </a:xfrm>
          <a:prstGeom prst="rect">
            <a:avLst/>
          </a:prstGeom>
          <a:noFill/>
        </p:spPr>
        <p:txBody>
          <a:bodyPr wrap="none" rtlCol="0">
            <a:spAutoFit/>
          </a:bodyPr>
          <a:lstStyle/>
          <a:p>
            <a:r>
              <a:rPr lang="en-US" dirty="0" smtClean="0"/>
              <a:t>0</a:t>
            </a:r>
            <a:endParaRPr lang="en-US" dirty="0"/>
          </a:p>
        </p:txBody>
      </p:sp>
      <p:cxnSp>
        <p:nvCxnSpPr>
          <p:cNvPr id="29" name="Straight Connector 28"/>
          <p:cNvCxnSpPr/>
          <p:nvPr/>
        </p:nvCxnSpPr>
        <p:spPr>
          <a:xfrm flipH="1" flipV="1">
            <a:off x="6834750" y="4515250"/>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0641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4106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0178" name="Picture 2"/>
          <p:cNvPicPr>
            <a:picLocks noChangeAspect="1" noChangeArrowheads="1"/>
          </p:cNvPicPr>
          <p:nvPr/>
        </p:nvPicPr>
        <p:blipFill>
          <a:blip r:embed="rId5" cstate="print"/>
          <a:srcRect/>
          <a:stretch>
            <a:fillRect/>
          </a:stretch>
        </p:blipFill>
        <p:spPr bwMode="auto">
          <a:xfrm>
            <a:off x="990600" y="1276350"/>
            <a:ext cx="1042987" cy="341313"/>
          </a:xfrm>
          <a:prstGeom prst="rect">
            <a:avLst/>
          </a:prstGeom>
          <a:noFill/>
          <a:ln w="9525">
            <a:noFill/>
            <a:miter lim="800000"/>
            <a:headEnd/>
            <a:tailEnd/>
          </a:ln>
        </p:spPr>
      </p:pic>
      <p:pic>
        <p:nvPicPr>
          <p:cNvPr id="50179" name="Picture 3"/>
          <p:cNvPicPr>
            <a:picLocks noChangeAspect="1" noChangeArrowheads="1"/>
          </p:cNvPicPr>
          <p:nvPr/>
        </p:nvPicPr>
        <p:blipFill>
          <a:blip r:embed="rId6" cstate="print"/>
          <a:srcRect r="30677"/>
          <a:stretch>
            <a:fillRect/>
          </a:stretch>
        </p:blipFill>
        <p:spPr bwMode="auto">
          <a:xfrm>
            <a:off x="332875" y="1885950"/>
            <a:ext cx="4419600" cy="735013"/>
          </a:xfrm>
          <a:prstGeom prst="rect">
            <a:avLst/>
          </a:prstGeom>
          <a:noFill/>
          <a:ln w="9525">
            <a:noFill/>
            <a:miter lim="800000"/>
            <a:headEnd/>
            <a:tailEnd/>
          </a:ln>
        </p:spPr>
      </p:pic>
      <p:pic>
        <p:nvPicPr>
          <p:cNvPr id="50180" name="Picture 4"/>
          <p:cNvPicPr>
            <a:picLocks noChangeAspect="1" noChangeArrowheads="1"/>
          </p:cNvPicPr>
          <p:nvPr/>
        </p:nvPicPr>
        <p:blipFill>
          <a:blip r:embed="rId7" cstate="print"/>
          <a:srcRect l="4416"/>
          <a:stretch>
            <a:fillRect/>
          </a:stretch>
        </p:blipFill>
        <p:spPr bwMode="auto">
          <a:xfrm>
            <a:off x="2266750" y="1542650"/>
            <a:ext cx="1649413" cy="401637"/>
          </a:xfrm>
          <a:prstGeom prst="rect">
            <a:avLst/>
          </a:prstGeom>
          <a:noFill/>
          <a:ln w="9525">
            <a:noFill/>
            <a:miter lim="800000"/>
            <a:headEnd/>
            <a:tailEnd/>
          </a:ln>
        </p:spPr>
      </p:pic>
      <p:pic>
        <p:nvPicPr>
          <p:cNvPr id="50181" name="Picture 5"/>
          <p:cNvPicPr>
            <a:picLocks noChangeAspect="1" noChangeArrowheads="1"/>
          </p:cNvPicPr>
          <p:nvPr/>
        </p:nvPicPr>
        <p:blipFill>
          <a:blip r:embed="rId8" cstate="print"/>
          <a:srcRect/>
          <a:stretch>
            <a:fillRect/>
          </a:stretch>
        </p:blipFill>
        <p:spPr bwMode="auto">
          <a:xfrm>
            <a:off x="1914625" y="2676825"/>
            <a:ext cx="1212850" cy="290513"/>
          </a:xfrm>
          <a:prstGeom prst="rect">
            <a:avLst/>
          </a:prstGeom>
          <a:noFill/>
          <a:ln w="9525">
            <a:noFill/>
            <a:miter lim="800000"/>
            <a:headEnd/>
            <a:tailEnd/>
          </a:ln>
        </p:spPr>
      </p:pic>
      <p:pic>
        <p:nvPicPr>
          <p:cNvPr id="50182" name="Picture 6"/>
          <p:cNvPicPr>
            <a:picLocks noChangeAspect="1" noChangeArrowheads="1"/>
          </p:cNvPicPr>
          <p:nvPr/>
        </p:nvPicPr>
        <p:blipFill>
          <a:blip r:embed="rId9" cstate="print"/>
          <a:srcRect/>
          <a:stretch>
            <a:fillRect/>
          </a:stretch>
        </p:blipFill>
        <p:spPr bwMode="auto">
          <a:xfrm>
            <a:off x="457200" y="3028950"/>
            <a:ext cx="4008437" cy="641350"/>
          </a:xfrm>
          <a:prstGeom prst="rect">
            <a:avLst/>
          </a:prstGeom>
          <a:noFill/>
          <a:ln w="9525">
            <a:noFill/>
            <a:miter lim="800000"/>
            <a:headEnd/>
            <a:tailEnd/>
          </a:ln>
        </p:spPr>
      </p:pic>
      <p:pic>
        <p:nvPicPr>
          <p:cNvPr id="50183" name="Picture 7"/>
          <p:cNvPicPr>
            <a:picLocks noChangeAspect="1" noChangeArrowheads="1"/>
          </p:cNvPicPr>
          <p:nvPr/>
        </p:nvPicPr>
        <p:blipFill>
          <a:blip r:embed="rId10" cstate="print"/>
          <a:srcRect/>
          <a:stretch>
            <a:fillRect/>
          </a:stretch>
        </p:blipFill>
        <p:spPr bwMode="auto">
          <a:xfrm>
            <a:off x="457200" y="4126225"/>
            <a:ext cx="3255963"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724400" cy="9233297"/>
          </a:xfrm>
          <a:prstGeom prst="rect">
            <a:avLst/>
          </a:prstGeom>
          <a:noFill/>
        </p:spPr>
        <p:txBody>
          <a:bodyPr wrap="square" rtlCol="0">
            <a:spAutoFit/>
          </a:bodyPr>
          <a:lstStyle/>
          <a:p>
            <a:r>
              <a:rPr lang="en-US" dirty="0" smtClean="0"/>
              <a:t>Then we find</a:t>
            </a:r>
          </a:p>
          <a:p>
            <a:endParaRPr lang="en-US" dirty="0"/>
          </a:p>
          <a:p>
            <a:r>
              <a:rPr lang="en-US" dirty="0" smtClean="0"/>
              <a:t>In the region where</a:t>
            </a:r>
          </a:p>
          <a:p>
            <a:endParaRPr lang="en-US" dirty="0"/>
          </a:p>
          <a:p>
            <a:endParaRPr lang="en-US" dirty="0" smtClean="0"/>
          </a:p>
          <a:p>
            <a:endParaRPr lang="en-US" dirty="0"/>
          </a:p>
          <a:p>
            <a:r>
              <a:rPr lang="en-US" dirty="0" smtClean="0"/>
              <a:t>Likewise, where</a:t>
            </a:r>
          </a:p>
          <a:p>
            <a:endParaRPr lang="en-US" dirty="0"/>
          </a:p>
          <a:p>
            <a:endParaRPr lang="en-US" dirty="0" smtClean="0"/>
          </a:p>
          <a:p>
            <a:endParaRPr lang="en-US" dirty="0"/>
          </a:p>
          <a:p>
            <a:r>
              <a:rPr lang="en-US" dirty="0" smtClean="0"/>
              <a:t>Now we’ll integrate one more time</a:t>
            </a: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19" name="Picture 18" descr="https://upload.wikimedia.org/wikipedia/commons/thumb/f/fa/Pn-junction-equilibrium-graphs.png/800px-Pn-junction-equilibrium-graphs.png"/>
          <p:cNvPicPr/>
          <p:nvPr/>
        </p:nvPicPr>
        <p:blipFill>
          <a:blip r:embed="rId4" cstate="print"/>
          <a:srcRect/>
          <a:stretch>
            <a:fillRect/>
          </a:stretch>
        </p:blipFill>
        <p:spPr bwMode="auto">
          <a:xfrm>
            <a:off x="5334000" y="971550"/>
            <a:ext cx="3429000" cy="3714750"/>
          </a:xfrm>
          <a:prstGeom prst="rect">
            <a:avLst/>
          </a:prstGeom>
          <a:noFill/>
          <a:ln w="9525">
            <a:noFill/>
            <a:miter lim="800000"/>
            <a:headEnd/>
            <a:tailEnd/>
          </a:ln>
        </p:spPr>
      </p:pic>
      <p:sp>
        <p:nvSpPr>
          <p:cNvPr id="20" name="TextBox 19"/>
          <p:cNvSpPr txBox="1"/>
          <p:nvPr/>
        </p:nvSpPr>
        <p:spPr>
          <a:xfrm>
            <a:off x="6601325" y="4706150"/>
            <a:ext cx="434734" cy="369332"/>
          </a:xfrm>
          <a:prstGeom prst="rect">
            <a:avLst/>
          </a:prstGeom>
          <a:noFill/>
        </p:spPr>
        <p:txBody>
          <a:bodyPr wrap="none" rtlCol="0">
            <a:spAutoFit/>
          </a:bodyPr>
          <a:lstStyle/>
          <a:p>
            <a:r>
              <a:rPr lang="en-US" dirty="0" smtClean="0"/>
              <a:t>-</a:t>
            </a:r>
            <a:r>
              <a:rPr lang="en-US" dirty="0" err="1" smtClean="0"/>
              <a:t>x</a:t>
            </a:r>
            <a:r>
              <a:rPr lang="en-US" baseline="-25000" dirty="0" err="1" smtClean="0"/>
              <a:t>p</a:t>
            </a:r>
            <a:endParaRPr lang="en-US" dirty="0"/>
          </a:p>
        </p:txBody>
      </p:sp>
      <p:sp>
        <p:nvSpPr>
          <p:cNvPr id="21" name="TextBox 20"/>
          <p:cNvSpPr txBox="1"/>
          <p:nvPr/>
        </p:nvSpPr>
        <p:spPr>
          <a:xfrm>
            <a:off x="7258250" y="4696525"/>
            <a:ext cx="364202" cy="369332"/>
          </a:xfrm>
          <a:prstGeom prst="rect">
            <a:avLst/>
          </a:prstGeom>
          <a:noFill/>
        </p:spPr>
        <p:txBody>
          <a:bodyPr wrap="none" rtlCol="0">
            <a:spAutoFit/>
          </a:bodyPr>
          <a:lstStyle/>
          <a:p>
            <a:r>
              <a:rPr lang="en-US" dirty="0" err="1" smtClean="0"/>
              <a:t>x</a:t>
            </a:r>
            <a:r>
              <a:rPr lang="en-US" baseline="-25000" dirty="0" err="1"/>
              <a:t>n</a:t>
            </a:r>
            <a:endParaRPr lang="en-US" dirty="0"/>
          </a:p>
        </p:txBody>
      </p:sp>
      <p:cxnSp>
        <p:nvCxnSpPr>
          <p:cNvPr id="24" name="Straight Connector 23"/>
          <p:cNvCxnSpPr/>
          <p:nvPr/>
        </p:nvCxnSpPr>
        <p:spPr>
          <a:xfrm flipH="1" flipV="1">
            <a:off x="7067350" y="1276350"/>
            <a:ext cx="2" cy="3276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34200" y="4717018"/>
            <a:ext cx="301686" cy="369332"/>
          </a:xfrm>
          <a:prstGeom prst="rect">
            <a:avLst/>
          </a:prstGeom>
          <a:noFill/>
        </p:spPr>
        <p:txBody>
          <a:bodyPr wrap="none" rtlCol="0">
            <a:spAutoFit/>
          </a:bodyPr>
          <a:lstStyle/>
          <a:p>
            <a:r>
              <a:rPr lang="en-US" dirty="0" smtClean="0"/>
              <a:t>0</a:t>
            </a:r>
            <a:endParaRPr lang="en-US" dirty="0"/>
          </a:p>
        </p:txBody>
      </p:sp>
      <p:cxnSp>
        <p:nvCxnSpPr>
          <p:cNvPr id="29" name="Straight Connector 28"/>
          <p:cNvCxnSpPr/>
          <p:nvPr/>
        </p:nvCxnSpPr>
        <p:spPr>
          <a:xfrm flipH="1" flipV="1">
            <a:off x="6834750" y="4515250"/>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0641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4106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0180" name="Picture 4"/>
          <p:cNvPicPr>
            <a:picLocks noChangeAspect="1" noChangeArrowheads="1"/>
          </p:cNvPicPr>
          <p:nvPr/>
        </p:nvPicPr>
        <p:blipFill>
          <a:blip r:embed="rId5" cstate="print"/>
          <a:srcRect l="4416"/>
          <a:stretch>
            <a:fillRect/>
          </a:stretch>
        </p:blipFill>
        <p:spPr bwMode="auto">
          <a:xfrm>
            <a:off x="2266750" y="1542650"/>
            <a:ext cx="1649413" cy="401637"/>
          </a:xfrm>
          <a:prstGeom prst="rect">
            <a:avLst/>
          </a:prstGeom>
          <a:noFill/>
          <a:ln w="9525">
            <a:noFill/>
            <a:miter lim="800000"/>
            <a:headEnd/>
            <a:tailEnd/>
          </a:ln>
        </p:spPr>
      </p:pic>
      <p:pic>
        <p:nvPicPr>
          <p:cNvPr id="50181" name="Picture 5"/>
          <p:cNvPicPr>
            <a:picLocks noChangeAspect="1" noChangeArrowheads="1"/>
          </p:cNvPicPr>
          <p:nvPr/>
        </p:nvPicPr>
        <p:blipFill>
          <a:blip r:embed="rId6" cstate="print"/>
          <a:srcRect/>
          <a:stretch>
            <a:fillRect/>
          </a:stretch>
        </p:blipFill>
        <p:spPr bwMode="auto">
          <a:xfrm>
            <a:off x="1914625" y="2676825"/>
            <a:ext cx="1212850" cy="290513"/>
          </a:xfrm>
          <a:prstGeom prst="rect">
            <a:avLst/>
          </a:prstGeom>
          <a:noFill/>
          <a:ln w="9525">
            <a:noFill/>
            <a:miter lim="800000"/>
            <a:headEnd/>
            <a:tailEnd/>
          </a:ln>
        </p:spPr>
      </p:pic>
      <p:pic>
        <p:nvPicPr>
          <p:cNvPr id="51202" name="Picture 2"/>
          <p:cNvPicPr>
            <a:picLocks noChangeAspect="1" noChangeArrowheads="1"/>
          </p:cNvPicPr>
          <p:nvPr/>
        </p:nvPicPr>
        <p:blipFill>
          <a:blip r:embed="rId7" cstate="print"/>
          <a:srcRect/>
          <a:stretch>
            <a:fillRect/>
          </a:stretch>
        </p:blipFill>
        <p:spPr bwMode="auto">
          <a:xfrm>
            <a:off x="457200" y="1962150"/>
            <a:ext cx="2084387" cy="631825"/>
          </a:xfrm>
          <a:prstGeom prst="rect">
            <a:avLst/>
          </a:prstGeom>
          <a:noFill/>
          <a:ln w="9525">
            <a:noFill/>
            <a:miter lim="800000"/>
            <a:headEnd/>
            <a:tailEnd/>
          </a:ln>
        </p:spPr>
      </p:pic>
      <p:pic>
        <p:nvPicPr>
          <p:cNvPr id="51203" name="Picture 3"/>
          <p:cNvPicPr>
            <a:picLocks noChangeAspect="1" noChangeArrowheads="1"/>
          </p:cNvPicPr>
          <p:nvPr/>
        </p:nvPicPr>
        <p:blipFill>
          <a:blip r:embed="rId8" cstate="print"/>
          <a:srcRect/>
          <a:stretch>
            <a:fillRect/>
          </a:stretch>
        </p:blipFill>
        <p:spPr bwMode="auto">
          <a:xfrm>
            <a:off x="457200" y="3028950"/>
            <a:ext cx="1897063" cy="631825"/>
          </a:xfrm>
          <a:prstGeom prst="rect">
            <a:avLst/>
          </a:prstGeom>
          <a:noFill/>
          <a:ln w="9525">
            <a:noFill/>
            <a:miter lim="800000"/>
            <a:headEnd/>
            <a:tailEnd/>
          </a:ln>
        </p:spPr>
      </p:pic>
      <p:pic>
        <p:nvPicPr>
          <p:cNvPr id="51204" name="Picture 4"/>
          <p:cNvPicPr>
            <a:picLocks noChangeAspect="1" noChangeArrowheads="1"/>
          </p:cNvPicPr>
          <p:nvPr/>
        </p:nvPicPr>
        <p:blipFill>
          <a:blip r:embed="rId9" cstate="print"/>
          <a:srcRect/>
          <a:stretch>
            <a:fillRect/>
          </a:stretch>
        </p:blipFill>
        <p:spPr bwMode="auto">
          <a:xfrm>
            <a:off x="457200" y="4095750"/>
            <a:ext cx="2179637" cy="623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Brief History</a:t>
            </a:r>
            <a:endParaRPr lang="en-US" sz="6000" dirty="0">
              <a:solidFill>
                <a:schemeClr val="bg1"/>
              </a:solidFill>
            </a:endParaRPr>
          </a:p>
        </p:txBody>
      </p:sp>
      <p:sp>
        <p:nvSpPr>
          <p:cNvPr id="12" name="TextBox 11"/>
          <p:cNvSpPr txBox="1"/>
          <p:nvPr/>
        </p:nvSpPr>
        <p:spPr>
          <a:xfrm>
            <a:off x="381000" y="1200150"/>
            <a:ext cx="4800600" cy="5262979"/>
          </a:xfrm>
          <a:prstGeom prst="rect">
            <a:avLst/>
          </a:prstGeom>
          <a:noFill/>
        </p:spPr>
        <p:txBody>
          <a:bodyPr wrap="square" rtlCol="0">
            <a:spAutoFit/>
          </a:bodyPr>
          <a:lstStyle/>
          <a:p>
            <a:pPr>
              <a:buFont typeface="Wingdings" pitchFamily="2" charset="2"/>
              <a:buChar char="v"/>
            </a:pPr>
            <a:r>
              <a:rPr lang="en-US" sz="2400" dirty="0" smtClean="0"/>
              <a:t>           1839</a:t>
            </a:r>
          </a:p>
          <a:p>
            <a:pPr lvl="1"/>
            <a:endParaRPr lang="en-US" dirty="0" smtClean="0"/>
          </a:p>
          <a:p>
            <a:pPr lvl="1"/>
            <a:r>
              <a:rPr lang="en-US" dirty="0" err="1" smtClean="0"/>
              <a:t>Alexandre</a:t>
            </a:r>
            <a:r>
              <a:rPr lang="en-US" dirty="0" smtClean="0"/>
              <a:t> Becquerel (age 19) observes the photoelectric effect when he shined light on some silver chloride in an acid solution connected to platinum electrodes</a:t>
            </a:r>
          </a:p>
          <a:p>
            <a:pPr lvl="1"/>
            <a:endParaRPr lang="en-US" dirty="0" smtClean="0"/>
          </a:p>
          <a:p>
            <a:pPr>
              <a:buFont typeface="Wingdings" pitchFamily="2" charset="2"/>
              <a:buChar char="v"/>
            </a:pPr>
            <a:r>
              <a:rPr lang="en-US" sz="2400" dirty="0" smtClean="0"/>
              <a:t>           1876</a:t>
            </a:r>
          </a:p>
          <a:p>
            <a:pPr>
              <a:buFont typeface="Wingdings" pitchFamily="2" charset="2"/>
              <a:buChar char="v"/>
            </a:pPr>
            <a:endParaRPr lang="en-US" sz="2400" dirty="0"/>
          </a:p>
          <a:p>
            <a:pPr lvl="1"/>
            <a:r>
              <a:rPr lang="en-US" dirty="0" smtClean="0"/>
              <a:t>William </a:t>
            </a:r>
            <a:r>
              <a:rPr lang="en-US" dirty="0" err="1" smtClean="0"/>
              <a:t>Grylls</a:t>
            </a:r>
            <a:r>
              <a:rPr lang="en-US" dirty="0" smtClean="0"/>
              <a:t> Adams and his student Richard Day created the first solid state photovoltaic device</a:t>
            </a:r>
          </a:p>
          <a:p>
            <a:pPr lvl="1"/>
            <a:endParaRPr lang="en-US" dirty="0" smtClean="0"/>
          </a:p>
          <a:p>
            <a:pPr>
              <a:buFont typeface="Wingdings" pitchFamily="2" charset="2"/>
              <a:buChar char="v"/>
            </a:pPr>
            <a:endParaRPr lang="en-US" sz="2400" dirty="0" smtClean="0"/>
          </a:p>
          <a:p>
            <a:endParaRPr lang="en-US" sz="2400" dirty="0" smtClean="0"/>
          </a:p>
          <a:p>
            <a:pPr lvl="1">
              <a:buFontTx/>
              <a:buChar char="-"/>
            </a:pPr>
            <a:endParaRPr lang="en-US" dirty="0" smtClean="0"/>
          </a:p>
          <a:p>
            <a:pPr lvl="1">
              <a:buFontTx/>
              <a:buChar char="-"/>
            </a:pPr>
            <a:endParaRPr lang="en-US" dirty="0" smtClean="0"/>
          </a:p>
        </p:txBody>
      </p:sp>
      <p:pic>
        <p:nvPicPr>
          <p:cNvPr id="20482" name="Picture 2" descr="Black and white photo of Alexandre Edmond Becquerel"/>
          <p:cNvPicPr>
            <a:picLocks noChangeAspect="1" noChangeArrowheads="1"/>
          </p:cNvPicPr>
          <p:nvPr/>
        </p:nvPicPr>
        <p:blipFill>
          <a:blip r:embed="rId4" cstate="print"/>
          <a:srcRect/>
          <a:stretch>
            <a:fillRect/>
          </a:stretch>
        </p:blipFill>
        <p:spPr bwMode="auto">
          <a:xfrm>
            <a:off x="838200" y="1123950"/>
            <a:ext cx="613634" cy="695325"/>
          </a:xfrm>
          <a:prstGeom prst="rect">
            <a:avLst/>
          </a:prstGeom>
          <a:noFill/>
        </p:spPr>
      </p:pic>
      <p:pic>
        <p:nvPicPr>
          <p:cNvPr id="20484" name="Picture 4"/>
          <p:cNvPicPr>
            <a:picLocks noChangeAspect="1" noChangeArrowheads="1"/>
          </p:cNvPicPr>
          <p:nvPr/>
        </p:nvPicPr>
        <p:blipFill>
          <a:blip r:embed="rId5" cstate="print"/>
          <a:srcRect/>
          <a:stretch>
            <a:fillRect/>
          </a:stretch>
        </p:blipFill>
        <p:spPr bwMode="auto">
          <a:xfrm>
            <a:off x="5791200" y="1047750"/>
            <a:ext cx="2667000" cy="1904799"/>
          </a:xfrm>
          <a:prstGeom prst="rect">
            <a:avLst/>
          </a:prstGeom>
          <a:noFill/>
          <a:ln w="9525">
            <a:noFill/>
            <a:miter lim="800000"/>
            <a:headEnd/>
            <a:tailEnd/>
          </a:ln>
        </p:spPr>
      </p:pic>
      <p:pic>
        <p:nvPicPr>
          <p:cNvPr id="20485" name="Picture 5"/>
          <p:cNvPicPr>
            <a:picLocks noChangeAspect="1" noChangeArrowheads="1"/>
          </p:cNvPicPr>
          <p:nvPr/>
        </p:nvPicPr>
        <p:blipFill>
          <a:blip r:embed="rId6" cstate="print"/>
          <a:srcRect/>
          <a:stretch>
            <a:fillRect/>
          </a:stretch>
        </p:blipFill>
        <p:spPr bwMode="auto">
          <a:xfrm>
            <a:off x="5715000" y="3105150"/>
            <a:ext cx="2669584" cy="1787525"/>
          </a:xfrm>
          <a:prstGeom prst="rect">
            <a:avLst/>
          </a:prstGeom>
          <a:noFill/>
          <a:ln w="9525">
            <a:noFill/>
            <a:miter lim="800000"/>
            <a:headEnd/>
            <a:tailEnd/>
          </a:ln>
        </p:spPr>
      </p:pic>
      <p:sp>
        <p:nvSpPr>
          <p:cNvPr id="16" name="Rectangle 15"/>
          <p:cNvSpPr/>
          <p:nvPr/>
        </p:nvSpPr>
        <p:spPr>
          <a:xfrm>
            <a:off x="8001000" y="135255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800" y="4095750"/>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7" name="Picture 7" descr="http://www.eoearth.org/files/110701_110800/110743/Adams1.jpg"/>
          <p:cNvPicPr>
            <a:picLocks noChangeAspect="1" noChangeArrowheads="1"/>
          </p:cNvPicPr>
          <p:nvPr/>
        </p:nvPicPr>
        <p:blipFill>
          <a:blip r:embed="rId7" cstate="print"/>
          <a:srcRect/>
          <a:stretch>
            <a:fillRect/>
          </a:stretch>
        </p:blipFill>
        <p:spPr bwMode="auto">
          <a:xfrm>
            <a:off x="838200" y="3028950"/>
            <a:ext cx="625475" cy="91961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724400" cy="9233297"/>
          </a:xfrm>
          <a:prstGeom prst="rect">
            <a:avLst/>
          </a:prstGeom>
          <a:noFill/>
        </p:spPr>
        <p:txBody>
          <a:bodyPr wrap="square" rtlCol="0">
            <a:spAutoFit/>
          </a:bodyPr>
          <a:lstStyle/>
          <a:p>
            <a:r>
              <a:rPr lang="en-US" dirty="0" smtClean="0"/>
              <a:t>Then we find</a:t>
            </a:r>
          </a:p>
          <a:p>
            <a:endParaRPr lang="en-US" dirty="0"/>
          </a:p>
          <a:p>
            <a:r>
              <a:rPr lang="en-US" dirty="0" smtClean="0"/>
              <a:t>In the region where</a:t>
            </a:r>
          </a:p>
          <a:p>
            <a:endParaRPr lang="en-US" dirty="0"/>
          </a:p>
          <a:p>
            <a:endParaRPr lang="en-US" dirty="0" smtClean="0"/>
          </a:p>
          <a:p>
            <a:endParaRPr lang="en-US" dirty="0"/>
          </a:p>
          <a:p>
            <a:r>
              <a:rPr lang="en-US" dirty="0" smtClean="0"/>
              <a:t>Likewise, where</a:t>
            </a:r>
          </a:p>
          <a:p>
            <a:endParaRPr lang="en-US" dirty="0"/>
          </a:p>
          <a:p>
            <a:endParaRPr lang="en-US" dirty="0" smtClean="0"/>
          </a:p>
          <a:p>
            <a:endParaRPr lang="en-US" dirty="0"/>
          </a:p>
          <a:p>
            <a:r>
              <a:rPr lang="en-US" dirty="0" smtClean="0"/>
              <a:t>Apply boundary conditions</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19" name="Picture 18" descr="https://upload.wikimedia.org/wikipedia/commons/thumb/f/fa/Pn-junction-equilibrium-graphs.png/800px-Pn-junction-equilibrium-graphs.png"/>
          <p:cNvPicPr/>
          <p:nvPr/>
        </p:nvPicPr>
        <p:blipFill>
          <a:blip r:embed="rId4" cstate="print"/>
          <a:srcRect/>
          <a:stretch>
            <a:fillRect/>
          </a:stretch>
        </p:blipFill>
        <p:spPr bwMode="auto">
          <a:xfrm>
            <a:off x="5334000" y="971550"/>
            <a:ext cx="3429000" cy="3714750"/>
          </a:xfrm>
          <a:prstGeom prst="rect">
            <a:avLst/>
          </a:prstGeom>
          <a:noFill/>
          <a:ln w="9525">
            <a:noFill/>
            <a:miter lim="800000"/>
            <a:headEnd/>
            <a:tailEnd/>
          </a:ln>
        </p:spPr>
      </p:pic>
      <p:sp>
        <p:nvSpPr>
          <p:cNvPr id="20" name="TextBox 19"/>
          <p:cNvSpPr txBox="1"/>
          <p:nvPr/>
        </p:nvSpPr>
        <p:spPr>
          <a:xfrm>
            <a:off x="6601325" y="4706150"/>
            <a:ext cx="434734" cy="369332"/>
          </a:xfrm>
          <a:prstGeom prst="rect">
            <a:avLst/>
          </a:prstGeom>
          <a:noFill/>
        </p:spPr>
        <p:txBody>
          <a:bodyPr wrap="none" rtlCol="0">
            <a:spAutoFit/>
          </a:bodyPr>
          <a:lstStyle/>
          <a:p>
            <a:r>
              <a:rPr lang="en-US" dirty="0" smtClean="0"/>
              <a:t>-</a:t>
            </a:r>
            <a:r>
              <a:rPr lang="en-US" dirty="0" err="1" smtClean="0"/>
              <a:t>x</a:t>
            </a:r>
            <a:r>
              <a:rPr lang="en-US" baseline="-25000" dirty="0" err="1" smtClean="0"/>
              <a:t>p</a:t>
            </a:r>
            <a:endParaRPr lang="en-US" dirty="0"/>
          </a:p>
        </p:txBody>
      </p:sp>
      <p:sp>
        <p:nvSpPr>
          <p:cNvPr id="21" name="TextBox 20"/>
          <p:cNvSpPr txBox="1"/>
          <p:nvPr/>
        </p:nvSpPr>
        <p:spPr>
          <a:xfrm>
            <a:off x="7258250" y="4696525"/>
            <a:ext cx="364202" cy="369332"/>
          </a:xfrm>
          <a:prstGeom prst="rect">
            <a:avLst/>
          </a:prstGeom>
          <a:noFill/>
        </p:spPr>
        <p:txBody>
          <a:bodyPr wrap="none" rtlCol="0">
            <a:spAutoFit/>
          </a:bodyPr>
          <a:lstStyle/>
          <a:p>
            <a:r>
              <a:rPr lang="en-US" dirty="0" err="1" smtClean="0"/>
              <a:t>x</a:t>
            </a:r>
            <a:r>
              <a:rPr lang="en-US" baseline="-25000" dirty="0" err="1"/>
              <a:t>n</a:t>
            </a:r>
            <a:endParaRPr lang="en-US" dirty="0"/>
          </a:p>
        </p:txBody>
      </p:sp>
      <p:cxnSp>
        <p:nvCxnSpPr>
          <p:cNvPr id="24" name="Straight Connector 23"/>
          <p:cNvCxnSpPr/>
          <p:nvPr/>
        </p:nvCxnSpPr>
        <p:spPr>
          <a:xfrm flipH="1" flipV="1">
            <a:off x="7067350" y="1276350"/>
            <a:ext cx="2" cy="3276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34200" y="4717018"/>
            <a:ext cx="301686" cy="369332"/>
          </a:xfrm>
          <a:prstGeom prst="rect">
            <a:avLst/>
          </a:prstGeom>
          <a:noFill/>
        </p:spPr>
        <p:txBody>
          <a:bodyPr wrap="none" rtlCol="0">
            <a:spAutoFit/>
          </a:bodyPr>
          <a:lstStyle/>
          <a:p>
            <a:r>
              <a:rPr lang="en-US" dirty="0" smtClean="0"/>
              <a:t>0</a:t>
            </a:r>
            <a:endParaRPr lang="en-US" dirty="0"/>
          </a:p>
        </p:txBody>
      </p:sp>
      <p:cxnSp>
        <p:nvCxnSpPr>
          <p:cNvPr id="29" name="Straight Connector 28"/>
          <p:cNvCxnSpPr/>
          <p:nvPr/>
        </p:nvCxnSpPr>
        <p:spPr>
          <a:xfrm flipH="1" flipV="1">
            <a:off x="6834750" y="4515250"/>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0641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4106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0180" name="Picture 4"/>
          <p:cNvPicPr>
            <a:picLocks noChangeAspect="1" noChangeArrowheads="1"/>
          </p:cNvPicPr>
          <p:nvPr/>
        </p:nvPicPr>
        <p:blipFill>
          <a:blip r:embed="rId5" cstate="print"/>
          <a:srcRect l="4416"/>
          <a:stretch>
            <a:fillRect/>
          </a:stretch>
        </p:blipFill>
        <p:spPr bwMode="auto">
          <a:xfrm>
            <a:off x="2266750" y="1542650"/>
            <a:ext cx="1649413" cy="401637"/>
          </a:xfrm>
          <a:prstGeom prst="rect">
            <a:avLst/>
          </a:prstGeom>
          <a:noFill/>
          <a:ln w="9525">
            <a:noFill/>
            <a:miter lim="800000"/>
            <a:headEnd/>
            <a:tailEnd/>
          </a:ln>
        </p:spPr>
      </p:pic>
      <p:pic>
        <p:nvPicPr>
          <p:cNvPr id="50181" name="Picture 5"/>
          <p:cNvPicPr>
            <a:picLocks noChangeAspect="1" noChangeArrowheads="1"/>
          </p:cNvPicPr>
          <p:nvPr/>
        </p:nvPicPr>
        <p:blipFill>
          <a:blip r:embed="rId6" cstate="print"/>
          <a:srcRect/>
          <a:stretch>
            <a:fillRect/>
          </a:stretch>
        </p:blipFill>
        <p:spPr bwMode="auto">
          <a:xfrm>
            <a:off x="1914625" y="2676825"/>
            <a:ext cx="1212850" cy="290513"/>
          </a:xfrm>
          <a:prstGeom prst="rect">
            <a:avLst/>
          </a:prstGeom>
          <a:noFill/>
          <a:ln w="9525">
            <a:noFill/>
            <a:miter lim="800000"/>
            <a:headEnd/>
            <a:tailEnd/>
          </a:ln>
        </p:spPr>
      </p:pic>
      <p:pic>
        <p:nvPicPr>
          <p:cNvPr id="51204" name="Picture 4"/>
          <p:cNvPicPr>
            <a:picLocks noChangeAspect="1" noChangeArrowheads="1"/>
          </p:cNvPicPr>
          <p:nvPr/>
        </p:nvPicPr>
        <p:blipFill>
          <a:blip r:embed="rId7" cstate="print"/>
          <a:srcRect r="61544"/>
          <a:stretch>
            <a:fillRect/>
          </a:stretch>
        </p:blipFill>
        <p:spPr bwMode="auto">
          <a:xfrm>
            <a:off x="457200" y="1962150"/>
            <a:ext cx="838200" cy="623887"/>
          </a:xfrm>
          <a:prstGeom prst="rect">
            <a:avLst/>
          </a:prstGeom>
          <a:noFill/>
          <a:ln w="9525">
            <a:noFill/>
            <a:miter lim="800000"/>
            <a:headEnd/>
            <a:tailEnd/>
          </a:ln>
        </p:spPr>
      </p:pic>
      <p:pic>
        <p:nvPicPr>
          <p:cNvPr id="52226" name="Picture 2"/>
          <p:cNvPicPr>
            <a:picLocks noChangeAspect="1" noChangeArrowheads="1"/>
          </p:cNvPicPr>
          <p:nvPr/>
        </p:nvPicPr>
        <p:blipFill>
          <a:blip r:embed="rId8" cstate="print"/>
          <a:srcRect/>
          <a:stretch>
            <a:fillRect/>
          </a:stretch>
        </p:blipFill>
        <p:spPr bwMode="auto">
          <a:xfrm>
            <a:off x="1295400" y="1962150"/>
            <a:ext cx="4033837" cy="615950"/>
          </a:xfrm>
          <a:prstGeom prst="rect">
            <a:avLst/>
          </a:prstGeom>
          <a:noFill/>
          <a:ln w="9525">
            <a:noFill/>
            <a:miter lim="800000"/>
            <a:headEnd/>
            <a:tailEnd/>
          </a:ln>
        </p:spPr>
      </p:pic>
      <p:pic>
        <p:nvPicPr>
          <p:cNvPr id="22" name="Picture 4"/>
          <p:cNvPicPr>
            <a:picLocks noChangeAspect="1" noChangeArrowheads="1"/>
          </p:cNvPicPr>
          <p:nvPr/>
        </p:nvPicPr>
        <p:blipFill>
          <a:blip r:embed="rId7" cstate="print"/>
          <a:srcRect r="61544"/>
          <a:stretch>
            <a:fillRect/>
          </a:stretch>
        </p:blipFill>
        <p:spPr bwMode="auto">
          <a:xfrm>
            <a:off x="494900" y="3028950"/>
            <a:ext cx="838200" cy="623887"/>
          </a:xfrm>
          <a:prstGeom prst="rect">
            <a:avLst/>
          </a:prstGeom>
          <a:noFill/>
          <a:ln w="9525">
            <a:noFill/>
            <a:miter lim="800000"/>
            <a:headEnd/>
            <a:tailEnd/>
          </a:ln>
        </p:spPr>
      </p:pic>
      <p:pic>
        <p:nvPicPr>
          <p:cNvPr id="52227" name="Picture 3"/>
          <p:cNvPicPr>
            <a:picLocks noChangeAspect="1" noChangeArrowheads="1"/>
          </p:cNvPicPr>
          <p:nvPr/>
        </p:nvPicPr>
        <p:blipFill>
          <a:blip r:embed="rId9" cstate="print"/>
          <a:srcRect/>
          <a:stretch>
            <a:fillRect/>
          </a:stretch>
        </p:blipFill>
        <p:spPr bwMode="auto">
          <a:xfrm>
            <a:off x="1323475" y="3028950"/>
            <a:ext cx="4102100" cy="649287"/>
          </a:xfrm>
          <a:prstGeom prst="rect">
            <a:avLst/>
          </a:prstGeom>
          <a:noFill/>
          <a:ln w="9525">
            <a:noFill/>
            <a:miter lim="800000"/>
            <a:headEnd/>
            <a:tailEnd/>
          </a:ln>
        </p:spPr>
      </p:pic>
      <p:pic>
        <p:nvPicPr>
          <p:cNvPr id="52228" name="Picture 4"/>
          <p:cNvPicPr>
            <a:picLocks noChangeAspect="1" noChangeArrowheads="1"/>
          </p:cNvPicPr>
          <p:nvPr/>
        </p:nvPicPr>
        <p:blipFill>
          <a:blip r:embed="rId10" cstate="print"/>
          <a:srcRect/>
          <a:stretch>
            <a:fillRect/>
          </a:stretch>
        </p:blipFill>
        <p:spPr bwMode="auto">
          <a:xfrm>
            <a:off x="533400" y="4171950"/>
            <a:ext cx="1725613" cy="298450"/>
          </a:xfrm>
          <a:prstGeom prst="rect">
            <a:avLst/>
          </a:prstGeom>
          <a:noFill/>
          <a:ln w="9525">
            <a:noFill/>
            <a:miter lim="800000"/>
            <a:headEnd/>
            <a:tailEnd/>
          </a:ln>
        </p:spPr>
      </p:pic>
      <p:pic>
        <p:nvPicPr>
          <p:cNvPr id="52229" name="Picture 5"/>
          <p:cNvPicPr>
            <a:picLocks noChangeAspect="1" noChangeArrowheads="1"/>
          </p:cNvPicPr>
          <p:nvPr/>
        </p:nvPicPr>
        <p:blipFill>
          <a:blip r:embed="rId11" cstate="print"/>
          <a:srcRect/>
          <a:stretch>
            <a:fillRect/>
          </a:stretch>
        </p:blipFill>
        <p:spPr bwMode="auto">
          <a:xfrm>
            <a:off x="457200" y="4552950"/>
            <a:ext cx="2460625" cy="31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724400" cy="9233297"/>
          </a:xfrm>
          <a:prstGeom prst="rect">
            <a:avLst/>
          </a:prstGeom>
          <a:noFill/>
        </p:spPr>
        <p:txBody>
          <a:bodyPr wrap="square" rtlCol="0">
            <a:spAutoFit/>
          </a:bodyPr>
          <a:lstStyle/>
          <a:p>
            <a:r>
              <a:rPr lang="en-US" dirty="0" smtClean="0"/>
              <a:t>Then we find</a:t>
            </a:r>
          </a:p>
          <a:p>
            <a:endParaRPr lang="en-US" dirty="0"/>
          </a:p>
          <a:p>
            <a:r>
              <a:rPr lang="en-US" dirty="0" smtClean="0"/>
              <a:t>In the region where</a:t>
            </a:r>
          </a:p>
          <a:p>
            <a:endParaRPr lang="en-US" dirty="0"/>
          </a:p>
          <a:p>
            <a:endParaRPr lang="en-US" dirty="0" smtClean="0"/>
          </a:p>
          <a:p>
            <a:endParaRPr lang="en-US" dirty="0"/>
          </a:p>
          <a:p>
            <a:r>
              <a:rPr lang="en-US" dirty="0" smtClean="0"/>
              <a:t>Likewise, where</a:t>
            </a:r>
          </a:p>
          <a:p>
            <a:endParaRPr lang="en-US" dirty="0"/>
          </a:p>
          <a:p>
            <a:endParaRPr lang="en-US" dirty="0" smtClean="0"/>
          </a:p>
          <a:p>
            <a:endParaRPr lang="en-US" dirty="0"/>
          </a:p>
          <a:p>
            <a:r>
              <a:rPr lang="en-US" dirty="0" smtClean="0"/>
              <a:t>Then </a:t>
            </a:r>
            <a:r>
              <a:rPr lang="en-US" dirty="0" err="1" smtClean="0"/>
              <a:t>V</a:t>
            </a:r>
            <a:r>
              <a:rPr lang="en-US" baseline="-25000" dirty="0" err="1" smtClean="0"/>
              <a:t>max</a:t>
            </a:r>
            <a:r>
              <a:rPr lang="en-US" dirty="0" smtClean="0"/>
              <a:t> or the “built-in” voltage is </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19" name="Picture 18" descr="https://upload.wikimedia.org/wikipedia/commons/thumb/f/fa/Pn-junction-equilibrium-graphs.png/800px-Pn-junction-equilibrium-graphs.png"/>
          <p:cNvPicPr/>
          <p:nvPr/>
        </p:nvPicPr>
        <p:blipFill>
          <a:blip r:embed="rId4" cstate="print"/>
          <a:srcRect/>
          <a:stretch>
            <a:fillRect/>
          </a:stretch>
        </p:blipFill>
        <p:spPr bwMode="auto">
          <a:xfrm>
            <a:off x="5334000" y="971550"/>
            <a:ext cx="3429000" cy="3714750"/>
          </a:xfrm>
          <a:prstGeom prst="rect">
            <a:avLst/>
          </a:prstGeom>
          <a:noFill/>
          <a:ln w="9525">
            <a:noFill/>
            <a:miter lim="800000"/>
            <a:headEnd/>
            <a:tailEnd/>
          </a:ln>
        </p:spPr>
      </p:pic>
      <p:sp>
        <p:nvSpPr>
          <p:cNvPr id="20" name="TextBox 19"/>
          <p:cNvSpPr txBox="1"/>
          <p:nvPr/>
        </p:nvSpPr>
        <p:spPr>
          <a:xfrm>
            <a:off x="6601325" y="4706150"/>
            <a:ext cx="434734" cy="369332"/>
          </a:xfrm>
          <a:prstGeom prst="rect">
            <a:avLst/>
          </a:prstGeom>
          <a:noFill/>
        </p:spPr>
        <p:txBody>
          <a:bodyPr wrap="none" rtlCol="0">
            <a:spAutoFit/>
          </a:bodyPr>
          <a:lstStyle/>
          <a:p>
            <a:r>
              <a:rPr lang="en-US" dirty="0" smtClean="0"/>
              <a:t>-</a:t>
            </a:r>
            <a:r>
              <a:rPr lang="en-US" dirty="0" err="1" smtClean="0"/>
              <a:t>x</a:t>
            </a:r>
            <a:r>
              <a:rPr lang="en-US" baseline="-25000" dirty="0" err="1" smtClean="0"/>
              <a:t>p</a:t>
            </a:r>
            <a:endParaRPr lang="en-US" dirty="0"/>
          </a:p>
        </p:txBody>
      </p:sp>
      <p:sp>
        <p:nvSpPr>
          <p:cNvPr id="21" name="TextBox 20"/>
          <p:cNvSpPr txBox="1"/>
          <p:nvPr/>
        </p:nvSpPr>
        <p:spPr>
          <a:xfrm>
            <a:off x="7258250" y="4696525"/>
            <a:ext cx="364202" cy="369332"/>
          </a:xfrm>
          <a:prstGeom prst="rect">
            <a:avLst/>
          </a:prstGeom>
          <a:noFill/>
        </p:spPr>
        <p:txBody>
          <a:bodyPr wrap="none" rtlCol="0">
            <a:spAutoFit/>
          </a:bodyPr>
          <a:lstStyle/>
          <a:p>
            <a:r>
              <a:rPr lang="en-US" dirty="0" err="1" smtClean="0"/>
              <a:t>x</a:t>
            </a:r>
            <a:r>
              <a:rPr lang="en-US" baseline="-25000" dirty="0" err="1"/>
              <a:t>n</a:t>
            </a:r>
            <a:endParaRPr lang="en-US" dirty="0"/>
          </a:p>
        </p:txBody>
      </p:sp>
      <p:cxnSp>
        <p:nvCxnSpPr>
          <p:cNvPr id="24" name="Straight Connector 23"/>
          <p:cNvCxnSpPr/>
          <p:nvPr/>
        </p:nvCxnSpPr>
        <p:spPr>
          <a:xfrm flipH="1" flipV="1">
            <a:off x="7067350" y="1276350"/>
            <a:ext cx="2" cy="3276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34200" y="4717018"/>
            <a:ext cx="301686" cy="369332"/>
          </a:xfrm>
          <a:prstGeom prst="rect">
            <a:avLst/>
          </a:prstGeom>
          <a:noFill/>
        </p:spPr>
        <p:txBody>
          <a:bodyPr wrap="none" rtlCol="0">
            <a:spAutoFit/>
          </a:bodyPr>
          <a:lstStyle/>
          <a:p>
            <a:r>
              <a:rPr lang="en-US" dirty="0" smtClean="0"/>
              <a:t>0</a:t>
            </a:r>
            <a:endParaRPr lang="en-US" dirty="0"/>
          </a:p>
        </p:txBody>
      </p:sp>
      <p:cxnSp>
        <p:nvCxnSpPr>
          <p:cNvPr id="29" name="Straight Connector 28"/>
          <p:cNvCxnSpPr/>
          <p:nvPr/>
        </p:nvCxnSpPr>
        <p:spPr>
          <a:xfrm flipH="1" flipV="1">
            <a:off x="6834750" y="4515250"/>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0641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4106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0180" name="Picture 4"/>
          <p:cNvPicPr>
            <a:picLocks noChangeAspect="1" noChangeArrowheads="1"/>
          </p:cNvPicPr>
          <p:nvPr/>
        </p:nvPicPr>
        <p:blipFill>
          <a:blip r:embed="rId5" cstate="print"/>
          <a:srcRect l="4416"/>
          <a:stretch>
            <a:fillRect/>
          </a:stretch>
        </p:blipFill>
        <p:spPr bwMode="auto">
          <a:xfrm>
            <a:off x="2266750" y="1542650"/>
            <a:ext cx="1649413" cy="401637"/>
          </a:xfrm>
          <a:prstGeom prst="rect">
            <a:avLst/>
          </a:prstGeom>
          <a:noFill/>
          <a:ln w="9525">
            <a:noFill/>
            <a:miter lim="800000"/>
            <a:headEnd/>
            <a:tailEnd/>
          </a:ln>
        </p:spPr>
      </p:pic>
      <p:pic>
        <p:nvPicPr>
          <p:cNvPr id="50181" name="Picture 5"/>
          <p:cNvPicPr>
            <a:picLocks noChangeAspect="1" noChangeArrowheads="1"/>
          </p:cNvPicPr>
          <p:nvPr/>
        </p:nvPicPr>
        <p:blipFill>
          <a:blip r:embed="rId6" cstate="print"/>
          <a:srcRect/>
          <a:stretch>
            <a:fillRect/>
          </a:stretch>
        </p:blipFill>
        <p:spPr bwMode="auto">
          <a:xfrm>
            <a:off x="1914625" y="2676825"/>
            <a:ext cx="1212850" cy="290513"/>
          </a:xfrm>
          <a:prstGeom prst="rect">
            <a:avLst/>
          </a:prstGeom>
          <a:noFill/>
          <a:ln w="9525">
            <a:noFill/>
            <a:miter lim="800000"/>
            <a:headEnd/>
            <a:tailEnd/>
          </a:ln>
        </p:spPr>
      </p:pic>
      <p:pic>
        <p:nvPicPr>
          <p:cNvPr id="53250" name="Picture 2"/>
          <p:cNvPicPr>
            <a:picLocks noChangeAspect="1" noChangeArrowheads="1"/>
          </p:cNvPicPr>
          <p:nvPr/>
        </p:nvPicPr>
        <p:blipFill>
          <a:blip r:embed="rId7" cstate="print"/>
          <a:srcRect/>
          <a:stretch>
            <a:fillRect/>
          </a:stretch>
        </p:blipFill>
        <p:spPr bwMode="auto">
          <a:xfrm>
            <a:off x="457200" y="1885950"/>
            <a:ext cx="2376487" cy="684213"/>
          </a:xfrm>
          <a:prstGeom prst="rect">
            <a:avLst/>
          </a:prstGeom>
          <a:noFill/>
          <a:ln w="9525">
            <a:noFill/>
            <a:miter lim="800000"/>
            <a:headEnd/>
            <a:tailEnd/>
          </a:ln>
        </p:spPr>
      </p:pic>
      <p:pic>
        <p:nvPicPr>
          <p:cNvPr id="53251" name="Picture 3"/>
          <p:cNvPicPr>
            <a:picLocks noChangeAspect="1" noChangeArrowheads="1"/>
          </p:cNvPicPr>
          <p:nvPr/>
        </p:nvPicPr>
        <p:blipFill>
          <a:blip r:embed="rId8" cstate="print"/>
          <a:srcRect/>
          <a:stretch>
            <a:fillRect/>
          </a:stretch>
        </p:blipFill>
        <p:spPr bwMode="auto">
          <a:xfrm>
            <a:off x="609600" y="3066650"/>
            <a:ext cx="3417887" cy="615950"/>
          </a:xfrm>
          <a:prstGeom prst="rect">
            <a:avLst/>
          </a:prstGeom>
          <a:noFill/>
          <a:ln w="9525">
            <a:noFill/>
            <a:miter lim="800000"/>
            <a:headEnd/>
            <a:tailEnd/>
          </a:ln>
        </p:spPr>
      </p:pic>
      <p:pic>
        <p:nvPicPr>
          <p:cNvPr id="53252" name="Picture 4"/>
          <p:cNvPicPr>
            <a:picLocks noChangeAspect="1" noChangeArrowheads="1"/>
          </p:cNvPicPr>
          <p:nvPr/>
        </p:nvPicPr>
        <p:blipFill>
          <a:blip r:embed="rId9" cstate="print"/>
          <a:srcRect/>
          <a:stretch>
            <a:fillRect/>
          </a:stretch>
        </p:blipFill>
        <p:spPr bwMode="auto">
          <a:xfrm>
            <a:off x="3810000" y="3790950"/>
            <a:ext cx="1179513" cy="273050"/>
          </a:xfrm>
          <a:prstGeom prst="rect">
            <a:avLst/>
          </a:prstGeom>
          <a:noFill/>
          <a:ln w="9525">
            <a:noFill/>
            <a:miter lim="800000"/>
            <a:headEnd/>
            <a:tailEnd/>
          </a:ln>
        </p:spPr>
      </p:pic>
      <p:pic>
        <p:nvPicPr>
          <p:cNvPr id="53253" name="Picture 5"/>
          <p:cNvPicPr>
            <a:picLocks noChangeAspect="1" noChangeArrowheads="1"/>
          </p:cNvPicPr>
          <p:nvPr/>
        </p:nvPicPr>
        <p:blipFill>
          <a:blip r:embed="rId10" cstate="print"/>
          <a:srcRect/>
          <a:stretch>
            <a:fillRect/>
          </a:stretch>
        </p:blipFill>
        <p:spPr bwMode="auto">
          <a:xfrm>
            <a:off x="609600" y="4171950"/>
            <a:ext cx="2460625"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p:cNvPicPr>
            <a:picLocks noChangeAspect="1" noChangeArrowheads="1"/>
          </p:cNvPicPr>
          <p:nvPr/>
        </p:nvPicPr>
        <p:blipFill>
          <a:blip r:embed="rId3" cstate="print"/>
          <a:srcRect/>
          <a:stretch>
            <a:fillRect/>
          </a:stretch>
        </p:blipFill>
        <p:spPr bwMode="auto">
          <a:xfrm>
            <a:off x="543025" y="4095750"/>
            <a:ext cx="3511550" cy="889000"/>
          </a:xfrm>
          <a:prstGeom prst="rect">
            <a:avLst/>
          </a:prstGeom>
          <a:noFill/>
          <a:ln w="9525">
            <a:noFill/>
            <a:miter lim="800000"/>
            <a:headEnd/>
            <a:tailEnd/>
          </a:ln>
        </p:spPr>
      </p:pic>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724400" cy="3693319"/>
          </a:xfrm>
          <a:prstGeom prst="rect">
            <a:avLst/>
          </a:prstGeom>
          <a:noFill/>
        </p:spPr>
        <p:txBody>
          <a:bodyPr wrap="square" rtlCol="0">
            <a:spAutoFit/>
          </a:bodyPr>
          <a:lstStyle/>
          <a:p>
            <a:r>
              <a:rPr lang="en-US" dirty="0" smtClean="0"/>
              <a:t>Then using                                                 we find</a:t>
            </a:r>
            <a:endParaRPr lang="en-US" dirty="0"/>
          </a:p>
          <a:p>
            <a:endParaRPr lang="en-US" dirty="0"/>
          </a:p>
          <a:p>
            <a:endParaRPr lang="en-US" dirty="0" smtClean="0"/>
          </a:p>
          <a:p>
            <a:r>
              <a:rPr lang="en-US" dirty="0" smtClean="0"/>
              <a:t>Which allows us to say that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And finally,</a:t>
            </a:r>
          </a:p>
          <a:p>
            <a:endParaRPr lang="en-US" dirty="0" smtClean="0"/>
          </a:p>
        </p:txBody>
      </p:sp>
      <p:pic>
        <p:nvPicPr>
          <p:cNvPr id="19" name="Picture 18" descr="https://upload.wikimedia.org/wikipedia/commons/thumb/f/fa/Pn-junction-equilibrium-graphs.png/800px-Pn-junction-equilibrium-graphs.png"/>
          <p:cNvPicPr/>
          <p:nvPr/>
        </p:nvPicPr>
        <p:blipFill>
          <a:blip r:embed="rId5" cstate="print"/>
          <a:srcRect/>
          <a:stretch>
            <a:fillRect/>
          </a:stretch>
        </p:blipFill>
        <p:spPr bwMode="auto">
          <a:xfrm>
            <a:off x="5334000" y="971550"/>
            <a:ext cx="3429000" cy="3714750"/>
          </a:xfrm>
          <a:prstGeom prst="rect">
            <a:avLst/>
          </a:prstGeom>
          <a:noFill/>
          <a:ln w="9525">
            <a:noFill/>
            <a:miter lim="800000"/>
            <a:headEnd/>
            <a:tailEnd/>
          </a:ln>
        </p:spPr>
      </p:pic>
      <p:sp>
        <p:nvSpPr>
          <p:cNvPr id="20" name="TextBox 19"/>
          <p:cNvSpPr txBox="1"/>
          <p:nvPr/>
        </p:nvSpPr>
        <p:spPr>
          <a:xfrm>
            <a:off x="6601325" y="4706150"/>
            <a:ext cx="434734" cy="369332"/>
          </a:xfrm>
          <a:prstGeom prst="rect">
            <a:avLst/>
          </a:prstGeom>
          <a:noFill/>
        </p:spPr>
        <p:txBody>
          <a:bodyPr wrap="none" rtlCol="0">
            <a:spAutoFit/>
          </a:bodyPr>
          <a:lstStyle/>
          <a:p>
            <a:r>
              <a:rPr lang="en-US" dirty="0" smtClean="0"/>
              <a:t>-</a:t>
            </a:r>
            <a:r>
              <a:rPr lang="en-US" dirty="0" err="1" smtClean="0"/>
              <a:t>x</a:t>
            </a:r>
            <a:r>
              <a:rPr lang="en-US" baseline="-25000" dirty="0" err="1" smtClean="0"/>
              <a:t>p</a:t>
            </a:r>
            <a:endParaRPr lang="en-US" dirty="0"/>
          </a:p>
        </p:txBody>
      </p:sp>
      <p:sp>
        <p:nvSpPr>
          <p:cNvPr id="21" name="TextBox 20"/>
          <p:cNvSpPr txBox="1"/>
          <p:nvPr/>
        </p:nvSpPr>
        <p:spPr>
          <a:xfrm>
            <a:off x="7258250" y="4696525"/>
            <a:ext cx="364202" cy="369332"/>
          </a:xfrm>
          <a:prstGeom prst="rect">
            <a:avLst/>
          </a:prstGeom>
          <a:noFill/>
        </p:spPr>
        <p:txBody>
          <a:bodyPr wrap="none" rtlCol="0">
            <a:spAutoFit/>
          </a:bodyPr>
          <a:lstStyle/>
          <a:p>
            <a:r>
              <a:rPr lang="en-US" dirty="0" err="1" smtClean="0"/>
              <a:t>x</a:t>
            </a:r>
            <a:r>
              <a:rPr lang="en-US" baseline="-25000" dirty="0" err="1"/>
              <a:t>n</a:t>
            </a:r>
            <a:endParaRPr lang="en-US" dirty="0"/>
          </a:p>
        </p:txBody>
      </p:sp>
      <p:cxnSp>
        <p:nvCxnSpPr>
          <p:cNvPr id="24" name="Straight Connector 23"/>
          <p:cNvCxnSpPr/>
          <p:nvPr/>
        </p:nvCxnSpPr>
        <p:spPr>
          <a:xfrm flipH="1" flipV="1">
            <a:off x="7067350" y="1276350"/>
            <a:ext cx="2" cy="3276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34200" y="4717018"/>
            <a:ext cx="301686" cy="369332"/>
          </a:xfrm>
          <a:prstGeom prst="rect">
            <a:avLst/>
          </a:prstGeom>
          <a:noFill/>
        </p:spPr>
        <p:txBody>
          <a:bodyPr wrap="none" rtlCol="0">
            <a:spAutoFit/>
          </a:bodyPr>
          <a:lstStyle/>
          <a:p>
            <a:r>
              <a:rPr lang="en-US" dirty="0" smtClean="0"/>
              <a:t>0</a:t>
            </a:r>
            <a:endParaRPr lang="en-US" dirty="0"/>
          </a:p>
        </p:txBody>
      </p:sp>
      <p:cxnSp>
        <p:nvCxnSpPr>
          <p:cNvPr id="29" name="Straight Connector 28"/>
          <p:cNvCxnSpPr/>
          <p:nvPr/>
        </p:nvCxnSpPr>
        <p:spPr>
          <a:xfrm flipH="1" flipV="1">
            <a:off x="6834750" y="4515250"/>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0641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4106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4274" name="Picture 2"/>
          <p:cNvPicPr>
            <a:picLocks noChangeAspect="1" noChangeArrowheads="1"/>
          </p:cNvPicPr>
          <p:nvPr/>
        </p:nvPicPr>
        <p:blipFill>
          <a:blip r:embed="rId6" cstate="print"/>
          <a:srcRect/>
          <a:stretch>
            <a:fillRect/>
          </a:stretch>
        </p:blipFill>
        <p:spPr bwMode="auto">
          <a:xfrm>
            <a:off x="1485500" y="1038125"/>
            <a:ext cx="2452687" cy="290513"/>
          </a:xfrm>
          <a:prstGeom prst="rect">
            <a:avLst/>
          </a:prstGeom>
          <a:noFill/>
          <a:ln w="9525">
            <a:noFill/>
            <a:miter lim="800000"/>
            <a:headEnd/>
            <a:tailEnd/>
          </a:ln>
        </p:spPr>
      </p:pic>
      <p:pic>
        <p:nvPicPr>
          <p:cNvPr id="54275" name="Picture 3"/>
          <p:cNvPicPr>
            <a:picLocks noChangeAspect="1" noChangeArrowheads="1"/>
          </p:cNvPicPr>
          <p:nvPr/>
        </p:nvPicPr>
        <p:blipFill>
          <a:blip r:embed="rId7" cstate="print"/>
          <a:srcRect/>
          <a:stretch>
            <a:fillRect/>
          </a:stretch>
        </p:blipFill>
        <p:spPr bwMode="auto">
          <a:xfrm>
            <a:off x="551850" y="1428750"/>
            <a:ext cx="1470025" cy="341313"/>
          </a:xfrm>
          <a:prstGeom prst="rect">
            <a:avLst/>
          </a:prstGeom>
          <a:noFill/>
          <a:ln w="9525">
            <a:noFill/>
            <a:miter lim="800000"/>
            <a:headEnd/>
            <a:tailEnd/>
          </a:ln>
        </p:spPr>
      </p:pic>
      <p:pic>
        <p:nvPicPr>
          <p:cNvPr id="54276" name="Picture 4"/>
          <p:cNvPicPr>
            <a:picLocks noChangeAspect="1" noChangeArrowheads="1"/>
          </p:cNvPicPr>
          <p:nvPr/>
        </p:nvPicPr>
        <p:blipFill>
          <a:blip r:embed="rId8" cstate="print"/>
          <a:srcRect/>
          <a:stretch>
            <a:fillRect/>
          </a:stretch>
        </p:blipFill>
        <p:spPr bwMode="auto">
          <a:xfrm>
            <a:off x="533400" y="2190751"/>
            <a:ext cx="2438400" cy="773502"/>
          </a:xfrm>
          <a:prstGeom prst="rect">
            <a:avLst/>
          </a:prstGeom>
          <a:noFill/>
          <a:ln w="9525">
            <a:noFill/>
            <a:miter lim="800000"/>
            <a:headEnd/>
            <a:tailEnd/>
          </a:ln>
        </p:spPr>
      </p:pic>
      <p:pic>
        <p:nvPicPr>
          <p:cNvPr id="54277" name="Picture 5"/>
          <p:cNvPicPr>
            <a:picLocks noChangeAspect="1" noChangeArrowheads="1"/>
          </p:cNvPicPr>
          <p:nvPr/>
        </p:nvPicPr>
        <p:blipFill>
          <a:blip r:embed="rId9" cstate="print"/>
          <a:srcRect/>
          <a:stretch>
            <a:fillRect/>
          </a:stretch>
        </p:blipFill>
        <p:spPr bwMode="auto">
          <a:xfrm>
            <a:off x="533400" y="3105150"/>
            <a:ext cx="2438400" cy="8360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724400" cy="6463308"/>
          </a:xfrm>
          <a:prstGeom prst="rect">
            <a:avLst/>
          </a:prstGeom>
          <a:noFill/>
        </p:spPr>
        <p:txBody>
          <a:bodyPr wrap="square" rtlCol="0">
            <a:spAutoFit/>
          </a:bodyPr>
          <a:lstStyle/>
          <a:p>
            <a:r>
              <a:rPr lang="en-US" dirty="0" smtClean="0"/>
              <a:t>Now, we want to find the current that is generated as a result of the P-N junction.</a:t>
            </a:r>
          </a:p>
          <a:p>
            <a:endParaRPr lang="en-US" dirty="0"/>
          </a:p>
          <a:p>
            <a:r>
              <a:rPr lang="en-US" b="1" dirty="0" smtClean="0"/>
              <a:t>Things we will ignore:</a:t>
            </a:r>
          </a:p>
          <a:p>
            <a:r>
              <a:rPr lang="en-US" dirty="0" smtClean="0"/>
              <a:t>-Majority carrier diffusion into the junction</a:t>
            </a:r>
          </a:p>
          <a:p>
            <a:r>
              <a:rPr lang="en-US" dirty="0" smtClean="0"/>
              <a:t>-Current generation inside of the depletion region</a:t>
            </a:r>
          </a:p>
          <a:p>
            <a:endParaRPr lang="en-US" dirty="0"/>
          </a:p>
          <a:p>
            <a:r>
              <a:rPr lang="en-US" b="1" dirty="0" smtClean="0"/>
              <a:t>Non-intuitive things we will include:</a:t>
            </a:r>
          </a:p>
          <a:p>
            <a:r>
              <a:rPr lang="en-US" dirty="0" smtClean="0"/>
              <a:t>-MINORITY carrier diffusion into the depletion region, we’ll call these carriers                    . </a:t>
            </a:r>
            <a:endParaRPr lang="en-US" dirty="0"/>
          </a:p>
          <a:p>
            <a:r>
              <a:rPr lang="en-US" dirty="0" smtClean="0"/>
              <a:t>-The boundary condition</a:t>
            </a:r>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19" name="Picture 18" descr="https://upload.wikimedia.org/wikipedia/commons/thumb/f/fa/Pn-junction-equilibrium-graphs.png/800px-Pn-junction-equilibrium-graphs.png"/>
          <p:cNvPicPr/>
          <p:nvPr/>
        </p:nvPicPr>
        <p:blipFill>
          <a:blip r:embed="rId4" cstate="print"/>
          <a:srcRect/>
          <a:stretch>
            <a:fillRect/>
          </a:stretch>
        </p:blipFill>
        <p:spPr bwMode="auto">
          <a:xfrm>
            <a:off x="5334000" y="971550"/>
            <a:ext cx="3429000" cy="3714750"/>
          </a:xfrm>
          <a:prstGeom prst="rect">
            <a:avLst/>
          </a:prstGeom>
          <a:noFill/>
          <a:ln w="9525">
            <a:noFill/>
            <a:miter lim="800000"/>
            <a:headEnd/>
            <a:tailEnd/>
          </a:ln>
        </p:spPr>
      </p:pic>
      <p:sp>
        <p:nvSpPr>
          <p:cNvPr id="20" name="TextBox 19"/>
          <p:cNvSpPr txBox="1"/>
          <p:nvPr/>
        </p:nvSpPr>
        <p:spPr>
          <a:xfrm>
            <a:off x="6601325" y="4706150"/>
            <a:ext cx="434734" cy="369332"/>
          </a:xfrm>
          <a:prstGeom prst="rect">
            <a:avLst/>
          </a:prstGeom>
          <a:noFill/>
        </p:spPr>
        <p:txBody>
          <a:bodyPr wrap="none" rtlCol="0">
            <a:spAutoFit/>
          </a:bodyPr>
          <a:lstStyle/>
          <a:p>
            <a:r>
              <a:rPr lang="en-US" dirty="0" smtClean="0"/>
              <a:t>-</a:t>
            </a:r>
            <a:r>
              <a:rPr lang="en-US" dirty="0" err="1" smtClean="0"/>
              <a:t>x</a:t>
            </a:r>
            <a:r>
              <a:rPr lang="en-US" baseline="-25000" dirty="0" err="1" smtClean="0"/>
              <a:t>p</a:t>
            </a:r>
            <a:endParaRPr lang="en-US" dirty="0"/>
          </a:p>
        </p:txBody>
      </p:sp>
      <p:sp>
        <p:nvSpPr>
          <p:cNvPr id="21" name="TextBox 20"/>
          <p:cNvSpPr txBox="1"/>
          <p:nvPr/>
        </p:nvSpPr>
        <p:spPr>
          <a:xfrm>
            <a:off x="7258250" y="4696525"/>
            <a:ext cx="364202" cy="369332"/>
          </a:xfrm>
          <a:prstGeom prst="rect">
            <a:avLst/>
          </a:prstGeom>
          <a:noFill/>
        </p:spPr>
        <p:txBody>
          <a:bodyPr wrap="none" rtlCol="0">
            <a:spAutoFit/>
          </a:bodyPr>
          <a:lstStyle/>
          <a:p>
            <a:r>
              <a:rPr lang="en-US" dirty="0" err="1" smtClean="0"/>
              <a:t>x</a:t>
            </a:r>
            <a:r>
              <a:rPr lang="en-US" baseline="-25000" dirty="0" err="1"/>
              <a:t>n</a:t>
            </a:r>
            <a:endParaRPr lang="en-US" dirty="0"/>
          </a:p>
        </p:txBody>
      </p:sp>
      <p:cxnSp>
        <p:nvCxnSpPr>
          <p:cNvPr id="24" name="Straight Connector 23"/>
          <p:cNvCxnSpPr/>
          <p:nvPr/>
        </p:nvCxnSpPr>
        <p:spPr>
          <a:xfrm flipH="1" flipV="1">
            <a:off x="7067350" y="1276350"/>
            <a:ext cx="2" cy="3276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34200" y="4717018"/>
            <a:ext cx="301686" cy="369332"/>
          </a:xfrm>
          <a:prstGeom prst="rect">
            <a:avLst/>
          </a:prstGeom>
          <a:noFill/>
        </p:spPr>
        <p:txBody>
          <a:bodyPr wrap="none" rtlCol="0">
            <a:spAutoFit/>
          </a:bodyPr>
          <a:lstStyle/>
          <a:p>
            <a:r>
              <a:rPr lang="en-US" dirty="0" smtClean="0"/>
              <a:t>0</a:t>
            </a:r>
            <a:endParaRPr lang="en-US" dirty="0"/>
          </a:p>
        </p:txBody>
      </p:sp>
      <p:cxnSp>
        <p:nvCxnSpPr>
          <p:cNvPr id="29" name="Straight Connector 28"/>
          <p:cNvCxnSpPr/>
          <p:nvPr/>
        </p:nvCxnSpPr>
        <p:spPr>
          <a:xfrm flipH="1" flipV="1">
            <a:off x="6834750" y="4515250"/>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0641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4106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5298" name="Picture 2"/>
          <p:cNvPicPr>
            <a:picLocks noChangeAspect="1" noChangeArrowheads="1"/>
          </p:cNvPicPr>
          <p:nvPr/>
        </p:nvPicPr>
        <p:blipFill>
          <a:blip r:embed="rId5" cstate="print"/>
          <a:srcRect/>
          <a:stretch>
            <a:fillRect/>
          </a:stretch>
        </p:blipFill>
        <p:spPr bwMode="auto">
          <a:xfrm>
            <a:off x="3257350" y="3819225"/>
            <a:ext cx="990600" cy="247650"/>
          </a:xfrm>
          <a:prstGeom prst="rect">
            <a:avLst/>
          </a:prstGeom>
          <a:noFill/>
          <a:ln w="9525">
            <a:noFill/>
            <a:miter lim="800000"/>
            <a:headEnd/>
            <a:tailEnd/>
          </a:ln>
        </p:spPr>
      </p:pic>
      <p:pic>
        <p:nvPicPr>
          <p:cNvPr id="55299" name="Picture 3"/>
          <p:cNvPicPr>
            <a:picLocks noChangeAspect="1" noChangeArrowheads="1"/>
          </p:cNvPicPr>
          <p:nvPr/>
        </p:nvPicPr>
        <p:blipFill>
          <a:blip r:embed="rId6" cstate="print"/>
          <a:srcRect/>
          <a:stretch>
            <a:fillRect/>
          </a:stretch>
        </p:blipFill>
        <p:spPr bwMode="auto">
          <a:xfrm>
            <a:off x="381000" y="4400550"/>
            <a:ext cx="5332413"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724400" cy="6186309"/>
          </a:xfrm>
          <a:prstGeom prst="rect">
            <a:avLst/>
          </a:prstGeom>
          <a:noFill/>
        </p:spPr>
        <p:txBody>
          <a:bodyPr wrap="square" rtlCol="0">
            <a:spAutoFit/>
          </a:bodyPr>
          <a:lstStyle/>
          <a:p>
            <a:r>
              <a:rPr lang="en-US" dirty="0" smtClean="0"/>
              <a:t>In order to find the current, we’ll solve the continuity equation</a:t>
            </a:r>
          </a:p>
          <a:p>
            <a:endParaRPr lang="en-US" dirty="0"/>
          </a:p>
          <a:p>
            <a:endParaRPr lang="en-US" dirty="0" smtClean="0"/>
          </a:p>
          <a:p>
            <a:endParaRPr lang="en-US" dirty="0"/>
          </a:p>
          <a:p>
            <a:r>
              <a:rPr lang="en-US" dirty="0" smtClean="0"/>
              <a:t>in the steady state, and at the </a:t>
            </a:r>
            <a:r>
              <a:rPr lang="en-US" dirty="0" err="1" smtClean="0"/>
              <a:t>egde</a:t>
            </a:r>
            <a:r>
              <a:rPr lang="en-US" dirty="0" smtClean="0"/>
              <a:t> of the depletion region so that the electric field is 0.</a:t>
            </a:r>
          </a:p>
          <a:p>
            <a:endParaRPr lang="en-US" dirty="0"/>
          </a:p>
          <a:p>
            <a:endParaRPr lang="en-US" dirty="0" smtClean="0"/>
          </a:p>
          <a:p>
            <a:endParaRPr lang="en-US" dirty="0"/>
          </a:p>
          <a:p>
            <a:r>
              <a:rPr lang="en-US" dirty="0" smtClean="0"/>
              <a:t>Where we’ve used                         . And since</a:t>
            </a:r>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19" name="Picture 18" descr="https://upload.wikimedia.org/wikipedia/commons/thumb/f/fa/Pn-junction-equilibrium-graphs.png/800px-Pn-junction-equilibrium-graphs.png"/>
          <p:cNvPicPr/>
          <p:nvPr/>
        </p:nvPicPr>
        <p:blipFill>
          <a:blip r:embed="rId4" cstate="print"/>
          <a:srcRect/>
          <a:stretch>
            <a:fillRect/>
          </a:stretch>
        </p:blipFill>
        <p:spPr bwMode="auto">
          <a:xfrm>
            <a:off x="5334000" y="971550"/>
            <a:ext cx="3429000" cy="3714750"/>
          </a:xfrm>
          <a:prstGeom prst="rect">
            <a:avLst/>
          </a:prstGeom>
          <a:noFill/>
          <a:ln w="9525">
            <a:noFill/>
            <a:miter lim="800000"/>
            <a:headEnd/>
            <a:tailEnd/>
          </a:ln>
        </p:spPr>
      </p:pic>
      <p:sp>
        <p:nvSpPr>
          <p:cNvPr id="20" name="TextBox 19"/>
          <p:cNvSpPr txBox="1"/>
          <p:nvPr/>
        </p:nvSpPr>
        <p:spPr>
          <a:xfrm>
            <a:off x="6601325" y="4706150"/>
            <a:ext cx="434734" cy="369332"/>
          </a:xfrm>
          <a:prstGeom prst="rect">
            <a:avLst/>
          </a:prstGeom>
          <a:noFill/>
        </p:spPr>
        <p:txBody>
          <a:bodyPr wrap="none" rtlCol="0">
            <a:spAutoFit/>
          </a:bodyPr>
          <a:lstStyle/>
          <a:p>
            <a:r>
              <a:rPr lang="en-US" dirty="0" smtClean="0"/>
              <a:t>-</a:t>
            </a:r>
            <a:r>
              <a:rPr lang="en-US" dirty="0" err="1" smtClean="0"/>
              <a:t>x</a:t>
            </a:r>
            <a:r>
              <a:rPr lang="en-US" baseline="-25000" dirty="0" err="1" smtClean="0"/>
              <a:t>p</a:t>
            </a:r>
            <a:endParaRPr lang="en-US" dirty="0"/>
          </a:p>
        </p:txBody>
      </p:sp>
      <p:sp>
        <p:nvSpPr>
          <p:cNvPr id="21" name="TextBox 20"/>
          <p:cNvSpPr txBox="1"/>
          <p:nvPr/>
        </p:nvSpPr>
        <p:spPr>
          <a:xfrm>
            <a:off x="7258250" y="4696525"/>
            <a:ext cx="364202" cy="369332"/>
          </a:xfrm>
          <a:prstGeom prst="rect">
            <a:avLst/>
          </a:prstGeom>
          <a:noFill/>
        </p:spPr>
        <p:txBody>
          <a:bodyPr wrap="none" rtlCol="0">
            <a:spAutoFit/>
          </a:bodyPr>
          <a:lstStyle/>
          <a:p>
            <a:r>
              <a:rPr lang="en-US" dirty="0" err="1" smtClean="0"/>
              <a:t>x</a:t>
            </a:r>
            <a:r>
              <a:rPr lang="en-US" baseline="-25000" dirty="0" err="1"/>
              <a:t>n</a:t>
            </a:r>
            <a:endParaRPr lang="en-US" dirty="0"/>
          </a:p>
        </p:txBody>
      </p:sp>
      <p:cxnSp>
        <p:nvCxnSpPr>
          <p:cNvPr id="24" name="Straight Connector 23"/>
          <p:cNvCxnSpPr/>
          <p:nvPr/>
        </p:nvCxnSpPr>
        <p:spPr>
          <a:xfrm flipH="1" flipV="1">
            <a:off x="7067350" y="1276350"/>
            <a:ext cx="2" cy="3276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34200" y="4717018"/>
            <a:ext cx="301686" cy="369332"/>
          </a:xfrm>
          <a:prstGeom prst="rect">
            <a:avLst/>
          </a:prstGeom>
          <a:noFill/>
        </p:spPr>
        <p:txBody>
          <a:bodyPr wrap="none" rtlCol="0">
            <a:spAutoFit/>
          </a:bodyPr>
          <a:lstStyle/>
          <a:p>
            <a:r>
              <a:rPr lang="en-US" dirty="0" smtClean="0"/>
              <a:t>0</a:t>
            </a:r>
            <a:endParaRPr lang="en-US" dirty="0"/>
          </a:p>
        </p:txBody>
      </p:sp>
      <p:cxnSp>
        <p:nvCxnSpPr>
          <p:cNvPr id="29" name="Straight Connector 28"/>
          <p:cNvCxnSpPr/>
          <p:nvPr/>
        </p:nvCxnSpPr>
        <p:spPr>
          <a:xfrm flipH="1" flipV="1">
            <a:off x="6834750" y="4515250"/>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0641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410650" y="4523275"/>
            <a:ext cx="0" cy="2286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6322" name="Picture 2"/>
          <p:cNvPicPr>
            <a:picLocks noChangeAspect="1" noChangeArrowheads="1"/>
          </p:cNvPicPr>
          <p:nvPr/>
        </p:nvPicPr>
        <p:blipFill>
          <a:blip r:embed="rId5" cstate="print"/>
          <a:srcRect/>
          <a:stretch>
            <a:fillRect/>
          </a:stretch>
        </p:blipFill>
        <p:spPr bwMode="auto">
          <a:xfrm>
            <a:off x="457200" y="1581150"/>
            <a:ext cx="3563937" cy="641350"/>
          </a:xfrm>
          <a:prstGeom prst="rect">
            <a:avLst/>
          </a:prstGeom>
          <a:noFill/>
          <a:ln w="9525">
            <a:noFill/>
            <a:miter lim="800000"/>
            <a:headEnd/>
            <a:tailEnd/>
          </a:ln>
        </p:spPr>
      </p:pic>
      <p:pic>
        <p:nvPicPr>
          <p:cNvPr id="56323" name="Picture 3"/>
          <p:cNvPicPr>
            <a:picLocks noChangeAspect="1" noChangeArrowheads="1"/>
          </p:cNvPicPr>
          <p:nvPr/>
        </p:nvPicPr>
        <p:blipFill>
          <a:blip r:embed="rId6" cstate="print"/>
          <a:srcRect/>
          <a:stretch>
            <a:fillRect/>
          </a:stretch>
        </p:blipFill>
        <p:spPr bwMode="auto">
          <a:xfrm>
            <a:off x="533400" y="2952750"/>
            <a:ext cx="3349625" cy="727075"/>
          </a:xfrm>
          <a:prstGeom prst="rect">
            <a:avLst/>
          </a:prstGeom>
          <a:noFill/>
          <a:ln w="9525">
            <a:noFill/>
            <a:miter lim="800000"/>
            <a:headEnd/>
            <a:tailEnd/>
          </a:ln>
        </p:spPr>
      </p:pic>
      <p:pic>
        <p:nvPicPr>
          <p:cNvPr id="56324" name="Picture 4"/>
          <p:cNvPicPr>
            <a:picLocks noChangeAspect="1" noChangeArrowheads="1"/>
          </p:cNvPicPr>
          <p:nvPr/>
        </p:nvPicPr>
        <p:blipFill>
          <a:blip r:embed="rId7" cstate="print"/>
          <a:srcRect/>
          <a:stretch>
            <a:fillRect/>
          </a:stretch>
        </p:blipFill>
        <p:spPr bwMode="auto">
          <a:xfrm>
            <a:off x="2152850" y="3753250"/>
            <a:ext cx="1247775" cy="366713"/>
          </a:xfrm>
          <a:prstGeom prst="rect">
            <a:avLst/>
          </a:prstGeom>
          <a:noFill/>
          <a:ln w="9525">
            <a:noFill/>
            <a:miter lim="800000"/>
            <a:headEnd/>
            <a:tailEnd/>
          </a:ln>
        </p:spPr>
      </p:pic>
      <p:pic>
        <p:nvPicPr>
          <p:cNvPr id="56325" name="Picture 5"/>
          <p:cNvPicPr>
            <a:picLocks noChangeAspect="1" noChangeArrowheads="1"/>
          </p:cNvPicPr>
          <p:nvPr/>
        </p:nvPicPr>
        <p:blipFill>
          <a:blip r:embed="rId8" cstate="print"/>
          <a:srcRect/>
          <a:stretch>
            <a:fillRect/>
          </a:stretch>
        </p:blipFill>
        <p:spPr bwMode="auto">
          <a:xfrm>
            <a:off x="533400" y="4476750"/>
            <a:ext cx="1581150" cy="265113"/>
          </a:xfrm>
          <a:prstGeom prst="rect">
            <a:avLst/>
          </a:prstGeom>
          <a:noFill/>
          <a:ln w="9525">
            <a:noFill/>
            <a:miter lim="800000"/>
            <a:headEnd/>
            <a:tailEnd/>
          </a:ln>
        </p:spPr>
      </p:pic>
      <p:pic>
        <p:nvPicPr>
          <p:cNvPr id="56326" name="Picture 6"/>
          <p:cNvPicPr>
            <a:picLocks noChangeAspect="1" noChangeArrowheads="1"/>
          </p:cNvPicPr>
          <p:nvPr/>
        </p:nvPicPr>
        <p:blipFill>
          <a:blip r:embed="rId9" cstate="print"/>
          <a:srcRect/>
          <a:stretch>
            <a:fillRect/>
          </a:stretch>
        </p:blipFill>
        <p:spPr bwMode="auto">
          <a:xfrm>
            <a:off x="2865437" y="4414837"/>
            <a:ext cx="1477963" cy="366713"/>
          </a:xfrm>
          <a:prstGeom prst="rect">
            <a:avLst/>
          </a:prstGeom>
          <a:noFill/>
          <a:ln w="9525">
            <a:noFill/>
            <a:miter lim="800000"/>
            <a:headEnd/>
            <a:tailEnd/>
          </a:ln>
        </p:spPr>
      </p:pic>
      <p:sp>
        <p:nvSpPr>
          <p:cNvPr id="22" name="Right Arrow 21"/>
          <p:cNvSpPr/>
          <p:nvPr/>
        </p:nvSpPr>
        <p:spPr>
          <a:xfrm>
            <a:off x="2286000" y="4476750"/>
            <a:ext cx="3810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724400" cy="7294305"/>
          </a:xfrm>
          <a:prstGeom prst="rect">
            <a:avLst/>
          </a:prstGeom>
          <a:noFill/>
        </p:spPr>
        <p:txBody>
          <a:bodyPr wrap="square" rtlCol="0">
            <a:spAutoFit/>
          </a:bodyPr>
          <a:lstStyle/>
          <a:p>
            <a:r>
              <a:rPr lang="en-US" dirty="0" smtClean="0"/>
              <a:t>Then the general solution is</a:t>
            </a:r>
          </a:p>
          <a:p>
            <a:endParaRPr lang="en-US" dirty="0"/>
          </a:p>
          <a:p>
            <a:endParaRPr lang="en-US" dirty="0" smtClean="0"/>
          </a:p>
          <a:p>
            <a:r>
              <a:rPr lang="en-US" dirty="0" smtClean="0"/>
              <a:t>Since                                    , B=0</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And since                                       , A=0 </a:t>
            </a:r>
          </a:p>
          <a:p>
            <a:r>
              <a:rPr lang="en-US" dirty="0" smtClean="0"/>
              <a:t>  </a:t>
            </a:r>
          </a:p>
          <a:p>
            <a:endParaRPr lang="en-US" dirty="0"/>
          </a:p>
          <a:p>
            <a:endParaRPr lang="en-US" dirty="0" smtClean="0"/>
          </a:p>
          <a:p>
            <a:r>
              <a:rPr lang="en-US" dirty="0" smtClean="0"/>
              <a:t> </a:t>
            </a:r>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57346" name="Picture 2"/>
          <p:cNvPicPr>
            <a:picLocks noChangeAspect="1" noChangeArrowheads="1"/>
          </p:cNvPicPr>
          <p:nvPr/>
        </p:nvPicPr>
        <p:blipFill>
          <a:blip r:embed="rId4" cstate="print"/>
          <a:srcRect/>
          <a:stretch>
            <a:fillRect/>
          </a:stretch>
        </p:blipFill>
        <p:spPr bwMode="auto">
          <a:xfrm>
            <a:off x="533400" y="1247475"/>
            <a:ext cx="4306887" cy="598487"/>
          </a:xfrm>
          <a:prstGeom prst="rect">
            <a:avLst/>
          </a:prstGeom>
          <a:noFill/>
          <a:ln w="9525">
            <a:noFill/>
            <a:miter lim="800000"/>
            <a:headEnd/>
            <a:tailEnd/>
          </a:ln>
        </p:spPr>
      </p:pic>
      <p:pic>
        <p:nvPicPr>
          <p:cNvPr id="57347" name="Picture 3"/>
          <p:cNvPicPr>
            <a:picLocks noChangeAspect="1" noChangeArrowheads="1"/>
          </p:cNvPicPr>
          <p:nvPr/>
        </p:nvPicPr>
        <p:blipFill>
          <a:blip r:embed="rId5" cstate="print"/>
          <a:srcRect/>
          <a:stretch>
            <a:fillRect/>
          </a:stretch>
        </p:blipFill>
        <p:spPr bwMode="auto">
          <a:xfrm>
            <a:off x="931863" y="1809750"/>
            <a:ext cx="1811337" cy="333375"/>
          </a:xfrm>
          <a:prstGeom prst="rect">
            <a:avLst/>
          </a:prstGeom>
          <a:noFill/>
          <a:ln w="9525">
            <a:noFill/>
            <a:miter lim="800000"/>
            <a:headEnd/>
            <a:tailEnd/>
          </a:ln>
        </p:spPr>
      </p:pic>
      <p:sp>
        <p:nvSpPr>
          <p:cNvPr id="23" name="Right Arrow 22"/>
          <p:cNvSpPr/>
          <p:nvPr/>
        </p:nvSpPr>
        <p:spPr>
          <a:xfrm>
            <a:off x="533400" y="2495550"/>
            <a:ext cx="3810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8" name="Picture 4"/>
          <p:cNvPicPr>
            <a:picLocks noChangeAspect="1" noChangeArrowheads="1"/>
          </p:cNvPicPr>
          <p:nvPr/>
        </p:nvPicPr>
        <p:blipFill>
          <a:blip r:embed="rId6" cstate="print"/>
          <a:srcRect/>
          <a:stretch>
            <a:fillRect/>
          </a:stretch>
        </p:blipFill>
        <p:spPr bwMode="auto">
          <a:xfrm>
            <a:off x="1066800" y="2190750"/>
            <a:ext cx="2973387" cy="760413"/>
          </a:xfrm>
          <a:prstGeom prst="rect">
            <a:avLst/>
          </a:prstGeom>
          <a:noFill/>
          <a:ln w="9525">
            <a:noFill/>
            <a:miter lim="800000"/>
            <a:headEnd/>
            <a:tailEnd/>
          </a:ln>
        </p:spPr>
      </p:pic>
      <p:sp>
        <p:nvSpPr>
          <p:cNvPr id="25" name="Right Arrow 24"/>
          <p:cNvSpPr/>
          <p:nvPr/>
        </p:nvSpPr>
        <p:spPr>
          <a:xfrm>
            <a:off x="533400" y="3105150"/>
            <a:ext cx="3810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9" name="Picture 5"/>
          <p:cNvPicPr>
            <a:picLocks noChangeAspect="1" noChangeArrowheads="1"/>
          </p:cNvPicPr>
          <p:nvPr/>
        </p:nvPicPr>
        <p:blipFill>
          <a:blip r:embed="rId7" cstate="print"/>
          <a:srcRect/>
          <a:stretch>
            <a:fillRect/>
          </a:stretch>
        </p:blipFill>
        <p:spPr bwMode="auto">
          <a:xfrm>
            <a:off x="1066800" y="2800350"/>
            <a:ext cx="6084887" cy="735013"/>
          </a:xfrm>
          <a:prstGeom prst="rect">
            <a:avLst/>
          </a:prstGeom>
          <a:noFill/>
          <a:ln w="9525">
            <a:noFill/>
            <a:miter lim="800000"/>
            <a:headEnd/>
            <a:tailEnd/>
          </a:ln>
        </p:spPr>
      </p:pic>
      <p:pic>
        <p:nvPicPr>
          <p:cNvPr id="57350" name="Picture 6"/>
          <p:cNvPicPr>
            <a:picLocks noChangeAspect="1" noChangeArrowheads="1"/>
          </p:cNvPicPr>
          <p:nvPr/>
        </p:nvPicPr>
        <p:blipFill>
          <a:blip r:embed="rId8" cstate="print"/>
          <a:srcRect/>
          <a:stretch>
            <a:fillRect/>
          </a:stretch>
        </p:blipFill>
        <p:spPr bwMode="auto">
          <a:xfrm>
            <a:off x="1066800" y="4019550"/>
            <a:ext cx="6034087" cy="742950"/>
          </a:xfrm>
          <a:prstGeom prst="rect">
            <a:avLst/>
          </a:prstGeom>
          <a:noFill/>
          <a:ln w="9525">
            <a:noFill/>
            <a:miter lim="800000"/>
            <a:headEnd/>
            <a:tailEnd/>
          </a:ln>
        </p:spPr>
      </p:pic>
      <p:pic>
        <p:nvPicPr>
          <p:cNvPr id="57351" name="Picture 7"/>
          <p:cNvPicPr>
            <a:picLocks noChangeAspect="1" noChangeArrowheads="1"/>
          </p:cNvPicPr>
          <p:nvPr/>
        </p:nvPicPr>
        <p:blipFill>
          <a:blip r:embed="rId9" cstate="print"/>
          <a:srcRect/>
          <a:stretch>
            <a:fillRect/>
          </a:stretch>
        </p:blipFill>
        <p:spPr bwMode="auto">
          <a:xfrm>
            <a:off x="1324275" y="3762075"/>
            <a:ext cx="2016125" cy="333375"/>
          </a:xfrm>
          <a:prstGeom prst="rect">
            <a:avLst/>
          </a:prstGeom>
          <a:noFill/>
          <a:ln w="9525">
            <a:noFill/>
            <a:miter lim="800000"/>
            <a:headEnd/>
            <a:tailEnd/>
          </a:ln>
        </p:spPr>
      </p:pic>
      <p:sp>
        <p:nvSpPr>
          <p:cNvPr id="30" name="Right Arrow 29"/>
          <p:cNvSpPr/>
          <p:nvPr/>
        </p:nvSpPr>
        <p:spPr>
          <a:xfrm>
            <a:off x="533400" y="4324350"/>
            <a:ext cx="3810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7467600" cy="7294305"/>
          </a:xfrm>
          <a:prstGeom prst="rect">
            <a:avLst/>
          </a:prstGeom>
          <a:noFill/>
        </p:spPr>
        <p:txBody>
          <a:bodyPr wrap="square" rtlCol="0">
            <a:spAutoFit/>
          </a:bodyPr>
          <a:lstStyle/>
          <a:p>
            <a:r>
              <a:rPr lang="en-US" dirty="0" smtClean="0"/>
              <a:t>Inserting these carrier concentrations back into the rate equation and evaluating on the edges of the depletion region, we find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Which is often written as</a:t>
            </a:r>
          </a:p>
          <a:p>
            <a:r>
              <a:rPr lang="en-US" dirty="0" smtClean="0"/>
              <a:t>  </a:t>
            </a:r>
          </a:p>
          <a:p>
            <a:endParaRPr lang="en-US" dirty="0" smtClean="0"/>
          </a:p>
          <a:p>
            <a:r>
              <a:rPr lang="en-US" dirty="0" smtClean="0"/>
              <a:t> </a:t>
            </a:r>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58371" name="Picture 3"/>
          <p:cNvPicPr>
            <a:picLocks noChangeAspect="1" noChangeArrowheads="1"/>
          </p:cNvPicPr>
          <p:nvPr/>
        </p:nvPicPr>
        <p:blipFill>
          <a:blip r:embed="rId4" cstate="print"/>
          <a:srcRect/>
          <a:stretch>
            <a:fillRect/>
          </a:stretch>
        </p:blipFill>
        <p:spPr bwMode="auto">
          <a:xfrm>
            <a:off x="1295400" y="1581150"/>
            <a:ext cx="5640387" cy="752475"/>
          </a:xfrm>
          <a:prstGeom prst="rect">
            <a:avLst/>
          </a:prstGeom>
          <a:noFill/>
          <a:ln w="9525">
            <a:noFill/>
            <a:miter lim="800000"/>
            <a:headEnd/>
            <a:tailEnd/>
          </a:ln>
        </p:spPr>
      </p:pic>
      <p:pic>
        <p:nvPicPr>
          <p:cNvPr id="58372" name="Picture 4"/>
          <p:cNvPicPr>
            <a:picLocks noChangeAspect="1" noChangeArrowheads="1"/>
          </p:cNvPicPr>
          <p:nvPr/>
        </p:nvPicPr>
        <p:blipFill>
          <a:blip r:embed="rId5" cstate="print"/>
          <a:srcRect/>
          <a:stretch>
            <a:fillRect/>
          </a:stretch>
        </p:blipFill>
        <p:spPr bwMode="auto">
          <a:xfrm>
            <a:off x="1343525" y="2336800"/>
            <a:ext cx="5605463" cy="692150"/>
          </a:xfrm>
          <a:prstGeom prst="rect">
            <a:avLst/>
          </a:prstGeom>
          <a:noFill/>
          <a:ln w="9525">
            <a:noFill/>
            <a:miter lim="800000"/>
            <a:headEnd/>
            <a:tailEnd/>
          </a:ln>
        </p:spPr>
      </p:pic>
      <p:pic>
        <p:nvPicPr>
          <p:cNvPr id="58373" name="Picture 5"/>
          <p:cNvPicPr>
            <a:picLocks noChangeAspect="1" noChangeArrowheads="1"/>
          </p:cNvPicPr>
          <p:nvPr/>
        </p:nvPicPr>
        <p:blipFill>
          <a:blip r:embed="rId6" cstate="print"/>
          <a:srcRect/>
          <a:stretch>
            <a:fillRect/>
          </a:stretch>
        </p:blipFill>
        <p:spPr bwMode="auto">
          <a:xfrm>
            <a:off x="924025" y="3057025"/>
            <a:ext cx="6845300" cy="760413"/>
          </a:xfrm>
          <a:prstGeom prst="rect">
            <a:avLst/>
          </a:prstGeom>
          <a:noFill/>
          <a:ln w="9525">
            <a:noFill/>
            <a:miter lim="800000"/>
            <a:headEnd/>
            <a:tailEnd/>
          </a:ln>
        </p:spPr>
      </p:pic>
      <p:pic>
        <p:nvPicPr>
          <p:cNvPr id="58374" name="Picture 6"/>
          <p:cNvPicPr>
            <a:picLocks noChangeAspect="1" noChangeArrowheads="1"/>
          </p:cNvPicPr>
          <p:nvPr/>
        </p:nvPicPr>
        <p:blipFill>
          <a:blip r:embed="rId7" cstate="print"/>
          <a:srcRect/>
          <a:stretch>
            <a:fillRect/>
          </a:stretch>
        </p:blipFill>
        <p:spPr bwMode="auto">
          <a:xfrm>
            <a:off x="3411537" y="4122737"/>
            <a:ext cx="2760663" cy="735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P-N Junction</a:t>
            </a:r>
          </a:p>
        </p:txBody>
      </p:sp>
      <p:sp>
        <p:nvSpPr>
          <p:cNvPr id="13" name="TextBox 12"/>
          <p:cNvSpPr txBox="1"/>
          <p:nvPr/>
        </p:nvSpPr>
        <p:spPr>
          <a:xfrm>
            <a:off x="304800" y="971550"/>
            <a:ext cx="4038600" cy="8125301"/>
          </a:xfrm>
          <a:prstGeom prst="rect">
            <a:avLst/>
          </a:prstGeom>
          <a:noFill/>
        </p:spPr>
        <p:txBody>
          <a:bodyPr wrap="square" rtlCol="0">
            <a:spAutoFit/>
          </a:bodyPr>
          <a:lstStyle/>
          <a:p>
            <a:r>
              <a:rPr lang="en-US" dirty="0" smtClean="0"/>
              <a:t>And the interpretation of this is normally that the first part is just the diode equation and the second term acts as an offset that is associated with the absorption of photons and therefore electron generation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  </a:t>
            </a:r>
          </a:p>
          <a:p>
            <a:endParaRPr lang="en-US" dirty="0" smtClean="0"/>
          </a:p>
          <a:p>
            <a:r>
              <a:rPr lang="en-US" dirty="0" smtClean="0"/>
              <a:t> </a:t>
            </a:r>
          </a:p>
          <a:p>
            <a:endParaRPr lang="en-US" dirty="0" smtClean="0"/>
          </a:p>
          <a:p>
            <a:endParaRPr lang="en-US" dirty="0"/>
          </a:p>
          <a:p>
            <a:endParaRPr lang="en-US" dirty="0" smtClean="0"/>
          </a:p>
          <a:p>
            <a:endParaRPr lang="en-US" dirty="0" smtClean="0"/>
          </a:p>
          <a:p>
            <a:pPr lvl="1"/>
            <a:endParaRPr lang="en-US" dirty="0" smtClean="0"/>
          </a:p>
          <a:p>
            <a:endParaRPr lang="en-US" sz="2400" dirty="0" smtClean="0"/>
          </a:p>
          <a:p>
            <a:endParaRPr lang="en-US" sz="2400" dirty="0" smtClean="0"/>
          </a:p>
          <a:p>
            <a:endParaRPr lang="en-US" sz="2400" dirty="0" smtClean="0"/>
          </a:p>
          <a:p>
            <a:pPr lvl="1"/>
            <a:endParaRPr lang="en-US" dirty="0" smtClean="0"/>
          </a:p>
          <a:p>
            <a:pPr lvl="1">
              <a:buFontTx/>
              <a:buChar char="-"/>
            </a:pPr>
            <a:endParaRPr lang="en-US" dirty="0" smtClean="0"/>
          </a:p>
        </p:txBody>
      </p:sp>
      <p:pic>
        <p:nvPicPr>
          <p:cNvPr id="58374" name="Picture 6"/>
          <p:cNvPicPr>
            <a:picLocks noChangeAspect="1" noChangeArrowheads="1"/>
          </p:cNvPicPr>
          <p:nvPr/>
        </p:nvPicPr>
        <p:blipFill>
          <a:blip r:embed="rId4" cstate="print"/>
          <a:srcRect/>
          <a:stretch>
            <a:fillRect/>
          </a:stretch>
        </p:blipFill>
        <p:spPr bwMode="auto">
          <a:xfrm>
            <a:off x="381000" y="3028950"/>
            <a:ext cx="2760663" cy="735013"/>
          </a:xfrm>
          <a:prstGeom prst="rect">
            <a:avLst/>
          </a:prstGeom>
          <a:noFill/>
          <a:ln w="9525">
            <a:noFill/>
            <a:miter lim="800000"/>
            <a:headEnd/>
            <a:tailEnd/>
          </a:ln>
        </p:spPr>
      </p:pic>
      <p:pic>
        <p:nvPicPr>
          <p:cNvPr id="11" name="Picture 10"/>
          <p:cNvPicPr/>
          <p:nvPr/>
        </p:nvPicPr>
        <p:blipFill>
          <a:blip r:embed="rId5" cstate="print"/>
          <a:srcRect/>
          <a:stretch>
            <a:fillRect/>
          </a:stretch>
        </p:blipFill>
        <p:spPr bwMode="auto">
          <a:xfrm>
            <a:off x="4343400" y="971550"/>
            <a:ext cx="4572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Summary</a:t>
            </a:r>
            <a:endParaRPr lang="en-US" sz="6000" dirty="0" smtClean="0">
              <a:solidFill>
                <a:schemeClr val="bg1"/>
              </a:solidFill>
            </a:endParaRPr>
          </a:p>
        </p:txBody>
      </p:sp>
      <p:pic>
        <p:nvPicPr>
          <p:cNvPr id="58374" name="Picture 6"/>
          <p:cNvPicPr>
            <a:picLocks noChangeAspect="1" noChangeArrowheads="1"/>
          </p:cNvPicPr>
          <p:nvPr/>
        </p:nvPicPr>
        <p:blipFill>
          <a:blip r:embed="rId4" cstate="print"/>
          <a:srcRect/>
          <a:stretch>
            <a:fillRect/>
          </a:stretch>
        </p:blipFill>
        <p:spPr bwMode="auto">
          <a:xfrm>
            <a:off x="6019800" y="3943350"/>
            <a:ext cx="2151063" cy="57271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57200" y="1581150"/>
            <a:ext cx="1981200" cy="748901"/>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457200" y="2419350"/>
            <a:ext cx="2133600" cy="756532"/>
          </a:xfrm>
          <a:prstGeom prst="rect">
            <a:avLst/>
          </a:prstGeom>
          <a:noFill/>
          <a:ln w="9525">
            <a:noFill/>
            <a:miter lim="800000"/>
            <a:headEnd/>
            <a:tailEnd/>
          </a:ln>
        </p:spPr>
      </p:pic>
      <p:pic>
        <p:nvPicPr>
          <p:cNvPr id="14" name="Picture 4"/>
          <p:cNvPicPr>
            <a:picLocks noChangeAspect="1" noChangeArrowheads="1"/>
          </p:cNvPicPr>
          <p:nvPr/>
        </p:nvPicPr>
        <p:blipFill>
          <a:blip r:embed="rId7" cstate="print"/>
          <a:srcRect/>
          <a:stretch>
            <a:fillRect/>
          </a:stretch>
        </p:blipFill>
        <p:spPr bwMode="auto">
          <a:xfrm>
            <a:off x="495300" y="3181350"/>
            <a:ext cx="2171700" cy="457200"/>
          </a:xfrm>
          <a:prstGeom prst="rect">
            <a:avLst/>
          </a:prstGeom>
          <a:noFill/>
          <a:ln w="9525">
            <a:noFill/>
            <a:miter lim="800000"/>
            <a:headEnd/>
            <a:tailEnd/>
          </a:ln>
        </p:spPr>
      </p:pic>
      <p:pic>
        <p:nvPicPr>
          <p:cNvPr id="15" name="Picture 5"/>
          <p:cNvPicPr>
            <a:picLocks noChangeAspect="1" noChangeArrowheads="1"/>
          </p:cNvPicPr>
          <p:nvPr/>
        </p:nvPicPr>
        <p:blipFill>
          <a:blip r:embed="rId8" cstate="print"/>
          <a:srcRect t="8000"/>
          <a:stretch>
            <a:fillRect/>
          </a:stretch>
        </p:blipFill>
        <p:spPr bwMode="auto">
          <a:xfrm>
            <a:off x="3201987" y="1970388"/>
            <a:ext cx="1674813" cy="511174"/>
          </a:xfrm>
          <a:prstGeom prst="rect">
            <a:avLst/>
          </a:prstGeom>
          <a:noFill/>
          <a:ln w="9525">
            <a:noFill/>
            <a:miter lim="800000"/>
            <a:headEnd/>
            <a:tailEnd/>
          </a:ln>
        </p:spPr>
      </p:pic>
      <p:pic>
        <p:nvPicPr>
          <p:cNvPr id="16" name="Picture 4"/>
          <p:cNvPicPr>
            <a:picLocks noChangeAspect="1" noChangeArrowheads="1"/>
          </p:cNvPicPr>
          <p:nvPr/>
        </p:nvPicPr>
        <p:blipFill>
          <a:blip r:embed="rId9" cstate="print"/>
          <a:srcRect l="62811"/>
          <a:stretch>
            <a:fillRect/>
          </a:stretch>
        </p:blipFill>
        <p:spPr bwMode="auto">
          <a:xfrm>
            <a:off x="3469087" y="1360788"/>
            <a:ext cx="1398587" cy="512763"/>
          </a:xfrm>
          <a:prstGeom prst="rect">
            <a:avLst/>
          </a:prstGeom>
          <a:noFill/>
          <a:ln w="9525">
            <a:noFill/>
            <a:miter lim="800000"/>
            <a:headEnd/>
            <a:tailEnd/>
          </a:ln>
        </p:spPr>
      </p:pic>
      <p:pic>
        <p:nvPicPr>
          <p:cNvPr id="17" name="Picture 4"/>
          <p:cNvPicPr>
            <a:picLocks noChangeAspect="1" noChangeArrowheads="1"/>
          </p:cNvPicPr>
          <p:nvPr/>
        </p:nvPicPr>
        <p:blipFill>
          <a:blip r:embed="rId9" cstate="print"/>
          <a:srcRect r="93921"/>
          <a:stretch>
            <a:fillRect/>
          </a:stretch>
        </p:blipFill>
        <p:spPr bwMode="auto">
          <a:xfrm>
            <a:off x="3278187" y="1352550"/>
            <a:ext cx="228600" cy="512763"/>
          </a:xfrm>
          <a:prstGeom prst="rect">
            <a:avLst/>
          </a:prstGeom>
          <a:noFill/>
          <a:ln w="9525">
            <a:noFill/>
            <a:miter lim="800000"/>
            <a:headEnd/>
            <a:tailEnd/>
          </a:ln>
        </p:spPr>
      </p:pic>
      <p:sp>
        <p:nvSpPr>
          <p:cNvPr id="18" name="TextBox 17"/>
          <p:cNvSpPr txBox="1"/>
          <p:nvPr/>
        </p:nvSpPr>
        <p:spPr>
          <a:xfrm>
            <a:off x="838200" y="1047750"/>
            <a:ext cx="1280928" cy="369332"/>
          </a:xfrm>
          <a:prstGeom prst="rect">
            <a:avLst/>
          </a:prstGeom>
          <a:noFill/>
        </p:spPr>
        <p:txBody>
          <a:bodyPr wrap="none" rtlCol="0">
            <a:spAutoFit/>
          </a:bodyPr>
          <a:lstStyle/>
          <a:p>
            <a:r>
              <a:rPr lang="en-US" b="1" dirty="0" smtClean="0"/>
              <a:t>Equilibrium</a:t>
            </a:r>
            <a:endParaRPr lang="en-US" b="1" dirty="0"/>
          </a:p>
        </p:txBody>
      </p:sp>
      <p:sp>
        <p:nvSpPr>
          <p:cNvPr id="19" name="TextBox 18"/>
          <p:cNvSpPr txBox="1"/>
          <p:nvPr/>
        </p:nvSpPr>
        <p:spPr>
          <a:xfrm>
            <a:off x="3200400" y="1011293"/>
            <a:ext cx="1750607" cy="369332"/>
          </a:xfrm>
          <a:prstGeom prst="rect">
            <a:avLst/>
          </a:prstGeom>
          <a:noFill/>
        </p:spPr>
        <p:txBody>
          <a:bodyPr wrap="none" rtlCol="0">
            <a:spAutoFit/>
          </a:bodyPr>
          <a:lstStyle/>
          <a:p>
            <a:r>
              <a:rPr lang="en-US" b="1" dirty="0" smtClean="0"/>
              <a:t>Non-Equilibrium</a:t>
            </a:r>
            <a:endParaRPr lang="en-US" b="1" dirty="0"/>
          </a:p>
        </p:txBody>
      </p:sp>
      <p:pic>
        <p:nvPicPr>
          <p:cNvPr id="20" name="Picture 5"/>
          <p:cNvPicPr>
            <a:picLocks noChangeAspect="1" noChangeArrowheads="1"/>
          </p:cNvPicPr>
          <p:nvPr/>
        </p:nvPicPr>
        <p:blipFill>
          <a:blip r:embed="rId10" cstate="print"/>
          <a:srcRect l="53557"/>
          <a:stretch>
            <a:fillRect/>
          </a:stretch>
        </p:blipFill>
        <p:spPr bwMode="auto">
          <a:xfrm>
            <a:off x="5943600" y="2114550"/>
            <a:ext cx="1752599" cy="464735"/>
          </a:xfrm>
          <a:prstGeom prst="rect">
            <a:avLst/>
          </a:prstGeom>
          <a:noFill/>
          <a:ln w="9525">
            <a:noFill/>
            <a:miter lim="800000"/>
            <a:headEnd/>
            <a:tailEnd/>
          </a:ln>
        </p:spPr>
      </p:pic>
      <p:pic>
        <p:nvPicPr>
          <p:cNvPr id="21" name="Picture 6"/>
          <p:cNvPicPr>
            <a:picLocks noChangeAspect="1" noChangeArrowheads="1"/>
          </p:cNvPicPr>
          <p:nvPr/>
        </p:nvPicPr>
        <p:blipFill>
          <a:blip r:embed="rId11" cstate="print"/>
          <a:srcRect/>
          <a:stretch>
            <a:fillRect/>
          </a:stretch>
        </p:blipFill>
        <p:spPr bwMode="auto">
          <a:xfrm>
            <a:off x="5943600" y="1276350"/>
            <a:ext cx="2328089" cy="427314"/>
          </a:xfrm>
          <a:prstGeom prst="rect">
            <a:avLst/>
          </a:prstGeom>
          <a:noFill/>
          <a:ln w="9525">
            <a:noFill/>
            <a:miter lim="800000"/>
            <a:headEnd/>
            <a:tailEnd/>
          </a:ln>
        </p:spPr>
      </p:pic>
      <p:pic>
        <p:nvPicPr>
          <p:cNvPr id="22" name="Picture 5"/>
          <p:cNvPicPr>
            <a:picLocks noChangeAspect="1" noChangeArrowheads="1"/>
          </p:cNvPicPr>
          <p:nvPr/>
        </p:nvPicPr>
        <p:blipFill>
          <a:blip r:embed="rId10" cstate="print"/>
          <a:srcRect r="54100"/>
          <a:stretch>
            <a:fillRect/>
          </a:stretch>
        </p:blipFill>
        <p:spPr bwMode="auto">
          <a:xfrm>
            <a:off x="5943600" y="1657350"/>
            <a:ext cx="1752600" cy="470236"/>
          </a:xfrm>
          <a:prstGeom prst="rect">
            <a:avLst/>
          </a:prstGeom>
          <a:noFill/>
          <a:ln w="9525">
            <a:noFill/>
            <a:miter lim="800000"/>
            <a:headEnd/>
            <a:tailEnd/>
          </a:ln>
        </p:spPr>
      </p:pic>
      <p:sp>
        <p:nvSpPr>
          <p:cNvPr id="23" name="TextBox 22"/>
          <p:cNvSpPr txBox="1"/>
          <p:nvPr/>
        </p:nvSpPr>
        <p:spPr>
          <a:xfrm>
            <a:off x="5715000" y="971550"/>
            <a:ext cx="2848793" cy="369332"/>
          </a:xfrm>
          <a:prstGeom prst="rect">
            <a:avLst/>
          </a:prstGeom>
          <a:noFill/>
        </p:spPr>
        <p:txBody>
          <a:bodyPr wrap="none" rtlCol="0">
            <a:spAutoFit/>
          </a:bodyPr>
          <a:lstStyle/>
          <a:p>
            <a:r>
              <a:rPr lang="en-US" b="1" dirty="0" smtClean="0"/>
              <a:t>Current in a semi-conductor</a:t>
            </a:r>
            <a:endParaRPr lang="en-US" b="1" dirty="0"/>
          </a:p>
        </p:txBody>
      </p:sp>
      <p:pic>
        <p:nvPicPr>
          <p:cNvPr id="24" name="Picture 4"/>
          <p:cNvPicPr>
            <a:picLocks noChangeAspect="1" noChangeArrowheads="1"/>
          </p:cNvPicPr>
          <p:nvPr/>
        </p:nvPicPr>
        <p:blipFill>
          <a:blip r:embed="rId12" cstate="print"/>
          <a:srcRect/>
          <a:stretch>
            <a:fillRect/>
          </a:stretch>
        </p:blipFill>
        <p:spPr bwMode="auto">
          <a:xfrm>
            <a:off x="457200" y="4324350"/>
            <a:ext cx="2209800" cy="423132"/>
          </a:xfrm>
          <a:prstGeom prst="rect">
            <a:avLst/>
          </a:prstGeom>
          <a:noFill/>
          <a:ln w="9525">
            <a:noFill/>
            <a:miter lim="800000"/>
            <a:headEnd/>
            <a:tailEnd/>
          </a:ln>
        </p:spPr>
      </p:pic>
      <p:sp>
        <p:nvSpPr>
          <p:cNvPr id="25" name="TextBox 24"/>
          <p:cNvSpPr txBox="1"/>
          <p:nvPr/>
        </p:nvSpPr>
        <p:spPr>
          <a:xfrm>
            <a:off x="627250" y="3867150"/>
            <a:ext cx="1993751" cy="369332"/>
          </a:xfrm>
          <a:prstGeom prst="rect">
            <a:avLst/>
          </a:prstGeom>
          <a:noFill/>
        </p:spPr>
        <p:txBody>
          <a:bodyPr wrap="none" rtlCol="0">
            <a:spAutoFit/>
          </a:bodyPr>
          <a:lstStyle/>
          <a:p>
            <a:r>
              <a:rPr lang="en-US" b="1" dirty="0" smtClean="0"/>
              <a:t>The Continuity </a:t>
            </a:r>
            <a:r>
              <a:rPr lang="en-US" b="1" dirty="0" err="1" smtClean="0"/>
              <a:t>Eqn</a:t>
            </a:r>
            <a:endParaRPr lang="en-US" b="1" dirty="0"/>
          </a:p>
        </p:txBody>
      </p:sp>
      <p:pic>
        <p:nvPicPr>
          <p:cNvPr id="26" name="Picture 7"/>
          <p:cNvPicPr>
            <a:picLocks noChangeAspect="1" noChangeArrowheads="1"/>
          </p:cNvPicPr>
          <p:nvPr/>
        </p:nvPicPr>
        <p:blipFill>
          <a:blip r:embed="rId13" cstate="print"/>
          <a:srcRect/>
          <a:stretch>
            <a:fillRect/>
          </a:stretch>
        </p:blipFill>
        <p:spPr bwMode="auto">
          <a:xfrm>
            <a:off x="3038375" y="3047400"/>
            <a:ext cx="2281237" cy="315913"/>
          </a:xfrm>
          <a:prstGeom prst="rect">
            <a:avLst/>
          </a:prstGeom>
          <a:noFill/>
          <a:ln w="9525">
            <a:noFill/>
            <a:miter lim="800000"/>
            <a:headEnd/>
            <a:tailEnd/>
          </a:ln>
        </p:spPr>
      </p:pic>
      <p:pic>
        <p:nvPicPr>
          <p:cNvPr id="27" name="Picture 8"/>
          <p:cNvPicPr>
            <a:picLocks noChangeAspect="1" noChangeArrowheads="1"/>
          </p:cNvPicPr>
          <p:nvPr/>
        </p:nvPicPr>
        <p:blipFill>
          <a:blip r:embed="rId14" cstate="print"/>
          <a:srcRect t="20661"/>
          <a:stretch>
            <a:fillRect/>
          </a:stretch>
        </p:blipFill>
        <p:spPr bwMode="auto">
          <a:xfrm>
            <a:off x="3000675" y="3362625"/>
            <a:ext cx="2187575" cy="304800"/>
          </a:xfrm>
          <a:prstGeom prst="rect">
            <a:avLst/>
          </a:prstGeom>
          <a:noFill/>
          <a:ln w="9525">
            <a:noFill/>
            <a:miter lim="800000"/>
            <a:headEnd/>
            <a:tailEnd/>
          </a:ln>
        </p:spPr>
      </p:pic>
      <p:sp>
        <p:nvSpPr>
          <p:cNvPr id="28" name="TextBox 27"/>
          <p:cNvSpPr txBox="1"/>
          <p:nvPr/>
        </p:nvSpPr>
        <p:spPr>
          <a:xfrm>
            <a:off x="3429000" y="2647950"/>
            <a:ext cx="1423147" cy="369332"/>
          </a:xfrm>
          <a:prstGeom prst="rect">
            <a:avLst/>
          </a:prstGeom>
          <a:noFill/>
        </p:spPr>
        <p:txBody>
          <a:bodyPr wrap="none" rtlCol="0">
            <a:spAutoFit/>
          </a:bodyPr>
          <a:lstStyle/>
          <a:p>
            <a:r>
              <a:rPr lang="en-US" b="1" dirty="0" smtClean="0"/>
              <a:t>Conductance</a:t>
            </a:r>
            <a:endParaRPr lang="en-US" b="1" dirty="0"/>
          </a:p>
        </p:txBody>
      </p:sp>
      <p:pic>
        <p:nvPicPr>
          <p:cNvPr id="29" name="Picture 6"/>
          <p:cNvPicPr>
            <a:picLocks noChangeAspect="1" noChangeArrowheads="1"/>
          </p:cNvPicPr>
          <p:nvPr/>
        </p:nvPicPr>
        <p:blipFill>
          <a:blip r:embed="rId15" cstate="print"/>
          <a:srcRect/>
          <a:stretch>
            <a:fillRect/>
          </a:stretch>
        </p:blipFill>
        <p:spPr bwMode="auto">
          <a:xfrm>
            <a:off x="6096000" y="3333750"/>
            <a:ext cx="2063750" cy="522468"/>
          </a:xfrm>
          <a:prstGeom prst="rect">
            <a:avLst/>
          </a:prstGeom>
          <a:noFill/>
          <a:ln w="9525">
            <a:noFill/>
            <a:miter lim="800000"/>
            <a:headEnd/>
            <a:tailEnd/>
          </a:ln>
        </p:spPr>
      </p:pic>
      <p:sp>
        <p:nvSpPr>
          <p:cNvPr id="30" name="TextBox 29"/>
          <p:cNvSpPr txBox="1"/>
          <p:nvPr/>
        </p:nvSpPr>
        <p:spPr>
          <a:xfrm>
            <a:off x="6324600" y="2800350"/>
            <a:ext cx="1792478" cy="369332"/>
          </a:xfrm>
          <a:prstGeom prst="rect">
            <a:avLst/>
          </a:prstGeom>
          <a:noFill/>
        </p:spPr>
        <p:txBody>
          <a:bodyPr wrap="none" rtlCol="0">
            <a:spAutoFit/>
          </a:bodyPr>
          <a:lstStyle/>
          <a:p>
            <a:r>
              <a:rPr lang="en-US" b="1" dirty="0" smtClean="0"/>
              <a:t>The P-N Junction</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Questions?</a:t>
            </a:r>
            <a:endParaRPr lang="en-US" sz="6000" dirty="0" smtClean="0">
              <a:solidFill>
                <a:schemeClr val="bg1"/>
              </a:solidFill>
            </a:endParaRPr>
          </a:p>
        </p:txBody>
      </p:sp>
      <p:pic>
        <p:nvPicPr>
          <p:cNvPr id="58374" name="Picture 6"/>
          <p:cNvPicPr>
            <a:picLocks noChangeAspect="1" noChangeArrowheads="1"/>
          </p:cNvPicPr>
          <p:nvPr/>
        </p:nvPicPr>
        <p:blipFill>
          <a:blip r:embed="rId4" cstate="print"/>
          <a:srcRect/>
          <a:stretch>
            <a:fillRect/>
          </a:stretch>
        </p:blipFill>
        <p:spPr bwMode="auto">
          <a:xfrm>
            <a:off x="6019800" y="3943350"/>
            <a:ext cx="2151063" cy="57271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57200" y="1581150"/>
            <a:ext cx="1981200" cy="748901"/>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457200" y="2419350"/>
            <a:ext cx="2133600" cy="756532"/>
          </a:xfrm>
          <a:prstGeom prst="rect">
            <a:avLst/>
          </a:prstGeom>
          <a:noFill/>
          <a:ln w="9525">
            <a:noFill/>
            <a:miter lim="800000"/>
            <a:headEnd/>
            <a:tailEnd/>
          </a:ln>
        </p:spPr>
      </p:pic>
      <p:pic>
        <p:nvPicPr>
          <p:cNvPr id="14" name="Picture 4"/>
          <p:cNvPicPr>
            <a:picLocks noChangeAspect="1" noChangeArrowheads="1"/>
          </p:cNvPicPr>
          <p:nvPr/>
        </p:nvPicPr>
        <p:blipFill>
          <a:blip r:embed="rId7" cstate="print"/>
          <a:srcRect/>
          <a:stretch>
            <a:fillRect/>
          </a:stretch>
        </p:blipFill>
        <p:spPr bwMode="auto">
          <a:xfrm>
            <a:off x="495300" y="3181350"/>
            <a:ext cx="2171700" cy="457200"/>
          </a:xfrm>
          <a:prstGeom prst="rect">
            <a:avLst/>
          </a:prstGeom>
          <a:noFill/>
          <a:ln w="9525">
            <a:noFill/>
            <a:miter lim="800000"/>
            <a:headEnd/>
            <a:tailEnd/>
          </a:ln>
        </p:spPr>
      </p:pic>
      <p:pic>
        <p:nvPicPr>
          <p:cNvPr id="15" name="Picture 5"/>
          <p:cNvPicPr>
            <a:picLocks noChangeAspect="1" noChangeArrowheads="1"/>
          </p:cNvPicPr>
          <p:nvPr/>
        </p:nvPicPr>
        <p:blipFill>
          <a:blip r:embed="rId8" cstate="print"/>
          <a:srcRect t="8000"/>
          <a:stretch>
            <a:fillRect/>
          </a:stretch>
        </p:blipFill>
        <p:spPr bwMode="auto">
          <a:xfrm>
            <a:off x="3201987" y="1970388"/>
            <a:ext cx="1674813" cy="511174"/>
          </a:xfrm>
          <a:prstGeom prst="rect">
            <a:avLst/>
          </a:prstGeom>
          <a:noFill/>
          <a:ln w="9525">
            <a:noFill/>
            <a:miter lim="800000"/>
            <a:headEnd/>
            <a:tailEnd/>
          </a:ln>
        </p:spPr>
      </p:pic>
      <p:pic>
        <p:nvPicPr>
          <p:cNvPr id="16" name="Picture 4"/>
          <p:cNvPicPr>
            <a:picLocks noChangeAspect="1" noChangeArrowheads="1"/>
          </p:cNvPicPr>
          <p:nvPr/>
        </p:nvPicPr>
        <p:blipFill>
          <a:blip r:embed="rId9" cstate="print"/>
          <a:srcRect l="62811"/>
          <a:stretch>
            <a:fillRect/>
          </a:stretch>
        </p:blipFill>
        <p:spPr bwMode="auto">
          <a:xfrm>
            <a:off x="3469087" y="1360788"/>
            <a:ext cx="1398587" cy="512763"/>
          </a:xfrm>
          <a:prstGeom prst="rect">
            <a:avLst/>
          </a:prstGeom>
          <a:noFill/>
          <a:ln w="9525">
            <a:noFill/>
            <a:miter lim="800000"/>
            <a:headEnd/>
            <a:tailEnd/>
          </a:ln>
        </p:spPr>
      </p:pic>
      <p:pic>
        <p:nvPicPr>
          <p:cNvPr id="17" name="Picture 4"/>
          <p:cNvPicPr>
            <a:picLocks noChangeAspect="1" noChangeArrowheads="1"/>
          </p:cNvPicPr>
          <p:nvPr/>
        </p:nvPicPr>
        <p:blipFill>
          <a:blip r:embed="rId9" cstate="print"/>
          <a:srcRect r="93921"/>
          <a:stretch>
            <a:fillRect/>
          </a:stretch>
        </p:blipFill>
        <p:spPr bwMode="auto">
          <a:xfrm>
            <a:off x="3278187" y="1352550"/>
            <a:ext cx="228600" cy="512763"/>
          </a:xfrm>
          <a:prstGeom prst="rect">
            <a:avLst/>
          </a:prstGeom>
          <a:noFill/>
          <a:ln w="9525">
            <a:noFill/>
            <a:miter lim="800000"/>
            <a:headEnd/>
            <a:tailEnd/>
          </a:ln>
        </p:spPr>
      </p:pic>
      <p:sp>
        <p:nvSpPr>
          <p:cNvPr id="18" name="TextBox 17"/>
          <p:cNvSpPr txBox="1"/>
          <p:nvPr/>
        </p:nvSpPr>
        <p:spPr>
          <a:xfrm>
            <a:off x="838200" y="1047750"/>
            <a:ext cx="1280928" cy="369332"/>
          </a:xfrm>
          <a:prstGeom prst="rect">
            <a:avLst/>
          </a:prstGeom>
          <a:noFill/>
        </p:spPr>
        <p:txBody>
          <a:bodyPr wrap="none" rtlCol="0">
            <a:spAutoFit/>
          </a:bodyPr>
          <a:lstStyle/>
          <a:p>
            <a:r>
              <a:rPr lang="en-US" b="1" dirty="0" smtClean="0"/>
              <a:t>Equilibrium</a:t>
            </a:r>
            <a:endParaRPr lang="en-US" b="1" dirty="0"/>
          </a:p>
        </p:txBody>
      </p:sp>
      <p:sp>
        <p:nvSpPr>
          <p:cNvPr id="19" name="TextBox 18"/>
          <p:cNvSpPr txBox="1"/>
          <p:nvPr/>
        </p:nvSpPr>
        <p:spPr>
          <a:xfrm>
            <a:off x="3200400" y="1011293"/>
            <a:ext cx="1750607" cy="369332"/>
          </a:xfrm>
          <a:prstGeom prst="rect">
            <a:avLst/>
          </a:prstGeom>
          <a:noFill/>
        </p:spPr>
        <p:txBody>
          <a:bodyPr wrap="none" rtlCol="0">
            <a:spAutoFit/>
          </a:bodyPr>
          <a:lstStyle/>
          <a:p>
            <a:r>
              <a:rPr lang="en-US" b="1" dirty="0" smtClean="0"/>
              <a:t>Non-Equilibrium</a:t>
            </a:r>
            <a:endParaRPr lang="en-US" b="1" dirty="0"/>
          </a:p>
        </p:txBody>
      </p:sp>
      <p:pic>
        <p:nvPicPr>
          <p:cNvPr id="20" name="Picture 5"/>
          <p:cNvPicPr>
            <a:picLocks noChangeAspect="1" noChangeArrowheads="1"/>
          </p:cNvPicPr>
          <p:nvPr/>
        </p:nvPicPr>
        <p:blipFill>
          <a:blip r:embed="rId10" cstate="print"/>
          <a:srcRect l="53557"/>
          <a:stretch>
            <a:fillRect/>
          </a:stretch>
        </p:blipFill>
        <p:spPr bwMode="auto">
          <a:xfrm>
            <a:off x="5943600" y="2114550"/>
            <a:ext cx="1752599" cy="464735"/>
          </a:xfrm>
          <a:prstGeom prst="rect">
            <a:avLst/>
          </a:prstGeom>
          <a:noFill/>
          <a:ln w="9525">
            <a:noFill/>
            <a:miter lim="800000"/>
            <a:headEnd/>
            <a:tailEnd/>
          </a:ln>
        </p:spPr>
      </p:pic>
      <p:pic>
        <p:nvPicPr>
          <p:cNvPr id="21" name="Picture 6"/>
          <p:cNvPicPr>
            <a:picLocks noChangeAspect="1" noChangeArrowheads="1"/>
          </p:cNvPicPr>
          <p:nvPr/>
        </p:nvPicPr>
        <p:blipFill>
          <a:blip r:embed="rId11" cstate="print"/>
          <a:srcRect/>
          <a:stretch>
            <a:fillRect/>
          </a:stretch>
        </p:blipFill>
        <p:spPr bwMode="auto">
          <a:xfrm>
            <a:off x="5943600" y="1276350"/>
            <a:ext cx="2328089" cy="427314"/>
          </a:xfrm>
          <a:prstGeom prst="rect">
            <a:avLst/>
          </a:prstGeom>
          <a:noFill/>
          <a:ln w="9525">
            <a:noFill/>
            <a:miter lim="800000"/>
            <a:headEnd/>
            <a:tailEnd/>
          </a:ln>
        </p:spPr>
      </p:pic>
      <p:pic>
        <p:nvPicPr>
          <p:cNvPr id="22" name="Picture 5"/>
          <p:cNvPicPr>
            <a:picLocks noChangeAspect="1" noChangeArrowheads="1"/>
          </p:cNvPicPr>
          <p:nvPr/>
        </p:nvPicPr>
        <p:blipFill>
          <a:blip r:embed="rId10" cstate="print"/>
          <a:srcRect r="54100"/>
          <a:stretch>
            <a:fillRect/>
          </a:stretch>
        </p:blipFill>
        <p:spPr bwMode="auto">
          <a:xfrm>
            <a:off x="5943600" y="1657350"/>
            <a:ext cx="1752600" cy="470236"/>
          </a:xfrm>
          <a:prstGeom prst="rect">
            <a:avLst/>
          </a:prstGeom>
          <a:noFill/>
          <a:ln w="9525">
            <a:noFill/>
            <a:miter lim="800000"/>
            <a:headEnd/>
            <a:tailEnd/>
          </a:ln>
        </p:spPr>
      </p:pic>
      <p:sp>
        <p:nvSpPr>
          <p:cNvPr id="23" name="TextBox 22"/>
          <p:cNvSpPr txBox="1"/>
          <p:nvPr/>
        </p:nvSpPr>
        <p:spPr>
          <a:xfrm>
            <a:off x="5715000" y="971550"/>
            <a:ext cx="2848793" cy="369332"/>
          </a:xfrm>
          <a:prstGeom prst="rect">
            <a:avLst/>
          </a:prstGeom>
          <a:noFill/>
        </p:spPr>
        <p:txBody>
          <a:bodyPr wrap="none" rtlCol="0">
            <a:spAutoFit/>
          </a:bodyPr>
          <a:lstStyle/>
          <a:p>
            <a:r>
              <a:rPr lang="en-US" b="1" dirty="0" smtClean="0"/>
              <a:t>Current in a semi-conductor</a:t>
            </a:r>
            <a:endParaRPr lang="en-US" b="1" dirty="0"/>
          </a:p>
        </p:txBody>
      </p:sp>
      <p:pic>
        <p:nvPicPr>
          <p:cNvPr id="24" name="Picture 4"/>
          <p:cNvPicPr>
            <a:picLocks noChangeAspect="1" noChangeArrowheads="1"/>
          </p:cNvPicPr>
          <p:nvPr/>
        </p:nvPicPr>
        <p:blipFill>
          <a:blip r:embed="rId12" cstate="print"/>
          <a:srcRect/>
          <a:stretch>
            <a:fillRect/>
          </a:stretch>
        </p:blipFill>
        <p:spPr bwMode="auto">
          <a:xfrm>
            <a:off x="457200" y="4324350"/>
            <a:ext cx="2209800" cy="423132"/>
          </a:xfrm>
          <a:prstGeom prst="rect">
            <a:avLst/>
          </a:prstGeom>
          <a:noFill/>
          <a:ln w="9525">
            <a:noFill/>
            <a:miter lim="800000"/>
            <a:headEnd/>
            <a:tailEnd/>
          </a:ln>
        </p:spPr>
      </p:pic>
      <p:sp>
        <p:nvSpPr>
          <p:cNvPr id="25" name="TextBox 24"/>
          <p:cNvSpPr txBox="1"/>
          <p:nvPr/>
        </p:nvSpPr>
        <p:spPr>
          <a:xfrm>
            <a:off x="627250" y="3867150"/>
            <a:ext cx="1993751" cy="369332"/>
          </a:xfrm>
          <a:prstGeom prst="rect">
            <a:avLst/>
          </a:prstGeom>
          <a:noFill/>
        </p:spPr>
        <p:txBody>
          <a:bodyPr wrap="none" rtlCol="0">
            <a:spAutoFit/>
          </a:bodyPr>
          <a:lstStyle/>
          <a:p>
            <a:r>
              <a:rPr lang="en-US" b="1" dirty="0" smtClean="0"/>
              <a:t>The Continuity </a:t>
            </a:r>
            <a:r>
              <a:rPr lang="en-US" b="1" dirty="0" err="1" smtClean="0"/>
              <a:t>Eqn</a:t>
            </a:r>
            <a:endParaRPr lang="en-US" b="1" dirty="0"/>
          </a:p>
        </p:txBody>
      </p:sp>
      <p:pic>
        <p:nvPicPr>
          <p:cNvPr id="26" name="Picture 7"/>
          <p:cNvPicPr>
            <a:picLocks noChangeAspect="1" noChangeArrowheads="1"/>
          </p:cNvPicPr>
          <p:nvPr/>
        </p:nvPicPr>
        <p:blipFill>
          <a:blip r:embed="rId13" cstate="print"/>
          <a:srcRect/>
          <a:stretch>
            <a:fillRect/>
          </a:stretch>
        </p:blipFill>
        <p:spPr bwMode="auto">
          <a:xfrm>
            <a:off x="3038375" y="3047400"/>
            <a:ext cx="2281237" cy="315913"/>
          </a:xfrm>
          <a:prstGeom prst="rect">
            <a:avLst/>
          </a:prstGeom>
          <a:noFill/>
          <a:ln w="9525">
            <a:noFill/>
            <a:miter lim="800000"/>
            <a:headEnd/>
            <a:tailEnd/>
          </a:ln>
        </p:spPr>
      </p:pic>
      <p:pic>
        <p:nvPicPr>
          <p:cNvPr id="27" name="Picture 8"/>
          <p:cNvPicPr>
            <a:picLocks noChangeAspect="1" noChangeArrowheads="1"/>
          </p:cNvPicPr>
          <p:nvPr/>
        </p:nvPicPr>
        <p:blipFill>
          <a:blip r:embed="rId14" cstate="print"/>
          <a:srcRect t="20661"/>
          <a:stretch>
            <a:fillRect/>
          </a:stretch>
        </p:blipFill>
        <p:spPr bwMode="auto">
          <a:xfrm>
            <a:off x="3000675" y="3362625"/>
            <a:ext cx="2187575" cy="304800"/>
          </a:xfrm>
          <a:prstGeom prst="rect">
            <a:avLst/>
          </a:prstGeom>
          <a:noFill/>
          <a:ln w="9525">
            <a:noFill/>
            <a:miter lim="800000"/>
            <a:headEnd/>
            <a:tailEnd/>
          </a:ln>
        </p:spPr>
      </p:pic>
      <p:sp>
        <p:nvSpPr>
          <p:cNvPr id="28" name="TextBox 27"/>
          <p:cNvSpPr txBox="1"/>
          <p:nvPr/>
        </p:nvSpPr>
        <p:spPr>
          <a:xfrm>
            <a:off x="3429000" y="2647950"/>
            <a:ext cx="1423147" cy="369332"/>
          </a:xfrm>
          <a:prstGeom prst="rect">
            <a:avLst/>
          </a:prstGeom>
          <a:noFill/>
        </p:spPr>
        <p:txBody>
          <a:bodyPr wrap="none" rtlCol="0">
            <a:spAutoFit/>
          </a:bodyPr>
          <a:lstStyle/>
          <a:p>
            <a:r>
              <a:rPr lang="en-US" b="1" dirty="0" smtClean="0"/>
              <a:t>Conductance</a:t>
            </a:r>
            <a:endParaRPr lang="en-US" b="1" dirty="0"/>
          </a:p>
        </p:txBody>
      </p:sp>
      <p:pic>
        <p:nvPicPr>
          <p:cNvPr id="29" name="Picture 6"/>
          <p:cNvPicPr>
            <a:picLocks noChangeAspect="1" noChangeArrowheads="1"/>
          </p:cNvPicPr>
          <p:nvPr/>
        </p:nvPicPr>
        <p:blipFill>
          <a:blip r:embed="rId15" cstate="print"/>
          <a:srcRect/>
          <a:stretch>
            <a:fillRect/>
          </a:stretch>
        </p:blipFill>
        <p:spPr bwMode="auto">
          <a:xfrm>
            <a:off x="6096000" y="3333750"/>
            <a:ext cx="2063750" cy="522468"/>
          </a:xfrm>
          <a:prstGeom prst="rect">
            <a:avLst/>
          </a:prstGeom>
          <a:noFill/>
          <a:ln w="9525">
            <a:noFill/>
            <a:miter lim="800000"/>
            <a:headEnd/>
            <a:tailEnd/>
          </a:ln>
        </p:spPr>
      </p:pic>
      <p:sp>
        <p:nvSpPr>
          <p:cNvPr id="30" name="TextBox 29"/>
          <p:cNvSpPr txBox="1"/>
          <p:nvPr/>
        </p:nvSpPr>
        <p:spPr>
          <a:xfrm>
            <a:off x="6324600" y="2800350"/>
            <a:ext cx="1792478" cy="369332"/>
          </a:xfrm>
          <a:prstGeom prst="rect">
            <a:avLst/>
          </a:prstGeom>
          <a:noFill/>
        </p:spPr>
        <p:txBody>
          <a:bodyPr wrap="none" rtlCol="0">
            <a:spAutoFit/>
          </a:bodyPr>
          <a:lstStyle/>
          <a:p>
            <a:r>
              <a:rPr lang="en-US" b="1" dirty="0" smtClean="0"/>
              <a:t>The P-N Junction</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Brief History</a:t>
            </a:r>
            <a:endParaRPr lang="en-US" sz="6000" dirty="0">
              <a:solidFill>
                <a:schemeClr val="bg1"/>
              </a:solidFill>
            </a:endParaRPr>
          </a:p>
        </p:txBody>
      </p:sp>
      <p:sp>
        <p:nvSpPr>
          <p:cNvPr id="12" name="TextBox 11"/>
          <p:cNvSpPr txBox="1"/>
          <p:nvPr/>
        </p:nvSpPr>
        <p:spPr>
          <a:xfrm>
            <a:off x="381000" y="1200150"/>
            <a:ext cx="4800600" cy="4985980"/>
          </a:xfrm>
          <a:prstGeom prst="rect">
            <a:avLst/>
          </a:prstGeom>
          <a:noFill/>
        </p:spPr>
        <p:txBody>
          <a:bodyPr wrap="square" rtlCol="0">
            <a:spAutoFit/>
          </a:bodyPr>
          <a:lstStyle/>
          <a:p>
            <a:pPr>
              <a:buFont typeface="Wingdings" pitchFamily="2" charset="2"/>
              <a:buChar char="v"/>
            </a:pPr>
            <a:r>
              <a:rPr lang="en-US" sz="2400" dirty="0" smtClean="0"/>
              <a:t>           1883</a:t>
            </a:r>
          </a:p>
          <a:p>
            <a:pPr lvl="1"/>
            <a:endParaRPr lang="en-US" dirty="0" smtClean="0"/>
          </a:p>
          <a:p>
            <a:pPr lvl="1"/>
            <a:r>
              <a:rPr lang="en-US" dirty="0" smtClean="0"/>
              <a:t>Charles </a:t>
            </a:r>
            <a:r>
              <a:rPr lang="en-US" dirty="0" err="1" smtClean="0"/>
              <a:t>Fritts</a:t>
            </a:r>
            <a:r>
              <a:rPr lang="en-US" dirty="0" smtClean="0"/>
              <a:t> develops what is essentially the first thin film solar cell based on selenium and gold leaf. It had an efficiency of ~1%</a:t>
            </a:r>
          </a:p>
          <a:p>
            <a:pPr lvl="1"/>
            <a:endParaRPr lang="en-US" dirty="0" smtClean="0"/>
          </a:p>
          <a:p>
            <a:pPr>
              <a:buFont typeface="Wingdings" pitchFamily="2" charset="2"/>
              <a:buChar char="v"/>
            </a:pPr>
            <a:r>
              <a:rPr lang="en-US" sz="2400" dirty="0" smtClean="0"/>
              <a:t>           1887</a:t>
            </a:r>
          </a:p>
          <a:p>
            <a:pPr>
              <a:buFont typeface="Wingdings" pitchFamily="2" charset="2"/>
              <a:buChar char="v"/>
            </a:pPr>
            <a:endParaRPr lang="en-US" sz="2400" dirty="0"/>
          </a:p>
          <a:p>
            <a:pPr lvl="1"/>
            <a:r>
              <a:rPr lang="en-US" dirty="0" smtClean="0"/>
              <a:t>Heinrich Hertz observes the photoelectric effect (sort of)</a:t>
            </a:r>
          </a:p>
          <a:p>
            <a:pPr lvl="1"/>
            <a:endParaRPr lang="en-US" dirty="0" smtClean="0"/>
          </a:p>
          <a:p>
            <a:pPr>
              <a:buFont typeface="Wingdings" pitchFamily="2" charset="2"/>
              <a:buChar char="v"/>
            </a:pPr>
            <a:endParaRPr lang="en-US" sz="2400" dirty="0" smtClean="0"/>
          </a:p>
          <a:p>
            <a:endParaRPr lang="en-US" sz="2400" dirty="0" smtClean="0"/>
          </a:p>
          <a:p>
            <a:pPr lvl="1">
              <a:buFontTx/>
              <a:buChar char="-"/>
            </a:pPr>
            <a:endParaRPr lang="en-US" dirty="0" smtClean="0"/>
          </a:p>
          <a:p>
            <a:pPr lvl="1">
              <a:buFontTx/>
              <a:buChar char="-"/>
            </a:pPr>
            <a:endParaRPr lang="en-US" dirty="0" smtClean="0"/>
          </a:p>
        </p:txBody>
      </p:sp>
      <p:sp>
        <p:nvSpPr>
          <p:cNvPr id="16" name="Rectangle 15"/>
          <p:cNvSpPr/>
          <p:nvPr/>
        </p:nvSpPr>
        <p:spPr>
          <a:xfrm>
            <a:off x="8001000" y="135255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800" y="4095750"/>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http://eliseosebastian.com/wp-content/uploads/2011/05/images-3.jpg"/>
          <p:cNvPicPr>
            <a:picLocks noChangeAspect="1" noChangeArrowheads="1"/>
          </p:cNvPicPr>
          <p:nvPr/>
        </p:nvPicPr>
        <p:blipFill>
          <a:blip r:embed="rId4" cstate="print"/>
          <a:srcRect/>
          <a:stretch>
            <a:fillRect/>
          </a:stretch>
        </p:blipFill>
        <p:spPr bwMode="auto">
          <a:xfrm>
            <a:off x="838200" y="1047750"/>
            <a:ext cx="568325" cy="797620"/>
          </a:xfrm>
          <a:prstGeom prst="rect">
            <a:avLst/>
          </a:prstGeom>
          <a:noFill/>
        </p:spPr>
      </p:pic>
      <p:pic>
        <p:nvPicPr>
          <p:cNvPr id="22532" name="Picture 4" descr="Charles Edgar Fritts"/>
          <p:cNvPicPr>
            <a:picLocks noChangeAspect="1" noChangeArrowheads="1"/>
          </p:cNvPicPr>
          <p:nvPr/>
        </p:nvPicPr>
        <p:blipFill>
          <a:blip r:embed="rId5" cstate="print"/>
          <a:srcRect/>
          <a:stretch>
            <a:fillRect/>
          </a:stretch>
        </p:blipFill>
        <p:spPr bwMode="auto">
          <a:xfrm>
            <a:off x="5791200" y="1123950"/>
            <a:ext cx="3048000" cy="1865939"/>
          </a:xfrm>
          <a:prstGeom prst="rect">
            <a:avLst/>
          </a:prstGeom>
          <a:noFill/>
        </p:spPr>
      </p:pic>
      <p:pic>
        <p:nvPicPr>
          <p:cNvPr id="22534" name="Picture 6" descr="Heinrich Rudolf Hertz"/>
          <p:cNvPicPr>
            <a:picLocks noChangeAspect="1" noChangeArrowheads="1"/>
          </p:cNvPicPr>
          <p:nvPr/>
        </p:nvPicPr>
        <p:blipFill>
          <a:blip r:embed="rId6" cstate="print"/>
          <a:srcRect/>
          <a:stretch>
            <a:fillRect/>
          </a:stretch>
        </p:blipFill>
        <p:spPr bwMode="auto">
          <a:xfrm>
            <a:off x="838200" y="3105150"/>
            <a:ext cx="644496" cy="746126"/>
          </a:xfrm>
          <a:prstGeom prst="rect">
            <a:avLst/>
          </a:prstGeom>
          <a:noFill/>
        </p:spPr>
      </p:pic>
      <p:pic>
        <p:nvPicPr>
          <p:cNvPr id="22535" name="Picture 7"/>
          <p:cNvPicPr>
            <a:picLocks noChangeAspect="1" noChangeArrowheads="1"/>
          </p:cNvPicPr>
          <p:nvPr/>
        </p:nvPicPr>
        <p:blipFill>
          <a:blip r:embed="rId7" cstate="print"/>
          <a:srcRect/>
          <a:stretch>
            <a:fillRect/>
          </a:stretch>
        </p:blipFill>
        <p:spPr bwMode="auto">
          <a:xfrm>
            <a:off x="5175250" y="3181350"/>
            <a:ext cx="3816350" cy="1520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228600" y="209550"/>
            <a:ext cx="4554537" cy="1247775"/>
          </a:xfrm>
          <a:prstGeom prst="rect">
            <a:avLst/>
          </a:prstGeom>
          <a:noFill/>
          <a:ln w="9525">
            <a:noFill/>
            <a:miter lim="800000"/>
            <a:headEnd/>
            <a:tailEnd/>
          </a:ln>
        </p:spPr>
      </p:pic>
      <p:pic>
        <p:nvPicPr>
          <p:cNvPr id="59395" name="Picture 3"/>
          <p:cNvPicPr>
            <a:picLocks noChangeAspect="1" noChangeArrowheads="1"/>
          </p:cNvPicPr>
          <p:nvPr/>
        </p:nvPicPr>
        <p:blipFill>
          <a:blip r:embed="rId4" cstate="print"/>
          <a:srcRect/>
          <a:stretch>
            <a:fillRect/>
          </a:stretch>
        </p:blipFill>
        <p:spPr bwMode="auto">
          <a:xfrm>
            <a:off x="381000" y="1428750"/>
            <a:ext cx="3409950" cy="598487"/>
          </a:xfrm>
          <a:prstGeom prst="rect">
            <a:avLst/>
          </a:prstGeom>
          <a:noFill/>
          <a:ln w="9525">
            <a:noFill/>
            <a:miter lim="800000"/>
            <a:headEnd/>
            <a:tailEnd/>
          </a:ln>
        </p:spPr>
      </p:pic>
      <p:pic>
        <p:nvPicPr>
          <p:cNvPr id="59396" name="Picture 4"/>
          <p:cNvPicPr>
            <a:picLocks noChangeAspect="1" noChangeArrowheads="1"/>
          </p:cNvPicPr>
          <p:nvPr/>
        </p:nvPicPr>
        <p:blipFill>
          <a:blip r:embed="rId5" cstate="print"/>
          <a:srcRect/>
          <a:stretch>
            <a:fillRect/>
          </a:stretch>
        </p:blipFill>
        <p:spPr bwMode="auto">
          <a:xfrm>
            <a:off x="609600" y="2419350"/>
            <a:ext cx="5246687" cy="1230313"/>
          </a:xfrm>
          <a:prstGeom prst="rect">
            <a:avLst/>
          </a:prstGeom>
          <a:noFill/>
          <a:ln w="9525">
            <a:noFill/>
            <a:miter lim="800000"/>
            <a:headEnd/>
            <a:tailEnd/>
          </a:ln>
        </p:spPr>
      </p:pic>
      <p:pic>
        <p:nvPicPr>
          <p:cNvPr id="59397" name="Picture 5"/>
          <p:cNvPicPr>
            <a:picLocks noChangeAspect="1" noChangeArrowheads="1"/>
          </p:cNvPicPr>
          <p:nvPr/>
        </p:nvPicPr>
        <p:blipFill>
          <a:blip r:embed="rId6" cstate="print"/>
          <a:srcRect/>
          <a:stretch>
            <a:fillRect/>
          </a:stretch>
        </p:blipFill>
        <p:spPr bwMode="auto">
          <a:xfrm>
            <a:off x="3886200" y="1657350"/>
            <a:ext cx="401637" cy="315913"/>
          </a:xfrm>
          <a:prstGeom prst="rect">
            <a:avLst/>
          </a:prstGeom>
          <a:noFill/>
          <a:ln w="9525">
            <a:noFill/>
            <a:miter lim="800000"/>
            <a:headEnd/>
            <a:tailEnd/>
          </a:ln>
        </p:spPr>
      </p:pic>
      <p:pic>
        <p:nvPicPr>
          <p:cNvPr id="59398" name="Picture 6"/>
          <p:cNvPicPr>
            <a:picLocks noChangeAspect="1" noChangeArrowheads="1"/>
          </p:cNvPicPr>
          <p:nvPr/>
        </p:nvPicPr>
        <p:blipFill>
          <a:blip r:embed="rId7" cstate="print"/>
          <a:srcRect/>
          <a:stretch>
            <a:fillRect/>
          </a:stretch>
        </p:blipFill>
        <p:spPr bwMode="auto">
          <a:xfrm>
            <a:off x="304800" y="1962150"/>
            <a:ext cx="7016750" cy="358775"/>
          </a:xfrm>
          <a:prstGeom prst="rect">
            <a:avLst/>
          </a:prstGeom>
          <a:noFill/>
          <a:ln w="9525">
            <a:noFill/>
            <a:miter lim="800000"/>
            <a:headEnd/>
            <a:tailEnd/>
          </a:ln>
        </p:spPr>
      </p:pic>
      <p:pic>
        <p:nvPicPr>
          <p:cNvPr id="59399" name="Picture 7"/>
          <p:cNvPicPr>
            <a:picLocks noChangeAspect="1" noChangeArrowheads="1"/>
          </p:cNvPicPr>
          <p:nvPr/>
        </p:nvPicPr>
        <p:blipFill>
          <a:blip r:embed="rId8" cstate="print"/>
          <a:srcRect/>
          <a:stretch>
            <a:fillRect/>
          </a:stretch>
        </p:blipFill>
        <p:spPr bwMode="auto">
          <a:xfrm>
            <a:off x="6858000" y="361950"/>
            <a:ext cx="2144713" cy="4495800"/>
          </a:xfrm>
          <a:prstGeom prst="rect">
            <a:avLst/>
          </a:prstGeom>
          <a:noFill/>
          <a:ln w="9525">
            <a:noFill/>
            <a:miter lim="800000"/>
            <a:headEnd/>
            <a:tailEnd/>
          </a:ln>
        </p:spPr>
      </p:pic>
      <p:pic>
        <p:nvPicPr>
          <p:cNvPr id="59400" name="Picture 8"/>
          <p:cNvPicPr>
            <a:picLocks noChangeAspect="1" noChangeArrowheads="1"/>
          </p:cNvPicPr>
          <p:nvPr/>
        </p:nvPicPr>
        <p:blipFill>
          <a:blip r:embed="rId9" cstate="print"/>
          <a:srcRect/>
          <a:stretch>
            <a:fillRect/>
          </a:stretch>
        </p:blipFill>
        <p:spPr bwMode="auto">
          <a:xfrm>
            <a:off x="2514600" y="4476750"/>
            <a:ext cx="2589213" cy="487363"/>
          </a:xfrm>
          <a:prstGeom prst="rect">
            <a:avLst/>
          </a:prstGeom>
          <a:noFill/>
          <a:ln w="9525">
            <a:noFill/>
            <a:miter lim="800000"/>
            <a:headEnd/>
            <a:tailEnd/>
          </a:ln>
        </p:spPr>
      </p:pic>
      <p:pic>
        <p:nvPicPr>
          <p:cNvPr id="59401" name="Picture 9"/>
          <p:cNvPicPr>
            <a:picLocks noChangeAspect="1" noChangeArrowheads="1"/>
          </p:cNvPicPr>
          <p:nvPr/>
        </p:nvPicPr>
        <p:blipFill>
          <a:blip r:embed="rId10" cstate="print"/>
          <a:srcRect/>
          <a:stretch>
            <a:fillRect/>
          </a:stretch>
        </p:blipFill>
        <p:spPr bwMode="auto">
          <a:xfrm>
            <a:off x="304800" y="3409950"/>
            <a:ext cx="1974850" cy="1555750"/>
          </a:xfrm>
          <a:prstGeom prst="rect">
            <a:avLst/>
          </a:prstGeom>
          <a:noFill/>
          <a:ln w="9525">
            <a:noFill/>
            <a:miter lim="800000"/>
            <a:headEnd/>
            <a:tailEnd/>
          </a:ln>
        </p:spPr>
      </p:pic>
      <p:pic>
        <p:nvPicPr>
          <p:cNvPr id="59402" name="Picture 10"/>
          <p:cNvPicPr>
            <a:picLocks noChangeAspect="1" noChangeArrowheads="1"/>
          </p:cNvPicPr>
          <p:nvPr/>
        </p:nvPicPr>
        <p:blipFill>
          <a:blip r:embed="rId11" cstate="print"/>
          <a:srcRect/>
          <a:stretch>
            <a:fillRect/>
          </a:stretch>
        </p:blipFill>
        <p:spPr bwMode="auto">
          <a:xfrm>
            <a:off x="2514600" y="3867150"/>
            <a:ext cx="2606675" cy="54768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nextnano.com/nextnano3/images/tutorial/1Ddoped_semiconductor/compensated_Ge_eldens_vs_T_vs_N_A.jpg"/>
          <p:cNvPicPr>
            <a:picLocks noChangeAspect="1" noChangeArrowheads="1"/>
          </p:cNvPicPr>
          <p:nvPr/>
        </p:nvPicPr>
        <p:blipFill>
          <a:blip r:embed="rId3" cstate="print"/>
          <a:srcRect/>
          <a:stretch>
            <a:fillRect/>
          </a:stretch>
        </p:blipFill>
        <p:spPr bwMode="auto">
          <a:xfrm>
            <a:off x="3581400" y="971550"/>
            <a:ext cx="4999038" cy="3359151"/>
          </a:xfrm>
          <a:prstGeom prst="rect">
            <a:avLst/>
          </a:prstGeom>
          <a:noFill/>
        </p:spPr>
      </p:pic>
      <p:pic>
        <p:nvPicPr>
          <p:cNvPr id="6" name="Picture 8"/>
          <p:cNvPicPr>
            <a:picLocks noChangeAspect="1" noChangeArrowheads="1"/>
          </p:cNvPicPr>
          <p:nvPr/>
        </p:nvPicPr>
        <p:blipFill>
          <a:blip r:embed="rId4" cstate="print"/>
          <a:srcRect/>
          <a:stretch>
            <a:fillRect/>
          </a:stretch>
        </p:blipFill>
        <p:spPr bwMode="auto">
          <a:xfrm>
            <a:off x="533400" y="1657350"/>
            <a:ext cx="2589213" cy="487363"/>
          </a:xfrm>
          <a:prstGeom prst="rect">
            <a:avLst/>
          </a:prstGeom>
          <a:noFill/>
          <a:ln w="9525">
            <a:noFill/>
            <a:miter lim="800000"/>
            <a:headEnd/>
            <a:tailEnd/>
          </a:ln>
        </p:spPr>
      </p:pic>
      <p:pic>
        <p:nvPicPr>
          <p:cNvPr id="7" name="Picture 10"/>
          <p:cNvPicPr>
            <a:picLocks noChangeAspect="1" noChangeArrowheads="1"/>
          </p:cNvPicPr>
          <p:nvPr/>
        </p:nvPicPr>
        <p:blipFill>
          <a:blip r:embed="rId5" cstate="print"/>
          <a:srcRect/>
          <a:stretch>
            <a:fillRect/>
          </a:stretch>
        </p:blipFill>
        <p:spPr bwMode="auto">
          <a:xfrm>
            <a:off x="533400" y="1047750"/>
            <a:ext cx="2606675" cy="5476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152400" y="209550"/>
            <a:ext cx="5076825" cy="727075"/>
          </a:xfrm>
          <a:prstGeom prst="rect">
            <a:avLst/>
          </a:prstGeom>
          <a:noFill/>
          <a:ln w="9525">
            <a:noFill/>
            <a:miter lim="800000"/>
            <a:headEnd/>
            <a:tailEnd/>
          </a:ln>
        </p:spPr>
      </p:pic>
      <p:pic>
        <p:nvPicPr>
          <p:cNvPr id="60419" name="Picture 3"/>
          <p:cNvPicPr>
            <a:picLocks noChangeAspect="1" noChangeArrowheads="1"/>
          </p:cNvPicPr>
          <p:nvPr/>
        </p:nvPicPr>
        <p:blipFill>
          <a:blip r:embed="rId4" cstate="print"/>
          <a:srcRect/>
          <a:stretch>
            <a:fillRect/>
          </a:stretch>
        </p:blipFill>
        <p:spPr bwMode="auto">
          <a:xfrm>
            <a:off x="152400" y="895350"/>
            <a:ext cx="7127875" cy="393700"/>
          </a:xfrm>
          <a:prstGeom prst="rect">
            <a:avLst/>
          </a:prstGeom>
          <a:noFill/>
          <a:ln w="9525">
            <a:noFill/>
            <a:miter lim="800000"/>
            <a:headEnd/>
            <a:tailEnd/>
          </a:ln>
        </p:spPr>
      </p:pic>
      <p:pic>
        <p:nvPicPr>
          <p:cNvPr id="60420" name="Picture 4"/>
          <p:cNvPicPr>
            <a:picLocks noChangeAspect="1" noChangeArrowheads="1"/>
          </p:cNvPicPr>
          <p:nvPr/>
        </p:nvPicPr>
        <p:blipFill>
          <a:blip r:embed="rId5" cstate="print"/>
          <a:srcRect/>
          <a:stretch>
            <a:fillRect/>
          </a:stretch>
        </p:blipFill>
        <p:spPr bwMode="auto">
          <a:xfrm>
            <a:off x="0" y="1504950"/>
            <a:ext cx="7254875" cy="777875"/>
          </a:xfrm>
          <a:prstGeom prst="rect">
            <a:avLst/>
          </a:prstGeom>
          <a:noFill/>
          <a:ln w="9525">
            <a:noFill/>
            <a:miter lim="800000"/>
            <a:headEnd/>
            <a:tailEnd/>
          </a:ln>
        </p:spPr>
      </p:pic>
      <p:pic>
        <p:nvPicPr>
          <p:cNvPr id="60421" name="Picture 5"/>
          <p:cNvPicPr>
            <a:picLocks noChangeAspect="1" noChangeArrowheads="1"/>
          </p:cNvPicPr>
          <p:nvPr/>
        </p:nvPicPr>
        <p:blipFill>
          <a:blip r:embed="rId6" cstate="print"/>
          <a:srcRect/>
          <a:stretch>
            <a:fillRect/>
          </a:stretch>
        </p:blipFill>
        <p:spPr bwMode="auto">
          <a:xfrm>
            <a:off x="96250" y="2266950"/>
            <a:ext cx="7085013" cy="444500"/>
          </a:xfrm>
          <a:prstGeom prst="rect">
            <a:avLst/>
          </a:prstGeom>
          <a:noFill/>
          <a:ln w="9525">
            <a:noFill/>
            <a:miter lim="800000"/>
            <a:headEnd/>
            <a:tailEnd/>
          </a:ln>
        </p:spPr>
      </p:pic>
      <p:pic>
        <p:nvPicPr>
          <p:cNvPr id="60422" name="Picture 6"/>
          <p:cNvPicPr>
            <a:picLocks noChangeAspect="1" noChangeArrowheads="1"/>
          </p:cNvPicPr>
          <p:nvPr/>
        </p:nvPicPr>
        <p:blipFill>
          <a:blip r:embed="rId7" cstate="print"/>
          <a:srcRect/>
          <a:stretch>
            <a:fillRect/>
          </a:stretch>
        </p:blipFill>
        <p:spPr bwMode="auto">
          <a:xfrm>
            <a:off x="228600" y="2952750"/>
            <a:ext cx="7127875" cy="64928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228600" y="0"/>
            <a:ext cx="4194251" cy="3181349"/>
          </a:xfrm>
          <a:prstGeom prst="rect">
            <a:avLst/>
          </a:prstGeom>
          <a:noFill/>
          <a:ln w="9525">
            <a:noFill/>
            <a:miter lim="800000"/>
            <a:headEnd/>
            <a:tailEnd/>
          </a:ln>
        </p:spPr>
      </p:pic>
      <p:pic>
        <p:nvPicPr>
          <p:cNvPr id="100355" name="Picture 3"/>
          <p:cNvPicPr>
            <a:picLocks noChangeAspect="1" noChangeArrowheads="1"/>
          </p:cNvPicPr>
          <p:nvPr/>
        </p:nvPicPr>
        <p:blipFill>
          <a:blip r:embed="rId4" cstate="print"/>
          <a:srcRect/>
          <a:stretch>
            <a:fillRect/>
          </a:stretch>
        </p:blipFill>
        <p:spPr bwMode="auto">
          <a:xfrm>
            <a:off x="228600" y="3105150"/>
            <a:ext cx="3733799" cy="1926559"/>
          </a:xfrm>
          <a:prstGeom prst="rect">
            <a:avLst/>
          </a:prstGeom>
          <a:noFill/>
          <a:ln w="9525">
            <a:noFill/>
            <a:miter lim="800000"/>
            <a:headEnd/>
            <a:tailEnd/>
          </a:ln>
        </p:spPr>
      </p:pic>
      <p:pic>
        <p:nvPicPr>
          <p:cNvPr id="100356" name="Picture 4"/>
          <p:cNvPicPr>
            <a:picLocks noChangeAspect="1" noChangeArrowheads="1"/>
          </p:cNvPicPr>
          <p:nvPr/>
        </p:nvPicPr>
        <p:blipFill>
          <a:blip r:embed="rId5" cstate="print"/>
          <a:srcRect/>
          <a:stretch>
            <a:fillRect/>
          </a:stretch>
        </p:blipFill>
        <p:spPr bwMode="auto">
          <a:xfrm>
            <a:off x="4419600" y="0"/>
            <a:ext cx="4267200" cy="3231462"/>
          </a:xfrm>
          <a:prstGeom prst="rect">
            <a:avLst/>
          </a:prstGeom>
          <a:noFill/>
          <a:ln w="9525">
            <a:noFill/>
            <a:miter lim="800000"/>
            <a:headEnd/>
            <a:tailEnd/>
          </a:ln>
        </p:spPr>
      </p:pic>
      <p:pic>
        <p:nvPicPr>
          <p:cNvPr id="100357" name="Picture 5"/>
          <p:cNvPicPr>
            <a:picLocks noChangeAspect="1" noChangeArrowheads="1"/>
          </p:cNvPicPr>
          <p:nvPr/>
        </p:nvPicPr>
        <p:blipFill>
          <a:blip r:embed="rId6" cstate="print"/>
          <a:srcRect/>
          <a:stretch>
            <a:fillRect/>
          </a:stretch>
        </p:blipFill>
        <p:spPr bwMode="auto">
          <a:xfrm>
            <a:off x="4419600" y="3257550"/>
            <a:ext cx="4348163" cy="167166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cstate="print"/>
          <a:srcRect/>
          <a:stretch>
            <a:fillRect/>
          </a:stretch>
        </p:blipFill>
        <p:spPr bwMode="auto">
          <a:xfrm>
            <a:off x="838200" y="361950"/>
            <a:ext cx="2998787" cy="230187"/>
          </a:xfrm>
          <a:prstGeom prst="rect">
            <a:avLst/>
          </a:prstGeom>
          <a:noFill/>
          <a:ln w="9525">
            <a:noFill/>
            <a:miter lim="800000"/>
            <a:headEnd/>
            <a:tailEnd/>
          </a:ln>
        </p:spPr>
      </p:pic>
      <p:pic>
        <p:nvPicPr>
          <p:cNvPr id="101379" name="Picture 3"/>
          <p:cNvPicPr>
            <a:picLocks noChangeAspect="1" noChangeArrowheads="1"/>
          </p:cNvPicPr>
          <p:nvPr/>
        </p:nvPicPr>
        <p:blipFill>
          <a:blip r:embed="rId4" cstate="print"/>
          <a:srcRect/>
          <a:stretch>
            <a:fillRect/>
          </a:stretch>
        </p:blipFill>
        <p:spPr bwMode="auto">
          <a:xfrm>
            <a:off x="552650" y="390825"/>
            <a:ext cx="341313" cy="171450"/>
          </a:xfrm>
          <a:prstGeom prst="rect">
            <a:avLst/>
          </a:prstGeom>
          <a:noFill/>
          <a:ln w="9525">
            <a:noFill/>
            <a:miter lim="800000"/>
            <a:headEnd/>
            <a:tailEnd/>
          </a:ln>
        </p:spPr>
      </p:pic>
      <p:sp>
        <p:nvSpPr>
          <p:cNvPr id="6" name="TextBox 5"/>
          <p:cNvSpPr txBox="1"/>
          <p:nvPr/>
        </p:nvSpPr>
        <p:spPr>
          <a:xfrm>
            <a:off x="762000" y="895350"/>
            <a:ext cx="7184211" cy="1200329"/>
          </a:xfrm>
          <a:prstGeom prst="rect">
            <a:avLst/>
          </a:prstGeom>
          <a:noFill/>
        </p:spPr>
        <p:txBody>
          <a:bodyPr wrap="none" rtlCol="0">
            <a:spAutoFit/>
          </a:bodyPr>
          <a:lstStyle/>
          <a:p>
            <a:r>
              <a:rPr lang="en-US" dirty="0" smtClean="0"/>
              <a:t>Annual mean solar radiation measured in Langley (1cal/cm^2=4.19J/cm^2)</a:t>
            </a:r>
          </a:p>
          <a:p>
            <a:r>
              <a:rPr lang="en-US" dirty="0" smtClean="0"/>
              <a:t>Is about 300-500 </a:t>
            </a:r>
            <a:r>
              <a:rPr lang="en-US" dirty="0" err="1" smtClean="0"/>
              <a:t>langleys</a:t>
            </a:r>
            <a:r>
              <a:rPr lang="en-US" dirty="0" smtClean="0"/>
              <a:t> with majority at 350-399</a:t>
            </a:r>
          </a:p>
          <a:p>
            <a:endParaRPr lang="en-US" dirty="0"/>
          </a:p>
          <a:p>
            <a:r>
              <a:rPr lang="en-US" dirty="0" smtClean="0"/>
              <a:t>Low crystallographic defect density gives diffusion lengths </a:t>
            </a:r>
            <a:r>
              <a:rPr lang="en-US" smtClean="0"/>
              <a:t>of &lt;100um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Brief History</a:t>
            </a:r>
            <a:endParaRPr lang="en-US" sz="6000" dirty="0">
              <a:solidFill>
                <a:schemeClr val="bg1"/>
              </a:solidFill>
            </a:endParaRPr>
          </a:p>
        </p:txBody>
      </p:sp>
      <p:sp>
        <p:nvSpPr>
          <p:cNvPr id="12" name="TextBox 11"/>
          <p:cNvSpPr txBox="1"/>
          <p:nvPr/>
        </p:nvSpPr>
        <p:spPr>
          <a:xfrm>
            <a:off x="381000" y="1200150"/>
            <a:ext cx="4800600" cy="4108817"/>
          </a:xfrm>
          <a:prstGeom prst="rect">
            <a:avLst/>
          </a:prstGeom>
          <a:noFill/>
        </p:spPr>
        <p:txBody>
          <a:bodyPr wrap="square" rtlCol="0">
            <a:spAutoFit/>
          </a:bodyPr>
          <a:lstStyle/>
          <a:p>
            <a:pPr>
              <a:buFont typeface="Wingdings" pitchFamily="2" charset="2"/>
              <a:buChar char="v"/>
            </a:pPr>
            <a:r>
              <a:rPr lang="en-US" sz="2400" dirty="0" smtClean="0"/>
              <a:t>           1888</a:t>
            </a:r>
          </a:p>
          <a:p>
            <a:pPr lvl="1"/>
            <a:endParaRPr lang="en-US" dirty="0" smtClean="0"/>
          </a:p>
          <a:p>
            <a:pPr lvl="1"/>
            <a:r>
              <a:rPr lang="en-US" dirty="0" smtClean="0"/>
              <a:t>The first US Patent for a “solar cell” is filed by Edward Weston. It was a thermopile!</a:t>
            </a:r>
          </a:p>
          <a:p>
            <a:pPr lvl="1"/>
            <a:endParaRPr lang="en-US" sz="900" dirty="0" smtClean="0"/>
          </a:p>
          <a:p>
            <a:pPr lvl="1"/>
            <a:r>
              <a:rPr lang="en-US" sz="900" dirty="0" smtClean="0"/>
              <a:t>“I concentrate or converge the solar beam upon any </a:t>
            </a:r>
            <a:r>
              <a:rPr lang="en-US" sz="900" dirty="0" err="1" smtClean="0"/>
              <a:t>electrogenerative</a:t>
            </a:r>
            <a:r>
              <a:rPr lang="en-US" sz="900" dirty="0" smtClean="0"/>
              <a:t> apparatus which depends upon an increase of its temperature for the production of an electric current, or, in other words, which will yield electrical energy in a proportion to the increase of temperatures to which it is subjected. A thermoelectric element wherein two bodies of dissimilar metal are placed side by side united at one end</a:t>
            </a:r>
            <a:r>
              <a:rPr lang="en-US" sz="900" dirty="0"/>
              <a:t>,</a:t>
            </a:r>
            <a:r>
              <a:rPr lang="en-US" sz="900" dirty="0" smtClean="0"/>
              <a:t> and everywhere else insulated  from one another, is such an electro-generative apparatus. When several of such elements are joined in series, so that their alternate junctions lie near together and in one plane, then an arrangement is termed a thermopile.”</a:t>
            </a:r>
          </a:p>
          <a:p>
            <a:pPr lvl="1"/>
            <a:endParaRPr lang="en-US" dirty="0" smtClean="0"/>
          </a:p>
          <a:p>
            <a:pPr>
              <a:buFont typeface="Wingdings" pitchFamily="2" charset="2"/>
              <a:buChar char="v"/>
            </a:pPr>
            <a:endParaRPr lang="en-US" sz="2400" dirty="0" smtClean="0"/>
          </a:p>
          <a:p>
            <a:endParaRPr lang="en-US" sz="2400" dirty="0" smtClean="0"/>
          </a:p>
          <a:p>
            <a:pPr lvl="1">
              <a:buFontTx/>
              <a:buChar char="-"/>
            </a:pPr>
            <a:endParaRPr lang="en-US" dirty="0" smtClean="0"/>
          </a:p>
          <a:p>
            <a:pPr lvl="1">
              <a:buFontTx/>
              <a:buChar char="-"/>
            </a:pPr>
            <a:endParaRPr lang="en-US" dirty="0" smtClean="0"/>
          </a:p>
        </p:txBody>
      </p:sp>
      <p:sp>
        <p:nvSpPr>
          <p:cNvPr id="16" name="Rectangle 15"/>
          <p:cNvSpPr/>
          <p:nvPr/>
        </p:nvSpPr>
        <p:spPr>
          <a:xfrm>
            <a:off x="8001000" y="135255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800" y="4095750"/>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http://eliseosebastian.com/wp-content/uploads/2011/05/images-3.jpg"/>
          <p:cNvPicPr>
            <a:picLocks noChangeAspect="1" noChangeArrowheads="1"/>
          </p:cNvPicPr>
          <p:nvPr/>
        </p:nvPicPr>
        <p:blipFill>
          <a:blip r:embed="rId4" cstate="print"/>
          <a:srcRect/>
          <a:stretch>
            <a:fillRect/>
          </a:stretch>
        </p:blipFill>
        <p:spPr bwMode="auto">
          <a:xfrm>
            <a:off x="838200" y="1047750"/>
            <a:ext cx="568325" cy="797620"/>
          </a:xfrm>
          <a:prstGeom prst="rect">
            <a:avLst/>
          </a:prstGeom>
          <a:noFill/>
        </p:spPr>
      </p:pic>
      <p:pic>
        <p:nvPicPr>
          <p:cNvPr id="24578" name="Picture 2" descr="https://patentimages.storage.googleapis.com/pages/US389124-0.png"/>
          <p:cNvPicPr>
            <a:picLocks noChangeAspect="1" noChangeArrowheads="1"/>
          </p:cNvPicPr>
          <p:nvPr/>
        </p:nvPicPr>
        <p:blipFill>
          <a:blip r:embed="rId5" cstate="print"/>
          <a:srcRect/>
          <a:stretch>
            <a:fillRect/>
          </a:stretch>
        </p:blipFill>
        <p:spPr bwMode="auto">
          <a:xfrm>
            <a:off x="-4495799" y="-9418638"/>
            <a:ext cx="3734854" cy="5486400"/>
          </a:xfrm>
          <a:prstGeom prst="rect">
            <a:avLst/>
          </a:prstGeom>
          <a:noFill/>
        </p:spPr>
      </p:pic>
      <p:pic>
        <p:nvPicPr>
          <p:cNvPr id="24580" name="Picture 4" descr="https://patentimages.storage.googleapis.com/pages/US389124-0.png"/>
          <p:cNvPicPr>
            <a:picLocks noChangeAspect="1" noChangeArrowheads="1"/>
          </p:cNvPicPr>
          <p:nvPr/>
        </p:nvPicPr>
        <p:blipFill>
          <a:blip r:embed="rId5" cstate="print"/>
          <a:srcRect l="11514" t="20902" r="21320" b="21618"/>
          <a:stretch>
            <a:fillRect/>
          </a:stretch>
        </p:blipFill>
        <p:spPr bwMode="auto">
          <a:xfrm>
            <a:off x="5334000" y="895350"/>
            <a:ext cx="3276600" cy="4119154"/>
          </a:xfrm>
          <a:prstGeom prst="rect">
            <a:avLst/>
          </a:prstGeom>
          <a:noFill/>
        </p:spPr>
      </p:pic>
      <p:pic>
        <p:nvPicPr>
          <p:cNvPr id="24582" name="Picture 6" descr="https://patentimages.storage.googleapis.com/pages/US389124-0.png"/>
          <p:cNvPicPr>
            <a:picLocks noChangeAspect="1" noChangeArrowheads="1"/>
          </p:cNvPicPr>
          <p:nvPr/>
        </p:nvPicPr>
        <p:blipFill>
          <a:blip r:embed="rId5" cstate="print"/>
          <a:srcRect t="5673" b="79199"/>
          <a:stretch>
            <a:fillRect/>
          </a:stretch>
        </p:blipFill>
        <p:spPr bwMode="auto">
          <a:xfrm>
            <a:off x="152400" y="3714750"/>
            <a:ext cx="5486400" cy="1219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Brief History</a:t>
            </a:r>
            <a:endParaRPr lang="en-US" sz="6000" dirty="0">
              <a:solidFill>
                <a:schemeClr val="bg1"/>
              </a:solidFill>
            </a:endParaRPr>
          </a:p>
        </p:txBody>
      </p:sp>
      <p:sp>
        <p:nvSpPr>
          <p:cNvPr id="12" name="TextBox 11"/>
          <p:cNvSpPr txBox="1"/>
          <p:nvPr/>
        </p:nvSpPr>
        <p:spPr>
          <a:xfrm>
            <a:off x="381000" y="1200150"/>
            <a:ext cx="5105400" cy="6093976"/>
          </a:xfrm>
          <a:prstGeom prst="rect">
            <a:avLst/>
          </a:prstGeom>
          <a:noFill/>
        </p:spPr>
        <p:txBody>
          <a:bodyPr wrap="square" rtlCol="0">
            <a:spAutoFit/>
          </a:bodyPr>
          <a:lstStyle/>
          <a:p>
            <a:pPr>
              <a:buFont typeface="Wingdings" pitchFamily="2" charset="2"/>
              <a:buChar char="v"/>
            </a:pPr>
            <a:r>
              <a:rPr lang="en-US" sz="2400" dirty="0" smtClean="0"/>
              <a:t>           1939</a:t>
            </a:r>
          </a:p>
          <a:p>
            <a:pPr lvl="1"/>
            <a:endParaRPr lang="en-US" dirty="0" smtClean="0"/>
          </a:p>
          <a:p>
            <a:pPr lvl="1"/>
            <a:r>
              <a:rPr lang="en-US" dirty="0" err="1" smtClean="0"/>
              <a:t>Russel</a:t>
            </a:r>
            <a:r>
              <a:rPr lang="en-US" dirty="0" smtClean="0"/>
              <a:t> </a:t>
            </a:r>
            <a:r>
              <a:rPr lang="en-US" dirty="0" err="1" smtClean="0"/>
              <a:t>Ohl</a:t>
            </a:r>
            <a:r>
              <a:rPr lang="en-US" dirty="0" smtClean="0"/>
              <a:t> develops the P-N junction at Bell Laboratories, files the patent for the “Light Sensitive Device” in 1941. It’s accepted in 1946</a:t>
            </a:r>
          </a:p>
          <a:p>
            <a:pPr lvl="1"/>
            <a:endParaRPr lang="en-US" dirty="0" smtClean="0"/>
          </a:p>
          <a:p>
            <a:pPr>
              <a:buFont typeface="Wingdings" pitchFamily="2" charset="2"/>
              <a:buChar char="v"/>
            </a:pPr>
            <a:r>
              <a:rPr lang="en-US" sz="2400" dirty="0" smtClean="0"/>
              <a:t>           1954</a:t>
            </a:r>
            <a:endParaRPr lang="en-US" dirty="0" smtClean="0"/>
          </a:p>
          <a:p>
            <a:endParaRPr lang="en-US" dirty="0" smtClean="0"/>
          </a:p>
          <a:p>
            <a:pPr lvl="1"/>
            <a:r>
              <a:rPr lang="en-US" dirty="0" smtClean="0"/>
              <a:t>Fueled by the space race, Bell Labs’ Daryl Chaplin, Calvin Fuller and Gerald Pearson work together to create the (first useful) silicon photovoltaic cell at Bell Labs, boasting a 6% efficiency</a:t>
            </a:r>
          </a:p>
          <a:p>
            <a:endParaRPr lang="en-US" sz="2400" dirty="0" smtClean="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buFontTx/>
              <a:buChar char="-"/>
            </a:pPr>
            <a:endParaRPr lang="en-US" dirty="0" smtClean="0"/>
          </a:p>
          <a:p>
            <a:pPr lvl="1">
              <a:buFontTx/>
              <a:buChar char="-"/>
            </a:pPr>
            <a:endParaRPr lang="en-US" dirty="0" smtClean="0"/>
          </a:p>
        </p:txBody>
      </p:sp>
      <p:sp>
        <p:nvSpPr>
          <p:cNvPr id="16" name="Rectangle 15"/>
          <p:cNvSpPr/>
          <p:nvPr/>
        </p:nvSpPr>
        <p:spPr>
          <a:xfrm>
            <a:off x="8001000" y="135255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800" y="4095750"/>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descr="http://www.atonenergy.com/wpimages/wp5131de5a_06.png"/>
          <p:cNvPicPr>
            <a:picLocks noChangeAspect="1" noChangeArrowheads="1"/>
          </p:cNvPicPr>
          <p:nvPr/>
        </p:nvPicPr>
        <p:blipFill>
          <a:blip r:embed="rId4" cstate="print"/>
          <a:srcRect/>
          <a:stretch>
            <a:fillRect/>
          </a:stretch>
        </p:blipFill>
        <p:spPr bwMode="auto">
          <a:xfrm>
            <a:off x="838200" y="1047750"/>
            <a:ext cx="553149" cy="768351"/>
          </a:xfrm>
          <a:prstGeom prst="rect">
            <a:avLst/>
          </a:prstGeom>
          <a:noFill/>
        </p:spPr>
      </p:pic>
      <p:pic>
        <p:nvPicPr>
          <p:cNvPr id="26628" name="Picture 4" descr="https://patentimages.storage.googleapis.com/pages/US2402662-0.png"/>
          <p:cNvPicPr>
            <a:picLocks noChangeAspect="1" noChangeArrowheads="1"/>
          </p:cNvPicPr>
          <p:nvPr/>
        </p:nvPicPr>
        <p:blipFill>
          <a:blip r:embed="rId5" cstate="print"/>
          <a:srcRect l="47362" t="25884" r="23953" b="62763"/>
          <a:stretch>
            <a:fillRect/>
          </a:stretch>
        </p:blipFill>
        <p:spPr bwMode="auto">
          <a:xfrm>
            <a:off x="5867400" y="895350"/>
            <a:ext cx="3276600" cy="1905000"/>
          </a:xfrm>
          <a:prstGeom prst="rect">
            <a:avLst/>
          </a:prstGeom>
          <a:noFill/>
        </p:spPr>
      </p:pic>
      <p:pic>
        <p:nvPicPr>
          <p:cNvPr id="26629" name="Picture 5"/>
          <p:cNvPicPr>
            <a:picLocks noChangeAspect="1" noChangeArrowheads="1"/>
          </p:cNvPicPr>
          <p:nvPr/>
        </p:nvPicPr>
        <p:blipFill>
          <a:blip r:embed="rId6" cstate="print"/>
          <a:srcRect/>
          <a:stretch>
            <a:fillRect/>
          </a:stretch>
        </p:blipFill>
        <p:spPr bwMode="auto">
          <a:xfrm>
            <a:off x="838200" y="2876550"/>
            <a:ext cx="609600" cy="609600"/>
          </a:xfrm>
          <a:prstGeom prst="rect">
            <a:avLst/>
          </a:prstGeom>
          <a:noFill/>
          <a:ln w="9525">
            <a:noFill/>
            <a:miter lim="800000"/>
            <a:headEnd/>
            <a:tailEnd/>
          </a:ln>
        </p:spPr>
      </p:pic>
      <p:pic>
        <p:nvPicPr>
          <p:cNvPr id="26631" name="Picture 7" descr="3 nha khoa hoc."/>
          <p:cNvPicPr>
            <a:picLocks noChangeAspect="1" noChangeArrowheads="1"/>
          </p:cNvPicPr>
          <p:nvPr/>
        </p:nvPicPr>
        <p:blipFill>
          <a:blip r:embed="rId7" cstate="print"/>
          <a:srcRect/>
          <a:stretch>
            <a:fillRect/>
          </a:stretch>
        </p:blipFill>
        <p:spPr bwMode="auto">
          <a:xfrm>
            <a:off x="6272257" y="2876550"/>
            <a:ext cx="2033543" cy="20748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The Brief History</a:t>
            </a:r>
            <a:endParaRPr lang="en-US" sz="6000" dirty="0">
              <a:solidFill>
                <a:schemeClr val="bg1"/>
              </a:solidFill>
            </a:endParaRPr>
          </a:p>
        </p:txBody>
      </p:sp>
      <p:sp>
        <p:nvSpPr>
          <p:cNvPr id="16" name="Rectangle 15"/>
          <p:cNvSpPr/>
          <p:nvPr/>
        </p:nvSpPr>
        <p:spPr>
          <a:xfrm>
            <a:off x="8001000" y="135255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800" y="4095750"/>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1200150"/>
            <a:ext cx="2133600" cy="4801314"/>
          </a:xfrm>
          <a:prstGeom prst="rect">
            <a:avLst/>
          </a:prstGeom>
          <a:noFill/>
        </p:spPr>
        <p:txBody>
          <a:bodyPr wrap="square" rtlCol="0">
            <a:spAutoFit/>
          </a:bodyPr>
          <a:lstStyle/>
          <a:p>
            <a:r>
              <a:rPr lang="en-US" dirty="0" smtClean="0"/>
              <a:t>From there, the name of the game is to optimize! Make them cheaper, better, and more efficient! Make </a:t>
            </a:r>
            <a:r>
              <a:rPr lang="en-US" dirty="0" err="1" smtClean="0"/>
              <a:t>multijunctions</a:t>
            </a:r>
            <a:r>
              <a:rPr lang="en-US" dirty="0" smtClean="0"/>
              <a:t>, organics, quantum dots, concentrators!</a:t>
            </a:r>
          </a:p>
          <a:p>
            <a:endParaRPr lang="en-US" sz="2400" dirty="0" smtClean="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buFontTx/>
              <a:buChar char="-"/>
            </a:pPr>
            <a:endParaRPr lang="en-US" dirty="0" smtClean="0"/>
          </a:p>
          <a:p>
            <a:pPr lvl="1">
              <a:buFontTx/>
              <a:buChar char="-"/>
            </a:pPr>
            <a:endParaRPr lang="en-US" dirty="0" smtClean="0"/>
          </a:p>
        </p:txBody>
      </p:sp>
      <p:pic>
        <p:nvPicPr>
          <p:cNvPr id="28674" name="Picture 2" descr="http://cleantechnica.com/files/2014/01/Best_Research-Cell_Efficiencies.png"/>
          <p:cNvPicPr>
            <a:picLocks noChangeAspect="1" noChangeArrowheads="1"/>
          </p:cNvPicPr>
          <p:nvPr/>
        </p:nvPicPr>
        <p:blipFill>
          <a:blip r:embed="rId4" cstate="print"/>
          <a:srcRect/>
          <a:stretch>
            <a:fillRect/>
          </a:stretch>
        </p:blipFill>
        <p:spPr bwMode="auto">
          <a:xfrm>
            <a:off x="2553900" y="871804"/>
            <a:ext cx="6553200" cy="432924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Detailed Balance</a:t>
            </a:r>
            <a:endParaRPr lang="en-US" sz="6000" dirty="0">
              <a:solidFill>
                <a:schemeClr val="bg1"/>
              </a:solidFill>
            </a:endParaRPr>
          </a:p>
        </p:txBody>
      </p:sp>
      <p:sp>
        <p:nvSpPr>
          <p:cNvPr id="16" name="Rectangle 15"/>
          <p:cNvSpPr/>
          <p:nvPr/>
        </p:nvSpPr>
        <p:spPr>
          <a:xfrm>
            <a:off x="8001000" y="135255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800" y="4095750"/>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1123950"/>
            <a:ext cx="8153400" cy="3785652"/>
          </a:xfrm>
          <a:prstGeom prst="rect">
            <a:avLst/>
          </a:prstGeom>
          <a:noFill/>
        </p:spPr>
        <p:txBody>
          <a:bodyPr wrap="square" rtlCol="0">
            <a:spAutoFit/>
          </a:bodyPr>
          <a:lstStyle/>
          <a:p>
            <a:r>
              <a:rPr lang="en-US" sz="2400" dirty="0" smtClean="0"/>
              <a:t>Fact: an electrons position in k-space is not static</a:t>
            </a:r>
          </a:p>
          <a:p>
            <a:endParaRPr lang="en-US" sz="2400" dirty="0"/>
          </a:p>
          <a:p>
            <a:r>
              <a:rPr lang="en-US" sz="2400" dirty="0" smtClean="0"/>
              <a:t>At  a temperature T, we must be able to define a thermodynamic equilibrium</a:t>
            </a:r>
          </a:p>
          <a:p>
            <a:endParaRPr lang="en-US" sz="2400" dirty="0" smtClean="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buFontTx/>
              <a:buChar char="-"/>
            </a:pPr>
            <a:endParaRPr lang="en-US" dirty="0" smtClean="0"/>
          </a:p>
          <a:p>
            <a:pPr lvl="1">
              <a:buFontTx/>
              <a:buChar char="-"/>
            </a:pPr>
            <a:endParaRPr lang="en-US" dirty="0" smtClean="0"/>
          </a:p>
        </p:txBody>
      </p:sp>
      <p:pic>
        <p:nvPicPr>
          <p:cNvPr id="29698" name="Picture 2"/>
          <p:cNvPicPr>
            <a:picLocks noChangeAspect="1" noChangeArrowheads="1"/>
          </p:cNvPicPr>
          <p:nvPr/>
        </p:nvPicPr>
        <p:blipFill>
          <a:blip r:embed="rId4" cstate="print"/>
          <a:srcRect/>
          <a:stretch>
            <a:fillRect/>
          </a:stretch>
        </p:blipFill>
        <p:spPr bwMode="auto">
          <a:xfrm>
            <a:off x="5105400" y="2495550"/>
            <a:ext cx="3352800" cy="2530459"/>
          </a:xfrm>
          <a:prstGeom prst="rect">
            <a:avLst/>
          </a:prstGeom>
          <a:noFill/>
          <a:ln w="9525">
            <a:noFill/>
            <a:miter lim="800000"/>
            <a:headEnd/>
            <a:tailEnd/>
          </a:ln>
        </p:spPr>
      </p:pic>
      <p:pic>
        <p:nvPicPr>
          <p:cNvPr id="29700" name="Picture 4" descr="https://static-content.springer.com/image/chp%3A10.1007%2F978-3-540-77877-6_64/MediaObjects/978-3-540-77877-6_64_Fig1_HTML.jpg"/>
          <p:cNvPicPr>
            <a:picLocks noChangeAspect="1" noChangeArrowheads="1"/>
          </p:cNvPicPr>
          <p:nvPr/>
        </p:nvPicPr>
        <p:blipFill>
          <a:blip r:embed="rId5" cstate="print"/>
          <a:srcRect/>
          <a:stretch>
            <a:fillRect/>
          </a:stretch>
        </p:blipFill>
        <p:spPr bwMode="auto">
          <a:xfrm>
            <a:off x="838200" y="2876550"/>
            <a:ext cx="3048000" cy="20543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857250"/>
            <a:chOff x="0" y="0"/>
            <a:chExt cx="9144000" cy="1143000"/>
          </a:xfrm>
        </p:grpSpPr>
        <p:sp>
          <p:nvSpPr>
            <p:cNvPr id="4" name="Rectangle 3"/>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762000" cy="1143000"/>
            </a:xfrm>
            <a:prstGeom prst="rect">
              <a:avLst/>
            </a:prstGeom>
            <a:noFill/>
            <a:ln w="9525">
              <a:noFill/>
              <a:miter lim="800000"/>
              <a:headEnd/>
              <a:tailEnd/>
            </a:ln>
          </p:spPr>
        </p:pic>
      </p:grpSp>
      <p:sp>
        <p:nvSpPr>
          <p:cNvPr id="10" name="TextBox 9"/>
          <p:cNvSpPr txBox="1"/>
          <p:nvPr/>
        </p:nvSpPr>
        <p:spPr>
          <a:xfrm>
            <a:off x="1066800" y="108287"/>
            <a:ext cx="7848600" cy="1015663"/>
          </a:xfrm>
          <a:prstGeom prst="rect">
            <a:avLst/>
          </a:prstGeom>
          <a:noFill/>
        </p:spPr>
        <p:txBody>
          <a:bodyPr wrap="square" rtlCol="0">
            <a:spAutoFit/>
          </a:bodyPr>
          <a:lstStyle/>
          <a:p>
            <a:pPr algn="r"/>
            <a:r>
              <a:rPr lang="en-US" sz="6000" dirty="0" smtClean="0">
                <a:solidFill>
                  <a:schemeClr val="bg1"/>
                </a:solidFill>
              </a:rPr>
              <a:t>n at T: Definitions</a:t>
            </a:r>
            <a:endParaRPr lang="en-US" sz="6000" dirty="0">
              <a:solidFill>
                <a:schemeClr val="bg1"/>
              </a:solidFill>
            </a:endParaRPr>
          </a:p>
        </p:txBody>
      </p:sp>
      <p:sp>
        <p:nvSpPr>
          <p:cNvPr id="16" name="Rectangle 15"/>
          <p:cNvSpPr/>
          <p:nvPr/>
        </p:nvSpPr>
        <p:spPr>
          <a:xfrm>
            <a:off x="8001000" y="1352550"/>
            <a:ext cx="68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800" y="4095750"/>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1123950"/>
            <a:ext cx="8153400" cy="3970318"/>
          </a:xfrm>
          <a:prstGeom prst="rect">
            <a:avLst/>
          </a:prstGeom>
          <a:noFill/>
        </p:spPr>
        <p:txBody>
          <a:bodyPr wrap="square" rtlCol="0">
            <a:spAutoFit/>
          </a:bodyPr>
          <a:lstStyle/>
          <a:p>
            <a:r>
              <a:rPr lang="en-US" dirty="0"/>
              <a:t>n</a:t>
            </a:r>
            <a:r>
              <a:rPr lang="en-US" baseline="-25000" dirty="0"/>
              <a:t>o </a:t>
            </a:r>
            <a:r>
              <a:rPr lang="en-US" dirty="0"/>
              <a:t>= electron density in conduction band at thermal equilibrium</a:t>
            </a:r>
          </a:p>
          <a:p>
            <a:r>
              <a:rPr lang="en-US" dirty="0"/>
              <a:t>n  = total density of conduction band electrons (not necessarily at equilibrium)</a:t>
            </a:r>
          </a:p>
          <a:p>
            <a:r>
              <a:rPr lang="en-US" dirty="0"/>
              <a:t>n</a:t>
            </a:r>
            <a:r>
              <a:rPr lang="en-US" baseline="-25000" dirty="0"/>
              <a:t>e</a:t>
            </a:r>
            <a:r>
              <a:rPr lang="en-US" dirty="0"/>
              <a:t> = (n - n</a:t>
            </a:r>
            <a:r>
              <a:rPr lang="en-US" baseline="-25000" dirty="0"/>
              <a:t>o</a:t>
            </a:r>
            <a:r>
              <a:rPr lang="en-US" dirty="0"/>
              <a:t>) = excess electron density in conduction band caused by a departure from </a:t>
            </a:r>
            <a:r>
              <a:rPr lang="en-US" dirty="0" smtClean="0"/>
              <a:t>equilibrium</a:t>
            </a:r>
          </a:p>
          <a:p>
            <a:endParaRPr lang="en-US" dirty="0"/>
          </a:p>
          <a:p>
            <a:r>
              <a:rPr lang="en-US" dirty="0" smtClean="0"/>
              <a:t>We can write similar expressions for holes, but we won’t. Now calculate!</a:t>
            </a:r>
            <a:endParaRPr lang="en-US" dirty="0"/>
          </a:p>
          <a:p>
            <a:endParaRPr lang="en-US" sz="2400" dirty="0" smtClean="0"/>
          </a:p>
          <a:p>
            <a:pPr lvl="1"/>
            <a:endParaRPr lang="en-US" dirty="0" smtClean="0"/>
          </a:p>
          <a:p>
            <a:pPr lvl="1"/>
            <a:endParaRPr lang="en-US" dirty="0" smtClean="0"/>
          </a:p>
          <a:p>
            <a:pPr>
              <a:buFont typeface="Wingdings" pitchFamily="2" charset="2"/>
              <a:buChar char="v"/>
            </a:pPr>
            <a:endParaRPr lang="en-US" sz="2400" dirty="0" smtClean="0"/>
          </a:p>
          <a:p>
            <a:endParaRPr lang="en-US" sz="2400" dirty="0" smtClean="0"/>
          </a:p>
          <a:p>
            <a:pPr lvl="1">
              <a:buFontTx/>
              <a:buChar char="-"/>
            </a:pPr>
            <a:endParaRPr lang="en-US" dirty="0" smtClean="0"/>
          </a:p>
          <a:p>
            <a:pPr lvl="1">
              <a:buFontTx/>
              <a:buChar char="-"/>
            </a:pPr>
            <a:endParaRPr lang="en-US" dirty="0" smtClean="0"/>
          </a:p>
        </p:txBody>
      </p:sp>
      <p:pic>
        <p:nvPicPr>
          <p:cNvPr id="31746" name="Picture 2"/>
          <p:cNvPicPr>
            <a:picLocks noChangeAspect="1" noChangeArrowheads="1"/>
          </p:cNvPicPr>
          <p:nvPr/>
        </p:nvPicPr>
        <p:blipFill>
          <a:blip r:embed="rId4" cstate="print"/>
          <a:srcRect/>
          <a:stretch>
            <a:fillRect/>
          </a:stretch>
        </p:blipFill>
        <p:spPr bwMode="auto">
          <a:xfrm>
            <a:off x="457200" y="2876550"/>
            <a:ext cx="7239000" cy="1992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3210</TotalTime>
  <Words>4019</Words>
  <Application>Microsoft Office PowerPoint</Application>
  <PresentationFormat>On-screen Show (16:9)</PresentationFormat>
  <Paragraphs>803</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Photoexcited Electron Transport in Semiconductors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Photoexcited Electron Transport in Semiconductors</dc:title>
  <dc:creator>Kyle</dc:creator>
  <cp:lastModifiedBy>Kyle</cp:lastModifiedBy>
  <cp:revision>5</cp:revision>
  <dcterms:created xsi:type="dcterms:W3CDTF">2016-04-27T15:27:20Z</dcterms:created>
  <dcterms:modified xsi:type="dcterms:W3CDTF">2016-04-29T20:57:25Z</dcterms:modified>
</cp:coreProperties>
</file>