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9" r:id="rId11"/>
    <p:sldId id="270" r:id="rId12"/>
    <p:sldId id="266" r:id="rId13"/>
    <p:sldId id="267" r:id="rId14"/>
    <p:sldId id="268"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7BFE5B-7E6E-46E9-8CA5-04A7B4F04038}" type="datetimeFigureOut">
              <a:rPr lang="en-US" smtClean="0"/>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0E4A44-4971-47B7-ABFA-73F66113153D}" type="slidenum">
              <a:rPr lang="en-US" smtClean="0"/>
              <a:t>‹#›</a:t>
            </a:fld>
            <a:endParaRPr lang="en-US"/>
          </a:p>
        </p:txBody>
      </p:sp>
    </p:spTree>
    <p:extLst>
      <p:ext uri="{BB962C8B-B14F-4D97-AF65-F5344CB8AC3E}">
        <p14:creationId xmlns:p14="http://schemas.microsoft.com/office/powerpoint/2010/main" val="240207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7BFE5B-7E6E-46E9-8CA5-04A7B4F04038}" type="datetimeFigureOut">
              <a:rPr lang="en-US" smtClean="0"/>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0E4A44-4971-47B7-ABFA-73F66113153D}" type="slidenum">
              <a:rPr lang="en-US" smtClean="0"/>
              <a:t>‹#›</a:t>
            </a:fld>
            <a:endParaRPr lang="en-US"/>
          </a:p>
        </p:txBody>
      </p:sp>
    </p:spTree>
    <p:extLst>
      <p:ext uri="{BB962C8B-B14F-4D97-AF65-F5344CB8AC3E}">
        <p14:creationId xmlns:p14="http://schemas.microsoft.com/office/powerpoint/2010/main" val="285073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7BFE5B-7E6E-46E9-8CA5-04A7B4F04038}" type="datetimeFigureOut">
              <a:rPr lang="en-US" smtClean="0"/>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0E4A44-4971-47B7-ABFA-73F66113153D}" type="slidenum">
              <a:rPr lang="en-US" smtClean="0"/>
              <a:t>‹#›</a:t>
            </a:fld>
            <a:endParaRPr lang="en-US"/>
          </a:p>
        </p:txBody>
      </p:sp>
    </p:spTree>
    <p:extLst>
      <p:ext uri="{BB962C8B-B14F-4D97-AF65-F5344CB8AC3E}">
        <p14:creationId xmlns:p14="http://schemas.microsoft.com/office/powerpoint/2010/main" val="416413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7BFE5B-7E6E-46E9-8CA5-04A7B4F04038}" type="datetimeFigureOut">
              <a:rPr lang="en-US" smtClean="0"/>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0E4A44-4971-47B7-ABFA-73F66113153D}" type="slidenum">
              <a:rPr lang="en-US" smtClean="0"/>
              <a:t>‹#›</a:t>
            </a:fld>
            <a:endParaRPr lang="en-US"/>
          </a:p>
        </p:txBody>
      </p:sp>
    </p:spTree>
    <p:extLst>
      <p:ext uri="{BB962C8B-B14F-4D97-AF65-F5344CB8AC3E}">
        <p14:creationId xmlns:p14="http://schemas.microsoft.com/office/powerpoint/2010/main" val="353115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7BFE5B-7E6E-46E9-8CA5-04A7B4F04038}" type="datetimeFigureOut">
              <a:rPr lang="en-US" smtClean="0"/>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0E4A44-4971-47B7-ABFA-73F66113153D}" type="slidenum">
              <a:rPr lang="en-US" smtClean="0"/>
              <a:t>‹#›</a:t>
            </a:fld>
            <a:endParaRPr lang="en-US"/>
          </a:p>
        </p:txBody>
      </p:sp>
    </p:spTree>
    <p:extLst>
      <p:ext uri="{BB962C8B-B14F-4D97-AF65-F5344CB8AC3E}">
        <p14:creationId xmlns:p14="http://schemas.microsoft.com/office/powerpoint/2010/main" val="286466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7BFE5B-7E6E-46E9-8CA5-04A7B4F04038}" type="datetimeFigureOut">
              <a:rPr lang="en-US" smtClean="0"/>
              <a:t>4/29/2016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0E4A44-4971-47B7-ABFA-73F66113153D}" type="slidenum">
              <a:rPr lang="en-US" smtClean="0"/>
              <a:t>‹#›</a:t>
            </a:fld>
            <a:endParaRPr lang="en-US"/>
          </a:p>
        </p:txBody>
      </p:sp>
    </p:spTree>
    <p:extLst>
      <p:ext uri="{BB962C8B-B14F-4D97-AF65-F5344CB8AC3E}">
        <p14:creationId xmlns:p14="http://schemas.microsoft.com/office/powerpoint/2010/main" val="292119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7BFE5B-7E6E-46E9-8CA5-04A7B4F04038}" type="datetimeFigureOut">
              <a:rPr lang="en-US" smtClean="0"/>
              <a:t>4/29/2016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0E4A44-4971-47B7-ABFA-73F66113153D}" type="slidenum">
              <a:rPr lang="en-US" smtClean="0"/>
              <a:t>‹#›</a:t>
            </a:fld>
            <a:endParaRPr lang="en-US"/>
          </a:p>
        </p:txBody>
      </p:sp>
    </p:spTree>
    <p:extLst>
      <p:ext uri="{BB962C8B-B14F-4D97-AF65-F5344CB8AC3E}">
        <p14:creationId xmlns:p14="http://schemas.microsoft.com/office/powerpoint/2010/main" val="340334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7BFE5B-7E6E-46E9-8CA5-04A7B4F04038}" type="datetimeFigureOut">
              <a:rPr lang="en-US" smtClean="0"/>
              <a:t>4/29/2016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0E4A44-4971-47B7-ABFA-73F66113153D}" type="slidenum">
              <a:rPr lang="en-US" smtClean="0"/>
              <a:t>‹#›</a:t>
            </a:fld>
            <a:endParaRPr lang="en-US"/>
          </a:p>
        </p:txBody>
      </p:sp>
    </p:spTree>
    <p:extLst>
      <p:ext uri="{BB962C8B-B14F-4D97-AF65-F5344CB8AC3E}">
        <p14:creationId xmlns:p14="http://schemas.microsoft.com/office/powerpoint/2010/main" val="177109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7BFE5B-7E6E-46E9-8CA5-04A7B4F04038}" type="datetimeFigureOut">
              <a:rPr lang="en-US" smtClean="0"/>
              <a:t>4/29/2016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0E4A44-4971-47B7-ABFA-73F66113153D}" type="slidenum">
              <a:rPr lang="en-US" smtClean="0"/>
              <a:t>‹#›</a:t>
            </a:fld>
            <a:endParaRPr lang="en-US"/>
          </a:p>
        </p:txBody>
      </p:sp>
    </p:spTree>
    <p:extLst>
      <p:ext uri="{BB962C8B-B14F-4D97-AF65-F5344CB8AC3E}">
        <p14:creationId xmlns:p14="http://schemas.microsoft.com/office/powerpoint/2010/main" val="164755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7BFE5B-7E6E-46E9-8CA5-04A7B4F04038}" type="datetimeFigureOut">
              <a:rPr lang="en-US" smtClean="0"/>
              <a:t>4/29/2016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0E4A44-4971-47B7-ABFA-73F66113153D}" type="slidenum">
              <a:rPr lang="en-US" smtClean="0"/>
              <a:t>‹#›</a:t>
            </a:fld>
            <a:endParaRPr lang="en-US"/>
          </a:p>
        </p:txBody>
      </p:sp>
    </p:spTree>
    <p:extLst>
      <p:ext uri="{BB962C8B-B14F-4D97-AF65-F5344CB8AC3E}">
        <p14:creationId xmlns:p14="http://schemas.microsoft.com/office/powerpoint/2010/main" val="214592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7BFE5B-7E6E-46E9-8CA5-04A7B4F04038}" type="datetimeFigureOut">
              <a:rPr lang="en-US" smtClean="0"/>
              <a:t>4/29/2016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0E4A44-4971-47B7-ABFA-73F66113153D}" type="slidenum">
              <a:rPr lang="en-US" smtClean="0"/>
              <a:t>‹#›</a:t>
            </a:fld>
            <a:endParaRPr lang="en-US"/>
          </a:p>
        </p:txBody>
      </p:sp>
    </p:spTree>
    <p:extLst>
      <p:ext uri="{BB962C8B-B14F-4D97-AF65-F5344CB8AC3E}">
        <p14:creationId xmlns:p14="http://schemas.microsoft.com/office/powerpoint/2010/main" val="112296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7BFE5B-7E6E-46E9-8CA5-04A7B4F04038}" type="datetimeFigureOut">
              <a:rPr lang="en-US" smtClean="0"/>
              <a:t>4/29/2016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0E4A44-4971-47B7-ABFA-73F66113153D}" type="slidenum">
              <a:rPr lang="en-US" smtClean="0"/>
              <a:t>‹#›</a:t>
            </a:fld>
            <a:endParaRPr lang="en-US"/>
          </a:p>
        </p:txBody>
      </p:sp>
    </p:spTree>
    <p:extLst>
      <p:ext uri="{BB962C8B-B14F-4D97-AF65-F5344CB8AC3E}">
        <p14:creationId xmlns:p14="http://schemas.microsoft.com/office/powerpoint/2010/main" val="3554861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err="1" smtClean="0"/>
              <a:t>Majorana</a:t>
            </a:r>
            <a:r>
              <a:rPr lang="en-US" b="1" dirty="0" smtClean="0"/>
              <a:t> Fermions</a:t>
            </a:r>
            <a:endParaRPr lang="en-US" b="1" dirty="0"/>
          </a:p>
        </p:txBody>
      </p:sp>
      <p:sp>
        <p:nvSpPr>
          <p:cNvPr id="3" name="Subtitle 2"/>
          <p:cNvSpPr>
            <a:spLocks noGrp="1"/>
          </p:cNvSpPr>
          <p:nvPr>
            <p:ph type="subTitle" idx="1"/>
          </p:nvPr>
        </p:nvSpPr>
        <p:spPr/>
        <p:txBody>
          <a:bodyPr/>
          <a:lstStyle/>
          <a:p>
            <a:r>
              <a:rPr lang="en-US" dirty="0" smtClean="0"/>
              <a:t>Robert Harrison</a:t>
            </a:r>
          </a:p>
          <a:p>
            <a:r>
              <a:rPr lang="en-US" dirty="0" smtClean="0"/>
              <a:t>PH 671</a:t>
            </a:r>
          </a:p>
          <a:p>
            <a:r>
              <a:rPr lang="en-US" dirty="0" smtClean="0"/>
              <a:t>April 29, 2016</a:t>
            </a:r>
            <a:endParaRPr lang="en-US" dirty="0"/>
          </a:p>
        </p:txBody>
      </p:sp>
    </p:spTree>
    <p:extLst>
      <p:ext uri="{BB962C8B-B14F-4D97-AF65-F5344CB8AC3E}">
        <p14:creationId xmlns:p14="http://schemas.microsoft.com/office/powerpoint/2010/main" val="162021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6181" y="848413"/>
            <a:ext cx="10803118" cy="5262979"/>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Superconductivity is a collective phenomenon where electrons at the Fermi level cannot exist as single particles but are attracted to each other, forming Cooper pairs. This causes an energy gap, the superconducting gap, in the electronic single-particle spectrum. </a:t>
            </a:r>
          </a:p>
          <a:p>
            <a:endParaRPr lang="en-US" sz="2400" dirty="0"/>
          </a:p>
          <a:p>
            <a:pPr marL="342900" indent="-342900">
              <a:buFont typeface="Arial" panose="020B0604020202020204" pitchFamily="34" charset="0"/>
              <a:buChar char="•"/>
            </a:pPr>
            <a:r>
              <a:rPr lang="en-US" sz="2400" dirty="0" smtClean="0"/>
              <a:t>In a topological insulator, the bulk electronic structure has an insulating band gap whereas the surface shows </a:t>
            </a:r>
            <a:r>
              <a:rPr lang="en-US" sz="2400" dirty="0" smtClean="0"/>
              <a:t>protected </a:t>
            </a:r>
            <a:r>
              <a:rPr lang="en-US" sz="2400" dirty="0" smtClean="0"/>
              <a:t>electron states due to the nontrivial topology. </a:t>
            </a:r>
          </a:p>
          <a:p>
            <a:endParaRPr lang="en-US" sz="2400" dirty="0"/>
          </a:p>
          <a:p>
            <a:pPr marL="342900" indent="-342900">
              <a:buFont typeface="Arial" panose="020B0604020202020204" pitchFamily="34" charset="0"/>
              <a:buChar char="•"/>
            </a:pPr>
            <a:r>
              <a:rPr lang="en-US" sz="2400" dirty="0" smtClean="0"/>
              <a:t>A topological superconductor has a superconducting gap in the bulk but shows protected states on its boundaries or surfaces. </a:t>
            </a:r>
          </a:p>
          <a:p>
            <a:pPr marL="800100" lvl="1" indent="-342900">
              <a:buFont typeface="Arial" panose="020B0604020202020204" pitchFamily="34" charset="0"/>
              <a:buChar char="•"/>
            </a:pPr>
            <a:r>
              <a:rPr lang="en-US" sz="2400" dirty="0" smtClean="0"/>
              <a:t>However, unlike a topological insulator where the surface states consist of electrons, the surface states in a topological superconductor are made up of </a:t>
            </a:r>
            <a:r>
              <a:rPr lang="en-US" sz="2400" dirty="0" err="1" smtClean="0"/>
              <a:t>Majorana</a:t>
            </a:r>
            <a:r>
              <a:rPr lang="en-US" sz="2400" dirty="0" smtClean="0"/>
              <a:t> fermions.</a:t>
            </a:r>
            <a:endParaRPr lang="en-US" sz="2400" dirty="0"/>
          </a:p>
        </p:txBody>
      </p:sp>
    </p:spTree>
    <p:extLst>
      <p:ext uri="{BB962C8B-B14F-4D97-AF65-F5344CB8AC3E}">
        <p14:creationId xmlns:p14="http://schemas.microsoft.com/office/powerpoint/2010/main" val="421902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96237" y="254448"/>
            <a:ext cx="8153019" cy="6294258"/>
          </a:xfrm>
          <a:prstGeom prst="rect">
            <a:avLst/>
          </a:prstGeom>
        </p:spPr>
      </p:pic>
      <p:sp>
        <p:nvSpPr>
          <p:cNvPr id="5" name="TextBox 4"/>
          <p:cNvSpPr txBox="1"/>
          <p:nvPr/>
        </p:nvSpPr>
        <p:spPr>
          <a:xfrm>
            <a:off x="1371318" y="6548706"/>
            <a:ext cx="10086680" cy="553998"/>
          </a:xfrm>
          <a:prstGeom prst="rect">
            <a:avLst/>
          </a:prstGeom>
          <a:noFill/>
        </p:spPr>
        <p:txBody>
          <a:bodyPr wrap="square" rtlCol="0">
            <a:spAutoFit/>
          </a:bodyPr>
          <a:lstStyle/>
          <a:p>
            <a:r>
              <a:rPr lang="en-US" sz="1200" dirty="0" err="1" smtClean="0"/>
              <a:t>Leijnse</a:t>
            </a:r>
            <a:r>
              <a:rPr lang="en-US" sz="1200" dirty="0" smtClean="0"/>
              <a:t>, Martin and </a:t>
            </a:r>
            <a:r>
              <a:rPr lang="en-US" sz="1200" dirty="0" err="1" smtClean="0"/>
              <a:t>Karsten</a:t>
            </a:r>
            <a:r>
              <a:rPr lang="en-US" sz="1200" dirty="0" smtClean="0"/>
              <a:t> </a:t>
            </a:r>
            <a:r>
              <a:rPr lang="en-US" sz="1200" dirty="0" err="1" smtClean="0"/>
              <a:t>Flensberg</a:t>
            </a:r>
            <a:r>
              <a:rPr lang="en-US" sz="1200" dirty="0" smtClean="0"/>
              <a:t>.  </a:t>
            </a:r>
            <a:r>
              <a:rPr lang="en-US" sz="1200" i="1" dirty="0" smtClean="0"/>
              <a:t>Introduction </a:t>
            </a:r>
            <a:r>
              <a:rPr lang="en-US" sz="1200" i="1" dirty="0"/>
              <a:t>to topological superconductivity </a:t>
            </a:r>
            <a:r>
              <a:rPr lang="en-US" sz="1200" i="1" dirty="0" smtClean="0"/>
              <a:t>and </a:t>
            </a:r>
            <a:r>
              <a:rPr lang="en-US" sz="1200" i="1" dirty="0" err="1" smtClean="0"/>
              <a:t>Majorana</a:t>
            </a:r>
            <a:r>
              <a:rPr lang="en-US" sz="1200" i="1" dirty="0" smtClean="0"/>
              <a:t> fermions. </a:t>
            </a:r>
            <a:r>
              <a:rPr lang="en-US" sz="1200" dirty="0" err="1" smtClean="0"/>
              <a:t>Semicond</a:t>
            </a:r>
            <a:r>
              <a:rPr lang="en-US" sz="1200" dirty="0" smtClean="0"/>
              <a:t>. Sci. Technol. 27, 124003 (2012)</a:t>
            </a:r>
            <a:endParaRPr lang="en-US" sz="1200" i="1" dirty="0"/>
          </a:p>
          <a:p>
            <a:endParaRPr lang="en-US" dirty="0"/>
          </a:p>
        </p:txBody>
      </p:sp>
    </p:spTree>
    <p:extLst>
      <p:ext uri="{BB962C8B-B14F-4D97-AF65-F5344CB8AC3E}">
        <p14:creationId xmlns:p14="http://schemas.microsoft.com/office/powerpoint/2010/main" val="250859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6128" y="244360"/>
            <a:ext cx="10534650" cy="6086475"/>
          </a:xfrm>
          <a:prstGeom prst="rect">
            <a:avLst/>
          </a:prstGeom>
        </p:spPr>
      </p:pic>
      <p:sp>
        <p:nvSpPr>
          <p:cNvPr id="3" name="TextBox 2"/>
          <p:cNvSpPr txBox="1"/>
          <p:nvPr/>
        </p:nvSpPr>
        <p:spPr>
          <a:xfrm>
            <a:off x="904974" y="6330835"/>
            <a:ext cx="10086680" cy="553998"/>
          </a:xfrm>
          <a:prstGeom prst="rect">
            <a:avLst/>
          </a:prstGeom>
          <a:noFill/>
        </p:spPr>
        <p:txBody>
          <a:bodyPr wrap="square" rtlCol="0">
            <a:spAutoFit/>
          </a:bodyPr>
          <a:lstStyle/>
          <a:p>
            <a:r>
              <a:rPr lang="en-US" sz="1200" dirty="0" err="1" smtClean="0"/>
              <a:t>Leijnse</a:t>
            </a:r>
            <a:r>
              <a:rPr lang="en-US" sz="1200" dirty="0" smtClean="0"/>
              <a:t>, Martin and </a:t>
            </a:r>
            <a:r>
              <a:rPr lang="en-US" sz="1200" dirty="0" err="1" smtClean="0"/>
              <a:t>Karsten</a:t>
            </a:r>
            <a:r>
              <a:rPr lang="en-US" sz="1200" dirty="0" smtClean="0"/>
              <a:t> </a:t>
            </a:r>
            <a:r>
              <a:rPr lang="en-US" sz="1200" dirty="0" err="1" smtClean="0"/>
              <a:t>Flensberg</a:t>
            </a:r>
            <a:r>
              <a:rPr lang="en-US" sz="1200" dirty="0" smtClean="0"/>
              <a:t>.  </a:t>
            </a:r>
            <a:r>
              <a:rPr lang="en-US" sz="1200" i="1" dirty="0" smtClean="0"/>
              <a:t>Introduction </a:t>
            </a:r>
            <a:r>
              <a:rPr lang="en-US" sz="1200" i="1" dirty="0"/>
              <a:t>to topological superconductivity </a:t>
            </a:r>
            <a:r>
              <a:rPr lang="en-US" sz="1200" i="1" dirty="0" smtClean="0"/>
              <a:t>and </a:t>
            </a:r>
            <a:r>
              <a:rPr lang="en-US" sz="1200" i="1" dirty="0" err="1" smtClean="0"/>
              <a:t>Majorana</a:t>
            </a:r>
            <a:r>
              <a:rPr lang="en-US" sz="1200" i="1" dirty="0" smtClean="0"/>
              <a:t> fermions. </a:t>
            </a:r>
            <a:r>
              <a:rPr lang="en-US" sz="1200" dirty="0" err="1" smtClean="0"/>
              <a:t>Semicond</a:t>
            </a:r>
            <a:r>
              <a:rPr lang="en-US" sz="1200" dirty="0" smtClean="0"/>
              <a:t>. Sci. Technol. 27, 124003 (2012)</a:t>
            </a:r>
            <a:endParaRPr lang="en-US" sz="1200" i="1" dirty="0"/>
          </a:p>
          <a:p>
            <a:endParaRPr lang="en-US" dirty="0"/>
          </a:p>
        </p:txBody>
      </p:sp>
    </p:spTree>
    <p:extLst>
      <p:ext uri="{BB962C8B-B14F-4D97-AF65-F5344CB8AC3E}">
        <p14:creationId xmlns:p14="http://schemas.microsoft.com/office/powerpoint/2010/main" val="122867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70582" y="301737"/>
            <a:ext cx="8764080" cy="5638376"/>
          </a:xfrm>
          <a:prstGeom prst="rect">
            <a:avLst/>
          </a:prstGeom>
        </p:spPr>
      </p:pic>
      <p:sp>
        <p:nvSpPr>
          <p:cNvPr id="4" name="TextBox 3"/>
          <p:cNvSpPr txBox="1"/>
          <p:nvPr/>
        </p:nvSpPr>
        <p:spPr>
          <a:xfrm>
            <a:off x="923827" y="6161153"/>
            <a:ext cx="10086680" cy="553998"/>
          </a:xfrm>
          <a:prstGeom prst="rect">
            <a:avLst/>
          </a:prstGeom>
          <a:noFill/>
        </p:spPr>
        <p:txBody>
          <a:bodyPr wrap="square" rtlCol="0">
            <a:spAutoFit/>
          </a:bodyPr>
          <a:lstStyle/>
          <a:p>
            <a:r>
              <a:rPr lang="en-US" sz="1200" dirty="0" err="1" smtClean="0"/>
              <a:t>Leijnse</a:t>
            </a:r>
            <a:r>
              <a:rPr lang="en-US" sz="1200" dirty="0" smtClean="0"/>
              <a:t>, Martin and </a:t>
            </a:r>
            <a:r>
              <a:rPr lang="en-US" sz="1200" dirty="0" err="1" smtClean="0"/>
              <a:t>Karsten</a:t>
            </a:r>
            <a:r>
              <a:rPr lang="en-US" sz="1200" dirty="0" smtClean="0"/>
              <a:t> </a:t>
            </a:r>
            <a:r>
              <a:rPr lang="en-US" sz="1200" dirty="0" err="1" smtClean="0"/>
              <a:t>Flensberg</a:t>
            </a:r>
            <a:r>
              <a:rPr lang="en-US" sz="1200" dirty="0" smtClean="0"/>
              <a:t>.  </a:t>
            </a:r>
            <a:r>
              <a:rPr lang="en-US" sz="1200" i="1" dirty="0" smtClean="0"/>
              <a:t>Introduction </a:t>
            </a:r>
            <a:r>
              <a:rPr lang="en-US" sz="1200" i="1" dirty="0"/>
              <a:t>to topological superconductivity </a:t>
            </a:r>
            <a:r>
              <a:rPr lang="en-US" sz="1200" i="1" dirty="0" smtClean="0"/>
              <a:t>and </a:t>
            </a:r>
            <a:r>
              <a:rPr lang="en-US" sz="1200" i="1" dirty="0" err="1" smtClean="0"/>
              <a:t>Majorana</a:t>
            </a:r>
            <a:r>
              <a:rPr lang="en-US" sz="1200" i="1" dirty="0" smtClean="0"/>
              <a:t> fermions. </a:t>
            </a:r>
            <a:r>
              <a:rPr lang="en-US" sz="1200" dirty="0" err="1" smtClean="0"/>
              <a:t>Semicond</a:t>
            </a:r>
            <a:r>
              <a:rPr lang="en-US" sz="1200" dirty="0" smtClean="0"/>
              <a:t>. Sci. Technol. 27, 124003 (2012)</a:t>
            </a:r>
            <a:endParaRPr lang="en-US" sz="1200" i="1" dirty="0"/>
          </a:p>
          <a:p>
            <a:endParaRPr lang="en-US" dirty="0"/>
          </a:p>
        </p:txBody>
      </p:sp>
    </p:spTree>
    <p:extLst>
      <p:ext uri="{BB962C8B-B14F-4D97-AF65-F5344CB8AC3E}">
        <p14:creationId xmlns:p14="http://schemas.microsoft.com/office/powerpoint/2010/main" val="1737537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2212" y="920652"/>
            <a:ext cx="10515600" cy="4351338"/>
          </a:xfrm>
        </p:spPr>
        <p:txBody>
          <a:bodyPr/>
          <a:lstStyle/>
          <a:p>
            <a:r>
              <a:rPr lang="en-US" dirty="0" smtClean="0"/>
              <a:t>The possibility of creating stable MF states in topological superconductors could be one avenue to future quantum computation</a:t>
            </a:r>
          </a:p>
          <a:p>
            <a:pPr lvl="1"/>
            <a:r>
              <a:rPr lang="en-US" dirty="0" smtClean="0"/>
              <a:t>Use a set of particle exchange as a “computation”</a:t>
            </a:r>
          </a:p>
          <a:p>
            <a:pPr lvl="1"/>
            <a:r>
              <a:rPr lang="en-US" dirty="0" smtClean="0"/>
              <a:t>MFs provide the benefit of being relatively stable due to the delocalization described before</a:t>
            </a:r>
            <a:endParaRPr lang="en-US" dirty="0"/>
          </a:p>
        </p:txBody>
      </p:sp>
    </p:spTree>
    <p:extLst>
      <p:ext uri="{BB962C8B-B14F-4D97-AF65-F5344CB8AC3E}">
        <p14:creationId xmlns:p14="http://schemas.microsoft.com/office/powerpoint/2010/main" val="471621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MFs in Quantum Spin Liquids?</a:t>
            </a:r>
            <a:endParaRPr lang="en-US" dirty="0"/>
          </a:p>
        </p:txBody>
      </p:sp>
      <p:sp>
        <p:nvSpPr>
          <p:cNvPr id="4" name="TextBox 3"/>
          <p:cNvSpPr txBox="1"/>
          <p:nvPr/>
        </p:nvSpPr>
        <p:spPr>
          <a:xfrm>
            <a:off x="749808" y="1690688"/>
            <a:ext cx="9884664" cy="369332"/>
          </a:xfrm>
          <a:prstGeom prst="rect">
            <a:avLst/>
          </a:prstGeom>
          <a:noFill/>
        </p:spPr>
        <p:txBody>
          <a:bodyPr wrap="square" rtlCol="0">
            <a:spAutoFit/>
          </a:bodyPr>
          <a:lstStyle/>
          <a:p>
            <a:r>
              <a:rPr lang="en-US" dirty="0" smtClean="0"/>
              <a:t>Just this month, Banerjee et al. have claimed to observe MFs in QSLs:</a:t>
            </a:r>
            <a:endParaRPr lang="en-US" dirty="0"/>
          </a:p>
        </p:txBody>
      </p:sp>
      <p:sp>
        <p:nvSpPr>
          <p:cNvPr id="5" name="TextBox 4"/>
          <p:cNvSpPr txBox="1"/>
          <p:nvPr/>
        </p:nvSpPr>
        <p:spPr>
          <a:xfrm>
            <a:off x="1764792" y="2423160"/>
            <a:ext cx="8695944" cy="3539430"/>
          </a:xfrm>
          <a:prstGeom prst="rect">
            <a:avLst/>
          </a:prstGeom>
          <a:noFill/>
        </p:spPr>
        <p:txBody>
          <a:bodyPr wrap="square" rtlCol="0">
            <a:spAutoFit/>
          </a:bodyPr>
          <a:lstStyle/>
          <a:p>
            <a:r>
              <a:rPr lang="en-US" sz="1600" dirty="0" smtClean="0"/>
              <a:t>Quantum spin liquids (QSLs) are topological states of matter exhibiting remarkable properties such as the capacity to protect quantum information from </a:t>
            </a:r>
            <a:r>
              <a:rPr lang="en-US" sz="1600" dirty="0" err="1" smtClean="0"/>
              <a:t>decoherence</a:t>
            </a:r>
            <a:r>
              <a:rPr lang="en-US" sz="1600" dirty="0" smtClean="0"/>
              <a:t>. Whereas their featureless ground states have precluded their straightforward experimental identification, excited states are more revealing and particularly interesting owing to the emergence of fundamentally new excitations such as </a:t>
            </a:r>
            <a:r>
              <a:rPr lang="en-US" sz="1600" dirty="0" err="1" smtClean="0"/>
              <a:t>Majorana</a:t>
            </a:r>
            <a:r>
              <a:rPr lang="en-US" sz="1600" dirty="0" smtClean="0"/>
              <a:t> fermions. Ideal probes of these excitations are inelastic neutron scattering experiments. These we report here for a ruthenium-based material, α-RuCl</a:t>
            </a:r>
            <a:r>
              <a:rPr lang="en-US" sz="1600" baseline="-25000" dirty="0" smtClean="0"/>
              <a:t>3</a:t>
            </a:r>
            <a:r>
              <a:rPr lang="en-US" sz="1600" dirty="0" smtClean="0"/>
              <a:t>, continuing a major search (so far concentrated on iridium materials) for realizations of the celebrated </a:t>
            </a:r>
            <a:r>
              <a:rPr lang="en-US" sz="1600" dirty="0" err="1" smtClean="0"/>
              <a:t>Kitaev</a:t>
            </a:r>
            <a:r>
              <a:rPr lang="en-US" sz="1600" dirty="0" smtClean="0"/>
              <a:t> honeycomb topological QSL. Our measurements confirm the requisite strong spin–orbit coupling and low-temperature magnetic order matching predictions proximate to the QSL. We find stacking faults, inherent to the highly two-dimensional nature of the material, resolve an outstanding puzzle. Crucially, dynamical response measurements above interlayer energy scales are naturally accounted for in terms of </a:t>
            </a:r>
            <a:r>
              <a:rPr lang="en-US" sz="1600" dirty="0" err="1" smtClean="0"/>
              <a:t>deconfinement</a:t>
            </a:r>
            <a:r>
              <a:rPr lang="en-US" sz="1600" dirty="0" smtClean="0"/>
              <a:t> physics expected for QSLs. Comparing these with recent dynamical calculations involving gauge flux excitations and </a:t>
            </a:r>
            <a:r>
              <a:rPr lang="en-US" sz="1600" dirty="0" err="1" smtClean="0"/>
              <a:t>Majorana</a:t>
            </a:r>
            <a:r>
              <a:rPr lang="en-US" sz="1600" dirty="0" smtClean="0"/>
              <a:t> fermions of the pure </a:t>
            </a:r>
            <a:r>
              <a:rPr lang="en-US" sz="1600" dirty="0" err="1" smtClean="0"/>
              <a:t>Kitaev</a:t>
            </a:r>
            <a:r>
              <a:rPr lang="en-US" sz="1600" dirty="0" smtClean="0"/>
              <a:t> model, we propose the excitation spectrum of α-RuCl</a:t>
            </a:r>
            <a:r>
              <a:rPr lang="en-US" sz="1600" baseline="-25000" dirty="0" smtClean="0"/>
              <a:t>3</a:t>
            </a:r>
            <a:r>
              <a:rPr lang="en-US" sz="1600" dirty="0" smtClean="0"/>
              <a:t> as a prime candidate for fractionalized </a:t>
            </a:r>
            <a:r>
              <a:rPr lang="en-US" sz="1600" dirty="0" err="1" smtClean="0"/>
              <a:t>Kitaev</a:t>
            </a:r>
            <a:r>
              <a:rPr lang="en-US" sz="1600" dirty="0" smtClean="0"/>
              <a:t> physics.</a:t>
            </a:r>
            <a:endParaRPr lang="en-US" sz="1600" dirty="0"/>
          </a:p>
        </p:txBody>
      </p:sp>
    </p:spTree>
    <p:extLst>
      <p:ext uri="{BB962C8B-B14F-4D97-AF65-F5344CB8AC3E}">
        <p14:creationId xmlns:p14="http://schemas.microsoft.com/office/powerpoint/2010/main" val="420725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75831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Beginnings</a:t>
            </a:r>
            <a:endParaRPr lang="en-US" dirty="0"/>
          </a:p>
        </p:txBody>
      </p:sp>
      <p:sp>
        <p:nvSpPr>
          <p:cNvPr id="3" name="Content Placeholder 2"/>
          <p:cNvSpPr>
            <a:spLocks noGrp="1"/>
          </p:cNvSpPr>
          <p:nvPr>
            <p:ph idx="1"/>
          </p:nvPr>
        </p:nvSpPr>
        <p:spPr>
          <a:xfrm>
            <a:off x="838200" y="1825625"/>
            <a:ext cx="5515466" cy="4351338"/>
          </a:xfrm>
        </p:spPr>
        <p:txBody>
          <a:bodyPr/>
          <a:lstStyle/>
          <a:p>
            <a:r>
              <a:rPr lang="en-US" dirty="0" err="1" smtClean="0"/>
              <a:t>Majorana</a:t>
            </a:r>
            <a:r>
              <a:rPr lang="en-US" dirty="0" smtClean="0"/>
              <a:t> Fermions were first posited by Ettore </a:t>
            </a:r>
            <a:r>
              <a:rPr lang="en-US" dirty="0" err="1" smtClean="0"/>
              <a:t>Majorana</a:t>
            </a:r>
            <a:r>
              <a:rPr lang="en-US" dirty="0" smtClean="0"/>
              <a:t>, a contemporary of Fermi and Dirac, in 1937</a:t>
            </a:r>
          </a:p>
          <a:p>
            <a:r>
              <a:rPr lang="en-US" dirty="0" err="1" smtClean="0"/>
              <a:t>Majorana</a:t>
            </a:r>
            <a:r>
              <a:rPr lang="en-US" dirty="0" smtClean="0"/>
              <a:t> imagined the possibility of a fermion which is its own antiparticle</a:t>
            </a:r>
          </a:p>
        </p:txBody>
      </p:sp>
      <p:pic>
        <p:nvPicPr>
          <p:cNvPr id="1026" name="Picture 2" descr="https://upload.wikimedia.org/wikipedia/commons/5/59/Ettore_Majora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9592" y="1187011"/>
            <a:ext cx="3912123" cy="4989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97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1065" y="788678"/>
            <a:ext cx="10515600" cy="4351338"/>
          </a:xfrm>
        </p:spPr>
        <p:txBody>
          <a:bodyPr/>
          <a:lstStyle/>
          <a:p>
            <a:r>
              <a:rPr lang="en-US" dirty="0" smtClean="0"/>
              <a:t>None of the standard model fermions (with the possible exception of the neutrino) are their own antiparticles.</a:t>
            </a:r>
          </a:p>
          <a:p>
            <a:pPr lvl="1"/>
            <a:r>
              <a:rPr lang="en-US" dirty="0"/>
              <a:t>A</a:t>
            </a:r>
            <a:r>
              <a:rPr lang="en-US" dirty="0" smtClean="0"/>
              <a:t>s such, they are sometimes called Dirac fermions in opposition to </a:t>
            </a:r>
            <a:r>
              <a:rPr lang="en-US" dirty="0" err="1" smtClean="0"/>
              <a:t>Majorana</a:t>
            </a:r>
            <a:r>
              <a:rPr lang="en-US" dirty="0" smtClean="0"/>
              <a:t> fermions.</a:t>
            </a:r>
          </a:p>
          <a:p>
            <a:pPr marL="457200" lvl="1" indent="0">
              <a:buNone/>
            </a:pPr>
            <a:endParaRPr lang="en-US" dirty="0" smtClean="0"/>
          </a:p>
          <a:p>
            <a:r>
              <a:rPr lang="en-US" dirty="0" smtClean="0"/>
              <a:t>Aside from particle physics, </a:t>
            </a:r>
            <a:r>
              <a:rPr lang="en-US" dirty="0" err="1" smtClean="0"/>
              <a:t>Majorana</a:t>
            </a:r>
            <a:r>
              <a:rPr lang="en-US" dirty="0" smtClean="0"/>
              <a:t> Fermions can also exist in condensed matter physics as quasiparticle excitations in superconductors.</a:t>
            </a:r>
          </a:p>
          <a:p>
            <a:pPr lvl="1"/>
            <a:r>
              <a:rPr lang="en-US" dirty="0" smtClean="0"/>
              <a:t>These excitations can be used to form </a:t>
            </a:r>
            <a:r>
              <a:rPr lang="en-US" dirty="0" err="1" smtClean="0"/>
              <a:t>Majorana</a:t>
            </a:r>
            <a:r>
              <a:rPr lang="en-US" dirty="0" smtClean="0"/>
              <a:t> bound states which obey non-Abelian statistics</a:t>
            </a:r>
            <a:endParaRPr lang="en-US" dirty="0"/>
          </a:p>
        </p:txBody>
      </p:sp>
    </p:spTree>
    <p:extLst>
      <p:ext uri="{BB962C8B-B14F-4D97-AF65-F5344CB8AC3E}">
        <p14:creationId xmlns:p14="http://schemas.microsoft.com/office/powerpoint/2010/main" val="369388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90429" y="1725999"/>
            <a:ext cx="2781301" cy="1048815"/>
          </a:xfrm>
          <a:prstGeom prst="rect">
            <a:avLst/>
          </a:prstGeom>
        </p:spPr>
      </p:pic>
      <p:sp>
        <p:nvSpPr>
          <p:cNvPr id="3" name="TextBox 2"/>
          <p:cNvSpPr txBox="1"/>
          <p:nvPr/>
        </p:nvSpPr>
        <p:spPr>
          <a:xfrm>
            <a:off x="763571" y="527901"/>
            <a:ext cx="9926425" cy="923330"/>
          </a:xfrm>
          <a:prstGeom prst="rect">
            <a:avLst/>
          </a:prstGeom>
          <a:noFill/>
        </p:spPr>
        <p:txBody>
          <a:bodyPr wrap="square" rtlCol="0">
            <a:spAutoFit/>
          </a:bodyPr>
          <a:lstStyle/>
          <a:p>
            <a:r>
              <a:rPr lang="en-US" dirty="0" smtClean="0"/>
              <a:t>The Dirac Equation, derived by Dirac in 1928, incorporates special relativity in the context of quantum mechanics.  It is a </a:t>
            </a:r>
            <a:r>
              <a:rPr lang="en-US" dirty="0" err="1" smtClean="0"/>
              <a:t>relativistically</a:t>
            </a:r>
            <a:r>
              <a:rPr lang="en-US" dirty="0" smtClean="0"/>
              <a:t> correct version of Schrödinger’s Equation, and governs all massive spin-½ particles for which parity is a symmetry. </a:t>
            </a:r>
            <a:endParaRPr lang="en-US" dirty="0"/>
          </a:p>
        </p:txBody>
      </p:sp>
      <p:pic>
        <p:nvPicPr>
          <p:cNvPr id="4" name="Picture 3"/>
          <p:cNvPicPr>
            <a:picLocks noChangeAspect="1"/>
          </p:cNvPicPr>
          <p:nvPr/>
        </p:nvPicPr>
        <p:blipFill>
          <a:blip r:embed="rId3"/>
          <a:stretch>
            <a:fillRect/>
          </a:stretch>
        </p:blipFill>
        <p:spPr>
          <a:xfrm>
            <a:off x="6769819" y="1908039"/>
            <a:ext cx="2781300" cy="866775"/>
          </a:xfrm>
          <a:prstGeom prst="rect">
            <a:avLst/>
          </a:prstGeom>
        </p:spPr>
      </p:pic>
      <p:pic>
        <p:nvPicPr>
          <p:cNvPr id="5" name="Picture 4"/>
          <p:cNvPicPr>
            <a:picLocks noChangeAspect="1"/>
          </p:cNvPicPr>
          <p:nvPr/>
        </p:nvPicPr>
        <p:blipFill>
          <a:blip r:embed="rId4"/>
          <a:stretch>
            <a:fillRect/>
          </a:stretch>
        </p:blipFill>
        <p:spPr>
          <a:xfrm>
            <a:off x="4391270" y="4143675"/>
            <a:ext cx="2143125" cy="485775"/>
          </a:xfrm>
          <a:prstGeom prst="rect">
            <a:avLst/>
          </a:prstGeom>
        </p:spPr>
      </p:pic>
      <p:sp>
        <p:nvSpPr>
          <p:cNvPr id="6" name="TextBox 5"/>
          <p:cNvSpPr txBox="1"/>
          <p:nvPr/>
        </p:nvSpPr>
        <p:spPr>
          <a:xfrm>
            <a:off x="1291472" y="3497344"/>
            <a:ext cx="9181707" cy="646331"/>
          </a:xfrm>
          <a:prstGeom prst="rect">
            <a:avLst/>
          </a:prstGeom>
          <a:noFill/>
        </p:spPr>
        <p:txBody>
          <a:bodyPr wrap="square" rtlCol="0">
            <a:spAutoFit/>
          </a:bodyPr>
          <a:lstStyle/>
          <a:p>
            <a:r>
              <a:rPr lang="en-US" dirty="0" err="1" smtClean="0"/>
              <a:t>Majorana</a:t>
            </a:r>
            <a:r>
              <a:rPr lang="en-US" dirty="0" smtClean="0"/>
              <a:t> considered the case where the Dirac equation was modified slightly by introducing the charge conjugated spinor:</a:t>
            </a:r>
            <a:endParaRPr lang="en-US" dirty="0"/>
          </a:p>
        </p:txBody>
      </p:sp>
      <p:sp>
        <p:nvSpPr>
          <p:cNvPr id="7" name="TextBox 6"/>
          <p:cNvSpPr txBox="1"/>
          <p:nvPr/>
        </p:nvSpPr>
        <p:spPr>
          <a:xfrm>
            <a:off x="3167406" y="4866205"/>
            <a:ext cx="2205872" cy="369332"/>
          </a:xfrm>
          <a:prstGeom prst="rect">
            <a:avLst/>
          </a:prstGeom>
          <a:noFill/>
        </p:spPr>
        <p:txBody>
          <a:bodyPr wrap="square" rtlCol="0">
            <a:spAutoFit/>
          </a:bodyPr>
          <a:lstStyle/>
          <a:p>
            <a:r>
              <a:rPr lang="en-US" dirty="0" smtClean="0"/>
              <a:t>with</a:t>
            </a:r>
            <a:endParaRPr lang="en-US" dirty="0"/>
          </a:p>
        </p:txBody>
      </p:sp>
      <p:pic>
        <p:nvPicPr>
          <p:cNvPr id="8" name="Picture 7"/>
          <p:cNvPicPr>
            <a:picLocks noChangeAspect="1"/>
          </p:cNvPicPr>
          <p:nvPr/>
        </p:nvPicPr>
        <p:blipFill>
          <a:blip r:embed="rId5"/>
          <a:stretch>
            <a:fillRect/>
          </a:stretch>
        </p:blipFill>
        <p:spPr>
          <a:xfrm>
            <a:off x="4857994" y="5235537"/>
            <a:ext cx="1209675" cy="381000"/>
          </a:xfrm>
          <a:prstGeom prst="rect">
            <a:avLst/>
          </a:prstGeom>
        </p:spPr>
      </p:pic>
    </p:spTree>
    <p:extLst>
      <p:ext uri="{BB962C8B-B14F-4D97-AF65-F5344CB8AC3E}">
        <p14:creationId xmlns:p14="http://schemas.microsoft.com/office/powerpoint/2010/main" val="250647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0962" y="2733773"/>
            <a:ext cx="10256363" cy="2677656"/>
          </a:xfrm>
          <a:prstGeom prst="rect">
            <a:avLst/>
          </a:prstGeom>
          <a:noFill/>
        </p:spPr>
        <p:txBody>
          <a:bodyPr wrap="square" rtlCol="0">
            <a:spAutoFit/>
          </a:bodyPr>
          <a:lstStyle/>
          <a:p>
            <a:r>
              <a:rPr lang="en-US" sz="2400" dirty="0" smtClean="0"/>
              <a:t>In the preceding equations, charge conservation can only be preserved if </a:t>
            </a:r>
            <a:r>
              <a:rPr lang="el-GR" sz="2400" i="1" dirty="0" smtClean="0"/>
              <a:t>ψ</a:t>
            </a:r>
            <a:r>
              <a:rPr lang="en-US" sz="2400" dirty="0" smtClean="0"/>
              <a:t> is charge neutral.</a:t>
            </a:r>
          </a:p>
          <a:p>
            <a:endParaRPr lang="en-US" sz="2400" dirty="0"/>
          </a:p>
          <a:p>
            <a:r>
              <a:rPr lang="en-US" sz="2400" dirty="0" smtClean="0"/>
              <a:t>A </a:t>
            </a:r>
            <a:r>
              <a:rPr lang="en-US" sz="2400" dirty="0" err="1" smtClean="0"/>
              <a:t>Majorana</a:t>
            </a:r>
            <a:r>
              <a:rPr lang="en-US" sz="2400" dirty="0" smtClean="0"/>
              <a:t> particle is then a particle which satisfies the </a:t>
            </a:r>
            <a:r>
              <a:rPr lang="en-US" sz="2400" dirty="0" err="1" smtClean="0"/>
              <a:t>Majorana</a:t>
            </a:r>
            <a:r>
              <a:rPr lang="en-US" sz="2400" dirty="0" smtClean="0"/>
              <a:t> equation with the further condition that </a:t>
            </a:r>
            <a:r>
              <a:rPr lang="el-GR" sz="2400" i="1" dirty="0" smtClean="0"/>
              <a:t>ψ</a:t>
            </a:r>
            <a:r>
              <a:rPr lang="en-US" sz="2400" dirty="0" smtClean="0"/>
              <a:t>=</a:t>
            </a:r>
            <a:r>
              <a:rPr lang="el-GR" sz="2400" i="1" dirty="0" smtClean="0"/>
              <a:t>ψ</a:t>
            </a:r>
            <a:r>
              <a:rPr lang="en-US" sz="2400" i="1" baseline="-25000" dirty="0" smtClean="0"/>
              <a:t>c</a:t>
            </a:r>
            <a:r>
              <a:rPr lang="en-US" sz="2400" dirty="0" smtClean="0"/>
              <a:t> .</a:t>
            </a:r>
          </a:p>
          <a:p>
            <a:endParaRPr lang="en-US" sz="2400" dirty="0"/>
          </a:p>
          <a:p>
            <a:r>
              <a:rPr lang="en-US" sz="2400" dirty="0" smtClean="0"/>
              <a:t>(This is to say, a </a:t>
            </a:r>
            <a:r>
              <a:rPr lang="en-US" sz="2400" dirty="0" err="1" smtClean="0"/>
              <a:t>Majorana</a:t>
            </a:r>
            <a:r>
              <a:rPr lang="en-US" sz="2400" dirty="0" smtClean="0"/>
              <a:t> particle is its own antiparticle.)</a:t>
            </a:r>
            <a:endParaRPr lang="en-US" sz="2400" dirty="0"/>
          </a:p>
        </p:txBody>
      </p:sp>
      <p:pic>
        <p:nvPicPr>
          <p:cNvPr id="3" name="Picture 2"/>
          <p:cNvPicPr>
            <a:picLocks noChangeAspect="1"/>
          </p:cNvPicPr>
          <p:nvPr/>
        </p:nvPicPr>
        <p:blipFill>
          <a:blip r:embed="rId2"/>
          <a:stretch>
            <a:fillRect/>
          </a:stretch>
        </p:blipFill>
        <p:spPr>
          <a:xfrm>
            <a:off x="4513819" y="1061110"/>
            <a:ext cx="2143125" cy="485775"/>
          </a:xfrm>
          <a:prstGeom prst="rect">
            <a:avLst/>
          </a:prstGeom>
        </p:spPr>
      </p:pic>
      <p:pic>
        <p:nvPicPr>
          <p:cNvPr id="4" name="Picture 3"/>
          <p:cNvPicPr>
            <a:picLocks noChangeAspect="1"/>
          </p:cNvPicPr>
          <p:nvPr/>
        </p:nvPicPr>
        <p:blipFill>
          <a:blip r:embed="rId3"/>
          <a:stretch>
            <a:fillRect/>
          </a:stretch>
        </p:blipFill>
        <p:spPr>
          <a:xfrm>
            <a:off x="4980543" y="1792226"/>
            <a:ext cx="1209675" cy="381000"/>
          </a:xfrm>
          <a:prstGeom prst="rect">
            <a:avLst/>
          </a:prstGeom>
        </p:spPr>
      </p:pic>
    </p:spTree>
    <p:extLst>
      <p:ext uri="{BB962C8B-B14F-4D97-AF65-F5344CB8AC3E}">
        <p14:creationId xmlns:p14="http://schemas.microsoft.com/office/powerpoint/2010/main" val="3080987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Superconducting States</a:t>
            </a:r>
            <a:endParaRPr lang="en-US" dirty="0"/>
          </a:p>
        </p:txBody>
      </p:sp>
      <p:sp>
        <p:nvSpPr>
          <p:cNvPr id="3" name="Content Placeholder 2"/>
          <p:cNvSpPr>
            <a:spLocks noGrp="1"/>
          </p:cNvSpPr>
          <p:nvPr>
            <p:ph idx="1"/>
          </p:nvPr>
        </p:nvSpPr>
        <p:spPr/>
        <p:txBody>
          <a:bodyPr/>
          <a:lstStyle/>
          <a:p>
            <a:r>
              <a:rPr lang="en-US" dirty="0" smtClean="0"/>
              <a:t>In superconducting materials, </a:t>
            </a:r>
            <a:r>
              <a:rPr lang="en-US" dirty="0" err="1" smtClean="0"/>
              <a:t>Majorana</a:t>
            </a:r>
            <a:r>
              <a:rPr lang="en-US" dirty="0" smtClean="0"/>
              <a:t> fermions can emerge as (non-fundamental) quasiparticles. This becomes possible because a quasiparticle in a superconductor is its own antiparticle.</a:t>
            </a:r>
          </a:p>
          <a:p>
            <a:endParaRPr lang="en-US" dirty="0"/>
          </a:p>
          <a:p>
            <a:r>
              <a:rPr lang="en-US" dirty="0" smtClean="0"/>
              <a:t>An important reason that </a:t>
            </a:r>
            <a:r>
              <a:rPr lang="en-US" dirty="0" err="1" smtClean="0"/>
              <a:t>Majorana</a:t>
            </a:r>
            <a:r>
              <a:rPr lang="en-US" dirty="0" smtClean="0"/>
              <a:t> Fermions in superconductors are of interest is because they would obey a strange set of statistics – they are not in fact proper fermions but rather non-Abelian </a:t>
            </a:r>
            <a:r>
              <a:rPr lang="en-US" dirty="0" err="1" smtClean="0"/>
              <a:t>anyons</a:t>
            </a:r>
            <a:r>
              <a:rPr lang="en-US" dirty="0" smtClean="0"/>
              <a:t> (although, for some reason, they are still colloquially referred to as fermions)</a:t>
            </a:r>
          </a:p>
        </p:txBody>
      </p:sp>
    </p:spTree>
    <p:extLst>
      <p:ext uri="{BB962C8B-B14F-4D97-AF65-F5344CB8AC3E}">
        <p14:creationId xmlns:p14="http://schemas.microsoft.com/office/powerpoint/2010/main" val="157731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Non-Abelian </a:t>
            </a:r>
            <a:r>
              <a:rPr lang="en-US" dirty="0" err="1" smtClean="0"/>
              <a:t>Anyons</a:t>
            </a:r>
            <a:r>
              <a:rPr lang="en-US" dirty="0" smtClean="0"/>
              <a:t>?</a:t>
            </a:r>
            <a:endParaRPr lang="en-US" dirty="0"/>
          </a:p>
        </p:txBody>
      </p:sp>
      <p:sp>
        <p:nvSpPr>
          <p:cNvPr id="3" name="Content Placeholder 2"/>
          <p:cNvSpPr>
            <a:spLocks noGrp="1"/>
          </p:cNvSpPr>
          <p:nvPr>
            <p:ph idx="1"/>
          </p:nvPr>
        </p:nvSpPr>
        <p:spPr/>
        <p:txBody>
          <a:bodyPr/>
          <a:lstStyle/>
          <a:p>
            <a:r>
              <a:rPr lang="en-US" dirty="0" smtClean="0"/>
              <a:t>Non-abelian statistics: particle exchanges are non-trivial operations, and in general do NOT commute</a:t>
            </a:r>
          </a:p>
          <a:p>
            <a:r>
              <a:rPr lang="en-US" dirty="0" smtClean="0"/>
              <a:t>This is far removed from ordinary known particles, in which the exchange operation either has the effect of multiplying by 1 (for bosons) or -1 (for fermions)</a:t>
            </a:r>
          </a:p>
          <a:p>
            <a:endParaRPr lang="en-US" dirty="0"/>
          </a:p>
          <a:p>
            <a:r>
              <a:rPr lang="en-US" dirty="0" smtClean="0"/>
              <a:t>A normal fermionic state is actually a superposition of two MF states, so in some sense an MF is “half” a true fermion</a:t>
            </a:r>
            <a:endParaRPr lang="en-US" dirty="0"/>
          </a:p>
        </p:txBody>
      </p:sp>
    </p:spTree>
    <p:extLst>
      <p:ext uri="{BB962C8B-B14F-4D97-AF65-F5344CB8AC3E}">
        <p14:creationId xmlns:p14="http://schemas.microsoft.com/office/powerpoint/2010/main" val="219035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5969" y="487018"/>
            <a:ext cx="10515600" cy="6130597"/>
          </a:xfrm>
        </p:spPr>
        <p:txBody>
          <a:bodyPr>
            <a:normAutofit/>
          </a:bodyPr>
          <a:lstStyle/>
          <a:p>
            <a:r>
              <a:rPr lang="en-US" dirty="0" smtClean="0"/>
              <a:t>Any fermion can be written as the combination of two </a:t>
            </a:r>
            <a:r>
              <a:rPr lang="en-US" dirty="0" err="1" smtClean="0"/>
              <a:t>Majorana</a:t>
            </a:r>
            <a:r>
              <a:rPr lang="en-US" dirty="0" smtClean="0"/>
              <a:t> fermions</a:t>
            </a:r>
          </a:p>
          <a:p>
            <a:pPr lvl="1"/>
            <a:r>
              <a:rPr lang="en-US" dirty="0" smtClean="0"/>
              <a:t>A real part and an imaginary part, each of which is an MF, respectively</a:t>
            </a:r>
          </a:p>
          <a:p>
            <a:pPr lvl="1"/>
            <a:r>
              <a:rPr lang="en-US" dirty="0" smtClean="0"/>
              <a:t>Usually, these two states are spatially localized close to each other, and so cannot be addressed independently (i.e. you don’t see the familiar fermions exhibit this behavior)</a:t>
            </a:r>
          </a:p>
          <a:p>
            <a:pPr lvl="1"/>
            <a:r>
              <a:rPr lang="en-US" dirty="0" smtClean="0"/>
              <a:t>In some cases, however, it should be possible to spatially separate the half-states, in which case you would have a delocalized fermionic state which exhibits the non-abelian statistics of individual MFs</a:t>
            </a:r>
          </a:p>
          <a:p>
            <a:pPr lvl="2"/>
            <a:r>
              <a:rPr lang="en-US" dirty="0" smtClean="0"/>
              <a:t>A highly delocalized fermionic state would be protected from most types of </a:t>
            </a:r>
            <a:r>
              <a:rPr lang="en-US" dirty="0" err="1" smtClean="0"/>
              <a:t>decoherence</a:t>
            </a:r>
            <a:r>
              <a:rPr lang="en-US" dirty="0" smtClean="0"/>
              <a:t>, since local perturbations generally cannot affect both </a:t>
            </a:r>
            <a:r>
              <a:rPr lang="en-US" dirty="0" err="1" smtClean="0"/>
              <a:t>Majorana</a:t>
            </a:r>
            <a:r>
              <a:rPr lang="en-US" dirty="0" smtClean="0"/>
              <a:t> constituents simultaneously</a:t>
            </a:r>
            <a:endParaRPr lang="en-US" dirty="0"/>
          </a:p>
          <a:p>
            <a:pPr lvl="2"/>
            <a:r>
              <a:rPr lang="en-US" dirty="0" smtClean="0"/>
              <a:t>This is fact is the principle motivating low-</a:t>
            </a:r>
            <a:r>
              <a:rPr lang="en-US" dirty="0" err="1" smtClean="0"/>
              <a:t>decoherence</a:t>
            </a:r>
            <a:r>
              <a:rPr lang="en-US" dirty="0" smtClean="0"/>
              <a:t> topological quantum computation</a:t>
            </a:r>
            <a:endParaRPr lang="en-US" dirty="0"/>
          </a:p>
        </p:txBody>
      </p:sp>
    </p:spTree>
    <p:extLst>
      <p:ext uri="{BB962C8B-B14F-4D97-AF65-F5344CB8AC3E}">
        <p14:creationId xmlns:p14="http://schemas.microsoft.com/office/powerpoint/2010/main" val="1165783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5907" y="1637089"/>
            <a:ext cx="10515600" cy="4351338"/>
          </a:xfrm>
        </p:spPr>
        <p:txBody>
          <a:bodyPr>
            <a:normAutofit/>
          </a:bodyPr>
          <a:lstStyle/>
          <a:p>
            <a:r>
              <a:rPr lang="en-US" dirty="0" smtClean="0"/>
              <a:t>Since an MF is its own hole, an MF must be an equal superposition of an electron and a hole state.</a:t>
            </a:r>
          </a:p>
          <a:p>
            <a:r>
              <a:rPr lang="en-US" dirty="0" smtClean="0"/>
              <a:t>In superconductors, so-called </a:t>
            </a:r>
            <a:r>
              <a:rPr lang="en-US" dirty="0" err="1" smtClean="0"/>
              <a:t>Boguliubov</a:t>
            </a:r>
            <a:r>
              <a:rPr lang="en-US" dirty="0" smtClean="0"/>
              <a:t> quasiparticles (broken Cooper pairs) have both an electron and a hole component</a:t>
            </a:r>
          </a:p>
          <a:p>
            <a:pPr lvl="1"/>
            <a:r>
              <a:rPr lang="en-US" dirty="0" smtClean="0"/>
              <a:t>MFs are similar in some ways to the </a:t>
            </a:r>
            <a:r>
              <a:rPr lang="en-US" dirty="0" err="1" smtClean="0"/>
              <a:t>Boguliubov</a:t>
            </a:r>
            <a:r>
              <a:rPr lang="en-US" dirty="0" smtClean="0"/>
              <a:t> quasiparticles, but differ in that a pair of MFs will necessarily have equal spin projections</a:t>
            </a:r>
          </a:p>
          <a:p>
            <a:endParaRPr lang="en-US" dirty="0"/>
          </a:p>
          <a:p>
            <a:r>
              <a:rPr lang="en-US" dirty="0" smtClean="0"/>
              <a:t>Isolated MFs occur in general in vortices and edges of effectively </a:t>
            </a:r>
            <a:r>
              <a:rPr lang="en-US" dirty="0" err="1" smtClean="0"/>
              <a:t>spinless</a:t>
            </a:r>
            <a:r>
              <a:rPr lang="en-US" dirty="0" smtClean="0"/>
              <a:t> superconducting systems with certain symmetries</a:t>
            </a:r>
            <a:endParaRPr lang="en-US" dirty="0"/>
          </a:p>
        </p:txBody>
      </p:sp>
    </p:spTree>
    <p:extLst>
      <p:ext uri="{BB962C8B-B14F-4D97-AF65-F5344CB8AC3E}">
        <p14:creationId xmlns:p14="http://schemas.microsoft.com/office/powerpoint/2010/main" val="3675084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1057</Words>
  <Application>Microsoft Office PowerPoint</Application>
  <PresentationFormat>Widescreen</PresentationFormat>
  <Paragraphs>56</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Majorana Fermions</vt:lpstr>
      <vt:lpstr>Beginnings</vt:lpstr>
      <vt:lpstr>PowerPoint Presentation</vt:lpstr>
      <vt:lpstr>PowerPoint Presentation</vt:lpstr>
      <vt:lpstr>PowerPoint Presentation</vt:lpstr>
      <vt:lpstr>Superconducting States</vt:lpstr>
      <vt:lpstr>Non-Abelian Anyons?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MFs in Quantum Spin Liquids?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Majorana Fermions</dc:title>
  <dc:creator>Robert Harrison</dc:creator>
  <cp:lastModifiedBy>Robert Harrison</cp:lastModifiedBy>
  <cp:revision>42</cp:revision>
  <dcterms:created xsi:type="dcterms:W3CDTF">2016-04-29T16:54:07Z</dcterms:created>
  <dcterms:modified xsi:type="dcterms:W3CDTF">2016-04-29T21:32:12Z</dcterms:modified>
</cp:coreProperties>
</file>