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8" r:id="rId4"/>
    <p:sldId id="270" r:id="rId5"/>
    <p:sldId id="271" r:id="rId6"/>
    <p:sldId id="272" r:id="rId7"/>
    <p:sldId id="273" r:id="rId8"/>
    <p:sldId id="29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7" r:id="rId20"/>
    <p:sldId id="286" r:id="rId21"/>
    <p:sldId id="289" r:id="rId22"/>
    <p:sldId id="28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5F8C-1A11-C64C-B68F-C4FC4B8DADE6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71A7-8C04-654C-AD11-EE695B89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ACC8-67E0-FB4B-87F7-B76B5F4768F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3E5D-240B-784C-BB93-D95141D7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Tunnel Junctions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-Gang (Jimmy) Zhu1,*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2006 | VOLUME 9 | NUMBER 11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STMmeas.php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</a:t>
            </a:r>
            <a:r>
              <a:rPr lang="en-US" sz="1200" dirty="0" err="1" smtClean="0"/>
              <a:t>research.php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MIM Electronics: Amorphous Metal Electrodes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William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Cowell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Alimardani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Christopher C. Knutson, John F. Conley Jr., Douglas A.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Keszler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Brady J. Gibbons, and John F. Wager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Adv. Mater.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74–78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`Wikipedia magnetic</a:t>
            </a:r>
            <a:r>
              <a:rPr lang="en-US" baseline="0" dirty="0" smtClean="0"/>
              <a:t> tunneling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www.tcd.ie</a:t>
            </a:r>
            <a:r>
              <a:rPr lang="en-US" sz="1200" dirty="0" smtClean="0"/>
              <a:t>/Physics/Magnetism/Research/</a:t>
            </a:r>
            <a:r>
              <a:rPr lang="en-US" sz="1200" dirty="0" err="1" smtClean="0"/>
              <a:t>halfmetals.php</a:t>
            </a:r>
            <a:r>
              <a:rPr lang="en-US" sz="1200" dirty="0" smtClean="0"/>
              <a:t> – CrO2 is a half metal ; Fe, Co</a:t>
            </a:r>
            <a:r>
              <a:rPr lang="en-US" sz="1200" baseline="0" dirty="0" smtClean="0"/>
              <a:t> are traditional </a:t>
            </a:r>
            <a:r>
              <a:rPr lang="en-US" sz="1200" baseline="0" dirty="0" err="1" smtClean="0"/>
              <a:t>ferromagnets</a:t>
            </a:r>
            <a:endParaRPr lang="en-US" sz="120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`Wikipedia magnetic</a:t>
            </a:r>
            <a:r>
              <a:rPr lang="en-US" baseline="0" dirty="0" smtClean="0"/>
              <a:t> tunneling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ipedia.org</a:t>
            </a:r>
            <a:r>
              <a:rPr lang="en-US" sz="1200" dirty="0" smtClean="0"/>
              <a:t>/wiki/</a:t>
            </a:r>
            <a:r>
              <a:rPr lang="en-US" sz="1200" dirty="0" err="1" smtClean="0"/>
              <a:t>Tunnel_magnetoresistance</a:t>
            </a:r>
            <a:r>
              <a:rPr lang="en-US" sz="1200" dirty="0" smtClean="0"/>
              <a:t>#/media/</a:t>
            </a:r>
            <a:r>
              <a:rPr lang="en-US" sz="1200" dirty="0" err="1" smtClean="0"/>
              <a:t>File:TunnelSchema_TMR.svg</a:t>
            </a:r>
            <a:endParaRPr lang="en-US" sz="120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PH475/575 Spring 2005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F0CC8D-F92E-A643-BC4D-20856C47B7D8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L26 Wednesday, May 25 2005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55F157-579B-6741-82E6-A1D714411E6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D84B-C958-6C47-B8DE-43F995A5B8F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image" Target="../media/image8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34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emf"/><Relationship Id="rId7" Type="http://schemas.openxmlformats.org/officeDocument/2006/relationships/image" Target="../media/image36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PH671 -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9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1" y="1069183"/>
            <a:ext cx="504098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WKB </a:t>
            </a:r>
            <a:r>
              <a:rPr lang="en-US" sz="2800" dirty="0" err="1" smtClean="0">
                <a:latin typeface="Arial"/>
                <a:cs typeface="Arial"/>
              </a:rPr>
              <a:t>Approx</a:t>
            </a:r>
            <a:r>
              <a:rPr lang="en-US" sz="2800" dirty="0" smtClean="0">
                <a:latin typeface="Arial"/>
                <a:cs typeface="Arial"/>
              </a:rPr>
              <a:t> for M</a:t>
            </a:r>
          </a:p>
          <a:p>
            <a:r>
              <a:rPr lang="en-US" sz="2000" i="1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 : mass </a:t>
            </a:r>
            <a:r>
              <a:rPr lang="en-US" sz="2000" dirty="0">
                <a:latin typeface="Arial"/>
                <a:cs typeface="Arial"/>
              </a:rPr>
              <a:t>of the </a:t>
            </a:r>
            <a:r>
              <a:rPr lang="en-US" sz="2000" dirty="0" smtClean="0">
                <a:latin typeface="Arial"/>
                <a:cs typeface="Arial"/>
              </a:rPr>
              <a:t>electron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: width </a:t>
            </a:r>
            <a:r>
              <a:rPr lang="en-US" sz="2000" dirty="0">
                <a:latin typeface="Arial"/>
                <a:cs typeface="Arial"/>
              </a:rPr>
              <a:t>of the barrier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tip-sample separation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φ</a:t>
            </a:r>
            <a:r>
              <a:rPr lang="en-US" sz="2000" dirty="0" smtClean="0">
                <a:latin typeface="Arial"/>
                <a:cs typeface="Arial"/>
              </a:rPr>
              <a:t> : barrier height- (mix of </a:t>
            </a:r>
            <a:r>
              <a:rPr lang="en-US" sz="2000" dirty="0" err="1" smtClean="0">
                <a:latin typeface="Arial"/>
                <a:cs typeface="Arial"/>
              </a:rPr>
              <a:t>W</a:t>
            </a:r>
            <a:r>
              <a:rPr lang="en-US" sz="2000" baseline="-25000" dirty="0" err="1" smtClean="0">
                <a:latin typeface="Arial"/>
                <a:cs typeface="Arial"/>
              </a:rPr>
              <a:t>tip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 err="1" smtClean="0">
                <a:latin typeface="Arial"/>
                <a:cs typeface="Arial"/>
              </a:rPr>
              <a:t>W</a:t>
            </a:r>
            <a:r>
              <a:rPr lang="en-US" sz="2000" baseline="-25000" dirty="0" err="1" smtClean="0">
                <a:latin typeface="Arial"/>
                <a:cs typeface="Arial"/>
              </a:rPr>
              <a:t>sample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17499"/>
              </p:ext>
            </p:extLst>
          </p:nvPr>
        </p:nvGraphicFramePr>
        <p:xfrm>
          <a:off x="748528" y="3438434"/>
          <a:ext cx="57673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638300" imgH="749300" progId="Equation.DSMT4">
                  <p:embed/>
                </p:oleObj>
              </mc:Choice>
              <mc:Fallback>
                <p:oleObj name="Equation" r:id="rId4" imgW="16383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528" y="3438434"/>
                        <a:ext cx="5767388" cy="264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p-sample tunneling curren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4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 probes distance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53029"/>
              </p:ext>
            </p:extLst>
          </p:nvPr>
        </p:nvGraphicFramePr>
        <p:xfrm>
          <a:off x="593725" y="1676997"/>
          <a:ext cx="26368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4" imgW="749300" imgH="292100" progId="Equation.DSMT4">
                  <p:embed/>
                </p:oleObj>
              </mc:Choice>
              <mc:Fallback>
                <p:oleObj name="Equation" r:id="rId4" imgW="749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725" y="1676997"/>
                        <a:ext cx="2636838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35068"/>
              </p:ext>
            </p:extLst>
          </p:nvPr>
        </p:nvGraphicFramePr>
        <p:xfrm>
          <a:off x="593725" y="3917036"/>
          <a:ext cx="7146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6" imgW="2032000" imgH="800100" progId="Equation.DSMT4">
                  <p:embed/>
                </p:oleObj>
              </mc:Choice>
              <mc:Fallback>
                <p:oleObj name="Equation" r:id="rId6" imgW="2032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" y="3917036"/>
                        <a:ext cx="714692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3596" y="2858640"/>
            <a:ext cx="40832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Differential conductance probes density of states</a:t>
            </a:r>
          </a:p>
        </p:txBody>
      </p:sp>
      <p:pic>
        <p:nvPicPr>
          <p:cNvPr id="10" name="Picture 9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14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STM measurements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244600"/>
            <a:ext cx="6134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STM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986083"/>
            <a:ext cx="27432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628900"/>
            <a:ext cx="158750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986083"/>
            <a:ext cx="1587500" cy="158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50" y="4399327"/>
            <a:ext cx="1587500" cy="158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9935" y="324433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Bi2Sr2CaCu2O8+x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2335" y="4974723"/>
            <a:ext cx="79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NbSe2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12335" y="1586268"/>
            <a:ext cx="81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Bi2Se3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MIM diodes</a:t>
            </a:r>
          </a:p>
          <a:p>
            <a:r>
              <a:rPr lang="en-US" sz="2800" i="1" dirty="0"/>
              <a:t>Adv. Mater. </a:t>
            </a:r>
            <a:r>
              <a:rPr lang="en-US" sz="2800" b="1" dirty="0"/>
              <a:t>2011</a:t>
            </a:r>
            <a:r>
              <a:rPr lang="en-US" sz="2800" dirty="0"/>
              <a:t>, </a:t>
            </a:r>
            <a:r>
              <a:rPr lang="en-US" sz="2800" i="1" dirty="0"/>
              <a:t>23</a:t>
            </a:r>
            <a:r>
              <a:rPr lang="en-US" sz="2800" dirty="0"/>
              <a:t>, 74–78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171" y="3664595"/>
            <a:ext cx="257647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Explain the form of the I-V curve.</a:t>
            </a:r>
          </a:p>
          <a:p>
            <a:endParaRPr lang="en-US" dirty="0"/>
          </a:p>
          <a:p>
            <a:r>
              <a:rPr lang="en-US" dirty="0" smtClean="0"/>
              <a:t>What are the work functions of the two metals?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5" y="495300"/>
            <a:ext cx="4876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2" y="215900"/>
            <a:ext cx="51816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172" y="4264759"/>
            <a:ext cx="278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Explain the form of the I-V curve.</a:t>
            </a:r>
          </a:p>
          <a:p>
            <a:endParaRPr lang="en-US" dirty="0"/>
          </a:p>
          <a:p>
            <a:r>
              <a:rPr lang="en-US" dirty="0" smtClean="0"/>
              <a:t>How does the device work?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6" y="165100"/>
            <a:ext cx="5041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981200"/>
            <a:ext cx="4978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TMR Junction</a:t>
            </a:r>
          </a:p>
          <a:p>
            <a:pPr>
              <a:defRPr/>
            </a:pPr>
            <a:r>
              <a:rPr lang="hu-HU" sz="2800" dirty="0" smtClean="0"/>
              <a:t>Ref?</a:t>
            </a:r>
            <a:endParaRPr lang="hu-HU" sz="2800" dirty="0"/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" y="228600"/>
            <a:ext cx="3657600" cy="398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72" y="4425727"/>
            <a:ext cx="6121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3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3979354" y="287645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TM Junction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Explain the </a:t>
            </a:r>
            <a:r>
              <a:rPr lang="en-US" sz="2800" dirty="0" err="1" smtClean="0">
                <a:latin typeface="Arial"/>
                <a:cs typeface="Arial"/>
              </a:rPr>
              <a:t>tuneling</a:t>
            </a:r>
            <a:r>
              <a:rPr lang="en-US" sz="2800" dirty="0" smtClean="0">
                <a:latin typeface="Arial"/>
                <a:cs typeface="Arial"/>
              </a:rPr>
              <a:t>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" y="228601"/>
            <a:ext cx="1828800" cy="199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5457"/>
            <a:ext cx="9144000" cy="29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(MIM)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9" y="890220"/>
            <a:ext cx="7400442" cy="53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4700"/>
            <a:ext cx="3810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4800600" y="533400"/>
            <a:ext cx="4191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The spin valve is the simplest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</a:rPr>
              <a:t>magnetoresistive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Verdana" charset="0"/>
              </a:rPr>
              <a:t>device.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Verdana" charset="0"/>
              </a:rPr>
              <a:t>wo 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ferromagnetic layers separated by a </a:t>
            </a:r>
            <a:r>
              <a:rPr lang="en-US" sz="1800" u="sng" dirty="0">
                <a:solidFill>
                  <a:srgbClr val="000000"/>
                </a:solidFill>
                <a:latin typeface="Verdana" charset="0"/>
              </a:rPr>
              <a:t>metallic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 spacer. One FM layer is pinned; the other is free to switch between parallel and antiparallel alignments corresponding to the low and high resistivity states, respectively.</a:t>
            </a: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If the magnetization in the two layers is parallel =&gt; easy passage of spin polarized electrons ; if not then very difficult passage.  </a:t>
            </a: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GMR</a:t>
            </a:r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 = giant </a:t>
            </a:r>
            <a:r>
              <a:rPr lang="en-US" altLang="ja-JP" sz="1800" dirty="0" err="1">
                <a:solidFill>
                  <a:srgbClr val="000000"/>
                </a:solidFill>
                <a:latin typeface="Verdana" charset="0"/>
              </a:rPr>
              <a:t>magnetoresistance</a:t>
            </a:r>
            <a:endParaRPr lang="en-US" altLang="ja-JP" sz="1800" dirty="0">
              <a:solidFill>
                <a:srgbClr val="000000"/>
              </a:solidFill>
              <a:latin typeface="Verdana" charset="0"/>
            </a:endParaRP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Already (1997) in your computers - market was worth billions.</a:t>
            </a: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Now (2000</a:t>
            </a:r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s) replaced by magnetic </a:t>
            </a:r>
            <a:r>
              <a:rPr lang="en-US" altLang="ja-JP" sz="1800" u="sng" dirty="0">
                <a:solidFill>
                  <a:srgbClr val="000000"/>
                </a:solidFill>
                <a:latin typeface="Verdana" charset="0"/>
              </a:rPr>
              <a:t>tunnel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 junctions.</a:t>
            </a:r>
            <a:endParaRPr lang="en-US" sz="18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81000" y="2667000"/>
            <a:ext cx="403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http://www.tcd.ie/Physics/Magnetism/Research/halfmetals.php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4419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819400" y="14288"/>
            <a:ext cx="333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Arial"/>
                <a:cs typeface="Arial"/>
              </a:rPr>
              <a:t>SPINTRONICS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19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31880" y="4355674"/>
            <a:ext cx="946400" cy="724820"/>
            <a:chOff x="4760164" y="4644334"/>
            <a:chExt cx="946400" cy="724820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 flipH="1">
              <a:off x="4760164" y="518937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flipH="1">
              <a:off x="4951044" y="505311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flipH="1">
              <a:off x="5141924" y="491685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flipH="1">
              <a:off x="5332804" y="478059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 flipH="1">
              <a:off x="5523684" y="464433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032440" y="543856"/>
            <a:ext cx="989840" cy="1672940"/>
            <a:chOff x="7032440" y="543856"/>
            <a:chExt cx="989840" cy="1672940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 flipH="1">
              <a:off x="7032440" y="10888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flipH="1">
              <a:off x="7223320" y="9526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flipH="1">
              <a:off x="7414200" y="8163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flipH="1">
              <a:off x="7605080" y="6801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flipH="1">
              <a:off x="7795960" y="5438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 flipH="1">
              <a:off x="7046920" y="14049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 flipH="1">
              <a:off x="7237800" y="12686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 flipH="1">
              <a:off x="7428680" y="11324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 flipH="1">
              <a:off x="7619560" y="9961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 flipH="1">
              <a:off x="7810440" y="8598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flipH="1">
              <a:off x="7061400" y="17209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flipH="1">
              <a:off x="7252280" y="15847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flipH="1">
              <a:off x="7443160" y="14484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flipH="1">
              <a:off x="7634040" y="13121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flipH="1">
              <a:off x="7824920" y="11759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flipH="1">
              <a:off x="7075880" y="20370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flipH="1">
              <a:off x="7266760" y="19007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flipH="1">
              <a:off x="7457640" y="17644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7648520" y="16282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 flipH="1">
              <a:off x="7839400" y="14919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59778"/>
              </p:ext>
            </p:extLst>
          </p:nvPr>
        </p:nvGraphicFramePr>
        <p:xfrm>
          <a:off x="4478338" y="3265488"/>
          <a:ext cx="2317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3" imgW="165100" imgH="215900" progId="Equation.DSMT4">
                  <p:embed/>
                </p:oleObj>
              </mc:Choice>
              <mc:Fallback>
                <p:oleObj name="Equation" r:id="rId3" imgW="165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8338" y="3265488"/>
                        <a:ext cx="23177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20248"/>
              </p:ext>
            </p:extLst>
          </p:nvPr>
        </p:nvGraphicFramePr>
        <p:xfrm>
          <a:off x="5203151" y="1361185"/>
          <a:ext cx="1606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3151" y="1361185"/>
                        <a:ext cx="16065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/>
          <a:srcRect t="47431"/>
          <a:stretch/>
        </p:blipFill>
        <p:spPr>
          <a:xfrm>
            <a:off x="4803080" y="3783769"/>
            <a:ext cx="2794000" cy="177588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/>
          <a:srcRect t="47431"/>
          <a:stretch/>
        </p:blipFill>
        <p:spPr>
          <a:xfrm>
            <a:off x="4993960" y="2468748"/>
            <a:ext cx="2794000" cy="17758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6836" y="712391"/>
            <a:ext cx="3729306" cy="3282303"/>
            <a:chOff x="416836" y="712391"/>
            <a:chExt cx="3729306" cy="3282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t="47431" r="49494"/>
            <a:stretch/>
          </p:blipFill>
          <p:spPr>
            <a:xfrm>
              <a:off x="421875" y="1516321"/>
              <a:ext cx="1411124" cy="1775889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7"/>
            <a:srcRect l="48421" t="65555"/>
            <a:stretch/>
          </p:blipFill>
          <p:spPr>
            <a:xfrm>
              <a:off x="1773237" y="1491976"/>
              <a:ext cx="1441117" cy="116363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816880" y="712391"/>
              <a:ext cx="0" cy="32823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9706" y="3258039"/>
              <a:ext cx="3636436" cy="1223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494646"/>
                </p:ext>
              </p:extLst>
            </p:nvPr>
          </p:nvGraphicFramePr>
          <p:xfrm>
            <a:off x="3748088" y="2890838"/>
            <a:ext cx="2889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6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48088" y="2890838"/>
                          <a:ext cx="288925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816342"/>
                </p:ext>
              </p:extLst>
            </p:nvPr>
          </p:nvGraphicFramePr>
          <p:xfrm>
            <a:off x="2876887" y="1919541"/>
            <a:ext cx="19685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7" name="Equation" r:id="rId10" imgW="139700" imgH="165100" progId="Equation.DSMT4">
                    <p:embed/>
                  </p:oleObj>
                </mc:Choice>
                <mc:Fallback>
                  <p:oleObj name="Equation" r:id="rId10" imgW="139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76887" y="1919541"/>
                          <a:ext cx="196850" cy="23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2" name="Straight Arrow Connector 161"/>
            <p:cNvCxnSpPr/>
            <p:nvPr/>
          </p:nvCxnSpPr>
          <p:spPr>
            <a:xfrm flipV="1">
              <a:off x="984044" y="2058463"/>
              <a:ext cx="1647061" cy="192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569328"/>
                </p:ext>
              </p:extLst>
            </p:nvPr>
          </p:nvGraphicFramePr>
          <p:xfrm>
            <a:off x="1221586" y="1301211"/>
            <a:ext cx="5175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8" name="Equation" r:id="rId12" imgW="368300" imgH="228600" progId="Equation.DSMT4">
                    <p:embed/>
                  </p:oleObj>
                </mc:Choice>
                <mc:Fallback>
                  <p:oleObj name="Equation" r:id="rId12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21586" y="1301211"/>
                          <a:ext cx="51752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74377"/>
                </p:ext>
              </p:extLst>
            </p:nvPr>
          </p:nvGraphicFramePr>
          <p:xfrm>
            <a:off x="1832999" y="1301211"/>
            <a:ext cx="5175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9" name="Equation" r:id="rId14" imgW="368300" imgH="228600" progId="Equation.DSMT4">
                    <p:embed/>
                  </p:oleObj>
                </mc:Choice>
                <mc:Fallback>
                  <p:oleObj name="Equation" r:id="rId14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32999" y="1301211"/>
                          <a:ext cx="51752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325788"/>
                </p:ext>
              </p:extLst>
            </p:nvPr>
          </p:nvGraphicFramePr>
          <p:xfrm>
            <a:off x="416836" y="2872410"/>
            <a:ext cx="2889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0" name="Equation" r:id="rId16" imgW="203200" imgH="228600" progId="Equation.DSMT4">
                    <p:embed/>
                  </p:oleObj>
                </mc:Choice>
                <mc:Fallback>
                  <p:oleObj name="Equation" r:id="rId16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6836" y="2872410"/>
                          <a:ext cx="288925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713161"/>
                </p:ext>
              </p:extLst>
            </p:nvPr>
          </p:nvGraphicFramePr>
          <p:xfrm>
            <a:off x="1773238" y="2778125"/>
            <a:ext cx="3222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1" name="Equation" r:id="rId18" imgW="228600" imgH="203200" progId="Equation.DSMT4">
                    <p:embed/>
                  </p:oleObj>
                </mc:Choice>
                <mc:Fallback>
                  <p:oleObj name="Equation" r:id="rId18" imgW="228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73238" y="2778125"/>
                          <a:ext cx="322262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748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Star formation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8" y="1380638"/>
            <a:ext cx="5486400" cy="278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Formation of life …</a:t>
            </a:r>
            <a:endParaRPr lang="hu-HU" sz="2800" dirty="0"/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3" name="Picture 2" descr="chematic potential energy surface for the reaction between OH and methanol based on the calculations of Xu and Lin with all energies given in kJ mol−1 relative to the reagent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6" y="2035748"/>
            <a:ext cx="365760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mperature dependence of the rate coefficient k1 for the reaction of OH radicals with methanol, plotted in Arrhenius form together with a theoretical calculation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50" y="1608987"/>
            <a:ext cx="3657600" cy="3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42428" y="5308103"/>
            <a:ext cx="775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Accelerated chemistry in the reaction between the hydroxyl radical and methanol at interstellar temperatures facilitated by tunneling, Robin J. Shannon, Mark A. Blitz, Andrew Goddard &amp; Dwayne E. Heard , </a:t>
            </a:r>
            <a:r>
              <a:rPr lang="en-US" b="1" dirty="0"/>
              <a:t>Nature Chemistry 5, 745–749 (2013) doi:10.1038/nchem.1692</a:t>
            </a:r>
          </a:p>
        </p:txBody>
      </p:sp>
    </p:spTree>
    <p:extLst>
      <p:ext uri="{BB962C8B-B14F-4D97-AF65-F5344CB8AC3E}">
        <p14:creationId xmlns:p14="http://schemas.microsoft.com/office/powerpoint/2010/main" val="166774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Scanning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unneling microscopy (STM)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500"/>
            <a:ext cx="9144000" cy="46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Scanning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unneling microscopy (STM)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HOPV graphite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00"/>
            <a:ext cx="9144000" cy="54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Different information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272"/>
            <a:ext cx="9144000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545981"/>
              </p:ext>
            </p:extLst>
          </p:nvPr>
        </p:nvGraphicFramePr>
        <p:xfrm>
          <a:off x="0" y="4188295"/>
          <a:ext cx="9144000" cy="11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4" imgW="4203700" imgH="533400" progId="Equation.DSMT4">
                  <p:embed/>
                </p:oleObj>
              </mc:Choice>
              <mc:Fallback>
                <p:oleObj name="Equation" r:id="rId4" imgW="4203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188295"/>
                        <a:ext cx="9144000" cy="11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86164"/>
              </p:ext>
            </p:extLst>
          </p:nvPr>
        </p:nvGraphicFramePr>
        <p:xfrm>
          <a:off x="0" y="5552369"/>
          <a:ext cx="8990298" cy="10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6" imgW="5321300" imgH="635000" progId="Equation.DSMT4">
                  <p:embed/>
                </p:oleObj>
              </mc:Choice>
              <mc:Fallback>
                <p:oleObj name="Equation" r:id="rId6" imgW="53213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552369"/>
                        <a:ext cx="8990298" cy="107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98" y="123108"/>
            <a:ext cx="5486400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3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" name="Picture 8" descr="ip-sample tunneling curr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1" y="1065271"/>
            <a:ext cx="6400800" cy="470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49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5116" y="2935829"/>
            <a:ext cx="400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f is a step function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5116" y="4758881"/>
            <a:ext cx="400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tip has a flat </a:t>
            </a:r>
            <a:r>
              <a:rPr lang="en-US" sz="2800" dirty="0" err="1" smtClean="0">
                <a:latin typeface="Arial"/>
                <a:cs typeface="Arial"/>
              </a:rPr>
              <a:t>DoS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17356"/>
              </p:ext>
            </p:extLst>
          </p:nvPr>
        </p:nvGraphicFramePr>
        <p:xfrm>
          <a:off x="392584" y="3758755"/>
          <a:ext cx="643652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4" imgW="2540000" imgH="393700" progId="Equation.DSMT4">
                  <p:embed/>
                </p:oleObj>
              </mc:Choice>
              <mc:Fallback>
                <p:oleObj name="Equation" r:id="rId4" imgW="2540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584" y="3758755"/>
                        <a:ext cx="643652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85166"/>
              </p:ext>
            </p:extLst>
          </p:nvPr>
        </p:nvGraphicFramePr>
        <p:xfrm>
          <a:off x="838200" y="5418138"/>
          <a:ext cx="5721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6" imgW="2197100" imgH="393700" progId="Equation.DSMT4">
                  <p:embed/>
                </p:oleObj>
              </mc:Choice>
              <mc:Fallback>
                <p:oleObj name="Equation" r:id="rId6" imgW="2197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5418138"/>
                        <a:ext cx="57213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34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834</Words>
  <Application>Microsoft Macintosh PowerPoint</Application>
  <PresentationFormat>On-screen Show (4:3)</PresentationFormat>
  <Paragraphs>151</Paragraphs>
  <Slides>23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Tunneling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Tate</dc:creator>
  <cp:lastModifiedBy>Janet Tate</cp:lastModifiedBy>
  <cp:revision>77</cp:revision>
  <cp:lastPrinted>2016-04-18T17:46:13Z</cp:lastPrinted>
  <dcterms:created xsi:type="dcterms:W3CDTF">2016-02-29T13:33:37Z</dcterms:created>
  <dcterms:modified xsi:type="dcterms:W3CDTF">2016-04-18T20:34:00Z</dcterms:modified>
</cp:coreProperties>
</file>