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3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5.xml" ContentType="application/vnd.openxmlformats-officedocument.presentationml.notesSlide+xml"/>
  <Override PartName="/ppt/embeddings/oleObject13.bin" ContentType="application/vnd.openxmlformats-officedocument.oleObject"/>
  <Override PartName="/ppt/notesSlides/notesSlide6.xml" ContentType="application/vnd.openxmlformats-officedocument.presentationml.notesSlide+xml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6" r:id="rId2"/>
    <p:sldId id="329" r:id="rId3"/>
    <p:sldId id="284" r:id="rId4"/>
    <p:sldId id="327" r:id="rId5"/>
    <p:sldId id="328" r:id="rId6"/>
    <p:sldId id="33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000"/>
    <a:srgbClr val="009400"/>
    <a:srgbClr val="00AC00"/>
    <a:srgbClr val="00C500"/>
    <a:srgbClr val="FF0000"/>
    <a:srgbClr val="FF008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PH575 Spring 2008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8105E0-44E3-6647-839F-26AEDA54C157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A3D7A9-E080-1247-99CE-22A275163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7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PH575 Spring 2008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16A72-0257-DC4D-83E9-90AA261A7871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939F47-C4A1-F54E-9947-7D5A9FACE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8878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ＭＳ Ｐゴシック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72467D-37D7-9749-B63D-B97AF177D134}" type="datetime4">
              <a:rPr lang="en-US" sz="1200"/>
              <a:pPr/>
              <a:t>April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4945B3-9CBA-D145-9471-2FC985213C2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72467D-37D7-9749-B63D-B97AF177D134}" type="datetime4">
              <a:rPr lang="en-US" sz="1200"/>
              <a:pPr/>
              <a:t>April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4945B3-9CBA-D145-9471-2FC985213C2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72467D-37D7-9749-B63D-B97AF177D134}" type="datetime4">
              <a:rPr lang="en-US" sz="1200"/>
              <a:pPr/>
              <a:t>April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4945B3-9CBA-D145-9471-2FC985213C2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72467D-37D7-9749-B63D-B97AF177D134}" type="datetime4">
              <a:rPr lang="en-US" sz="1200"/>
              <a:pPr/>
              <a:t>April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4945B3-9CBA-D145-9471-2FC985213C2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72467D-37D7-9749-B63D-B97AF177D134}" type="datetime4">
              <a:rPr lang="en-US" sz="1200"/>
              <a:pPr/>
              <a:t>April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4945B3-9CBA-D145-9471-2FC985213C24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PH575 Spring 2008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72467D-37D7-9749-B63D-B97AF177D134}" type="datetime4">
              <a:rPr lang="en-US" sz="1200"/>
              <a:pPr/>
              <a:t>April 1, 2019</a:t>
            </a:fld>
            <a:endParaRPr lang="en-US" sz="1200"/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4945B3-9CBA-D145-9471-2FC985213C2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A4E3F-BC20-E44C-BBB7-547580F9517A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7940F-9425-7044-B733-DE393B5CD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7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785C8-0C2D-5B49-AA74-047E5D4326AA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5A81B-3D47-7A45-98BD-99A785135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164FF-209E-8B42-B480-240FDD162A56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67369-7239-E54F-AC2A-76DE29DA6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F421E-6640-5742-AF27-C766B3931A0B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80D5-5B1D-6243-948C-AE648115C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FD322-9841-B940-8764-6C6AA9D7F81D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93A61-AE91-EE4E-9314-BEB1BA4B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3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ADD5-6204-C641-B860-A697D48CF911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BA60-CE74-6443-93B2-50FFB827C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3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6B53-9825-2B45-987D-E880A5EEE9E0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A8282-20AC-094E-A734-367BF943C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1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781B-E76D-1240-8A26-CCB4BB887DD1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41A7-00B4-E943-AFB8-F2612B8E9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7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6E09C-F5E6-C24F-89FA-9E28CD297BC1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7409B-0974-BA47-A57E-7AE79F140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0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FD589-C1B8-BF43-BC0F-7A2A5C8B4459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5AE9-F1F2-4A45-8E0B-9A3DC9749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7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8CC7-7457-F442-8C46-5EE2B81753D3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2D4F-C52B-B54C-B225-10BB28F31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44B33F3-9F2A-354B-BC27-A3A3E9181C76}" type="datetime1">
              <a:rPr lang="en-US"/>
              <a:pPr>
                <a:defRPr/>
              </a:pPr>
              <a:t>4/1/19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A55058-3E2E-244A-BE3E-1990318D5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68" charset="-128"/>
          <a:cs typeface="ＭＳ Ｐゴシック" pitchFamily="6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  <a:ea typeface="ＭＳ Ｐゴシック" pitchFamily="68" charset="-128"/>
          <a:cs typeface="ＭＳ Ｐゴシック" pitchFamily="6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  <a:ea typeface="ＭＳ Ｐゴシック" pitchFamily="68" charset="-128"/>
          <a:cs typeface="ＭＳ Ｐゴシック" pitchFamily="6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  <a:ea typeface="ＭＳ Ｐゴシック" pitchFamily="68" charset="-128"/>
          <a:cs typeface="ＭＳ Ｐゴシック" pitchFamily="6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  <a:ea typeface="ＭＳ Ｐゴシック" pitchFamily="68" charset="-128"/>
          <a:cs typeface="ＭＳ Ｐゴシック" pitchFamily="6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6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68" charset="-128"/>
          <a:cs typeface="ＭＳ Ｐゴシック" pitchFamily="6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6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6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6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876E0E-0D9D-364F-A7EE-C7B43085520E}" type="datetime4">
              <a:rPr lang="en-US" sz="1400"/>
              <a:pPr/>
              <a:t>April 1, 2019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PH575 Spring </a:t>
            </a:r>
            <a:r>
              <a:rPr lang="en-US" sz="2800" dirty="0" smtClean="0">
                <a:latin typeface="Arial" charset="0"/>
                <a:cs typeface="Arial" charset="0"/>
              </a:rPr>
              <a:t>2019 </a:t>
            </a:r>
            <a:r>
              <a:rPr lang="en-US" sz="2800" dirty="0" smtClean="0">
                <a:latin typeface="Arial" charset="0"/>
                <a:cs typeface="Arial" charset="0"/>
              </a:rPr>
              <a:t>– QUIZ </a:t>
            </a:r>
            <a:r>
              <a:rPr lang="en-US" sz="2800" dirty="0" smtClean="0">
                <a:latin typeface="Arial" charset="0"/>
                <a:cs typeface="Arial" charset="0"/>
              </a:rPr>
              <a:t>complex numbers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285526"/>
              </p:ext>
            </p:extLst>
          </p:nvPr>
        </p:nvGraphicFramePr>
        <p:xfrm>
          <a:off x="1909762" y="1452562"/>
          <a:ext cx="50053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1574800" imgH="330200" progId="Equation.DSMT4">
                  <p:embed/>
                </p:oleObj>
              </mc:Choice>
              <mc:Fallback>
                <p:oleObj name="Equation" r:id="rId4" imgW="15748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2" y="1452562"/>
                        <a:ext cx="500538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671653"/>
              </p:ext>
            </p:extLst>
          </p:nvPr>
        </p:nvGraphicFramePr>
        <p:xfrm>
          <a:off x="1909762" y="2825750"/>
          <a:ext cx="217963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6" imgW="685800" imgH="304800" progId="Equation.DSMT4">
                  <p:embed/>
                </p:oleObj>
              </mc:Choice>
              <mc:Fallback>
                <p:oleObj name="Equation" r:id="rId6" imgW="6858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2" y="2825750"/>
                        <a:ext cx="217963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571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(Plot all on the </a:t>
            </a:r>
            <a:r>
              <a:rPr lang="en-US" sz="2800" dirty="0" err="1" smtClean="0">
                <a:latin typeface="Arial" charset="0"/>
                <a:cs typeface="Arial" charset="0"/>
              </a:rPr>
              <a:t>Argand</a:t>
            </a:r>
            <a:r>
              <a:rPr lang="en-US" sz="2800" dirty="0" smtClean="0">
                <a:latin typeface="Arial" charset="0"/>
                <a:cs typeface="Arial" charset="0"/>
              </a:rPr>
              <a:t> plane)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285931"/>
              </p:ext>
            </p:extLst>
          </p:nvPr>
        </p:nvGraphicFramePr>
        <p:xfrm>
          <a:off x="1909762" y="4119563"/>
          <a:ext cx="5329238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8" imgW="1676400" imgH="228600" progId="Equation.DSMT4">
                  <p:embed/>
                </p:oleObj>
              </mc:Choice>
              <mc:Fallback>
                <p:oleObj name="Equation" r:id="rId8" imgW="167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2" y="4119563"/>
                        <a:ext cx="5329238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556107"/>
              </p:ext>
            </p:extLst>
          </p:nvPr>
        </p:nvGraphicFramePr>
        <p:xfrm>
          <a:off x="1909762" y="5170487"/>
          <a:ext cx="24225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0" imgW="762000" imgH="190500" progId="Equation.DSMT4">
                  <p:embed/>
                </p:oleObj>
              </mc:Choice>
              <mc:Fallback>
                <p:oleObj name="Equation" r:id="rId10" imgW="7620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2" y="5170487"/>
                        <a:ext cx="24225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69136"/>
              </p:ext>
            </p:extLst>
          </p:nvPr>
        </p:nvGraphicFramePr>
        <p:xfrm>
          <a:off x="1909762" y="6100762"/>
          <a:ext cx="24225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2" imgW="762000" imgH="190500" progId="Equation.DSMT4">
                  <p:embed/>
                </p:oleObj>
              </mc:Choice>
              <mc:Fallback>
                <p:oleObj name="Equation" r:id="rId12" imgW="7620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2" y="6100762"/>
                        <a:ext cx="24225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39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876E0E-0D9D-364F-A7EE-C7B43085520E}" type="datetime4">
              <a:rPr lang="en-US" sz="1400"/>
              <a:pPr/>
              <a:t>April 1, 2019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6096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PH575 Spring </a:t>
            </a:r>
            <a:r>
              <a:rPr lang="en-US" sz="2800" dirty="0" smtClean="0">
                <a:latin typeface="Arial" charset="0"/>
                <a:cs typeface="Arial" charset="0"/>
              </a:rPr>
              <a:t>2019 </a:t>
            </a:r>
            <a:r>
              <a:rPr lang="en-US" sz="2800" dirty="0" smtClean="0">
                <a:latin typeface="Arial" charset="0"/>
                <a:cs typeface="Arial" charset="0"/>
              </a:rPr>
              <a:t>– QUIZ bra-</a:t>
            </a:r>
            <a:r>
              <a:rPr lang="en-US" sz="2800" dirty="0" err="1" smtClean="0">
                <a:latin typeface="Arial" charset="0"/>
                <a:cs typeface="Arial" charset="0"/>
              </a:rPr>
              <a:t>ket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Y</a:t>
            </a:r>
          </a:p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N</a:t>
            </a:r>
          </a:p>
          <a:p>
            <a:pPr algn="ctr"/>
            <a:r>
              <a:rPr lang="en-US" sz="2800" dirty="0">
                <a:latin typeface="Arial" charset="0"/>
                <a:cs typeface="Arial" charset="0"/>
              </a:rPr>
              <a:t>?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601823"/>
              </p:ext>
            </p:extLst>
          </p:nvPr>
        </p:nvGraphicFramePr>
        <p:xfrm>
          <a:off x="327025" y="914400"/>
          <a:ext cx="82296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Equation" r:id="rId4" imgW="4648200" imgH="1651000" progId="Equation.DSMT4">
                  <p:embed/>
                </p:oleObj>
              </mc:Choice>
              <mc:Fallback>
                <p:oleObj name="Equation" r:id="rId4" imgW="4648200" imgH="165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914400"/>
                        <a:ext cx="822960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93525"/>
              </p:ext>
            </p:extLst>
          </p:nvPr>
        </p:nvGraphicFramePr>
        <p:xfrm>
          <a:off x="360363" y="4038600"/>
          <a:ext cx="8434387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8" name="Equation" r:id="rId6" imgW="4762500" imgH="1638300" progId="Equation.DSMT4">
                  <p:embed/>
                </p:oleObj>
              </mc:Choice>
              <mc:Fallback>
                <p:oleObj name="Equation" r:id="rId6" imgW="4762500" imgH="163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4038600"/>
                        <a:ext cx="8434387" cy="290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25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876E0E-0D9D-364F-A7EE-C7B43085520E}" type="datetime4">
              <a:rPr lang="en-US" sz="1400"/>
              <a:pPr/>
              <a:t>April 1, 2019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6096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PH575 Spring </a:t>
            </a:r>
            <a:r>
              <a:rPr lang="en-US" sz="2800" dirty="0" smtClean="0">
                <a:latin typeface="Arial" charset="0"/>
                <a:cs typeface="Arial" charset="0"/>
              </a:rPr>
              <a:t>2019 </a:t>
            </a:r>
            <a:r>
              <a:rPr lang="en-US" sz="2800" dirty="0" smtClean="0">
                <a:latin typeface="Arial" charset="0"/>
                <a:cs typeface="Arial" charset="0"/>
              </a:rPr>
              <a:t>– QUIZ bra-</a:t>
            </a:r>
            <a:r>
              <a:rPr lang="en-US" sz="2800" dirty="0" err="1" smtClean="0">
                <a:latin typeface="Arial" charset="0"/>
                <a:cs typeface="Arial" charset="0"/>
              </a:rPr>
              <a:t>ket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Y</a:t>
            </a:r>
          </a:p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N</a:t>
            </a:r>
          </a:p>
          <a:p>
            <a:pPr algn="ctr"/>
            <a:r>
              <a:rPr lang="en-US" sz="2800" dirty="0">
                <a:latin typeface="Arial" charset="0"/>
                <a:cs typeface="Arial" charset="0"/>
              </a:rPr>
              <a:t>?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30131"/>
              </p:ext>
            </p:extLst>
          </p:nvPr>
        </p:nvGraphicFramePr>
        <p:xfrm>
          <a:off x="2457450" y="2362200"/>
          <a:ext cx="4006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4" imgW="1765300" imgH="469900" progId="Equation.DSMT4">
                  <p:embed/>
                </p:oleObj>
              </mc:Choice>
              <mc:Fallback>
                <p:oleObj name="Equation" r:id="rId4" imgW="17653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2362200"/>
                        <a:ext cx="40068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715828"/>
              </p:ext>
            </p:extLst>
          </p:nvPr>
        </p:nvGraphicFramePr>
        <p:xfrm>
          <a:off x="2386013" y="4114800"/>
          <a:ext cx="4151312" cy="239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6" imgW="1828800" imgH="1054100" progId="Equation.DSMT4">
                  <p:embed/>
                </p:oleObj>
              </mc:Choice>
              <mc:Fallback>
                <p:oleObj name="Equation" r:id="rId6" imgW="18288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114800"/>
                        <a:ext cx="4151312" cy="239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876E0E-0D9D-364F-A7EE-C7B43085520E}" type="datetime4">
              <a:rPr lang="en-US" sz="1400"/>
              <a:pPr/>
              <a:t>April 1, 2019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609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PH575 Spring </a:t>
            </a:r>
            <a:r>
              <a:rPr lang="en-US" sz="2800" dirty="0" smtClean="0">
                <a:latin typeface="Arial" charset="0"/>
                <a:cs typeface="Arial" charset="0"/>
              </a:rPr>
              <a:t>2019 </a:t>
            </a:r>
            <a:r>
              <a:rPr lang="en-US" sz="2800" dirty="0" smtClean="0">
                <a:latin typeface="Arial" charset="0"/>
                <a:cs typeface="Arial" charset="0"/>
              </a:rPr>
              <a:t>– QUIZ bra-</a:t>
            </a:r>
            <a:r>
              <a:rPr lang="en-US" sz="2800" dirty="0" err="1" smtClean="0">
                <a:latin typeface="Arial" charset="0"/>
                <a:cs typeface="Arial" charset="0"/>
              </a:rPr>
              <a:t>ket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Y,     N,     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1447800"/>
            <a:ext cx="8839200" cy="1143000"/>
            <a:chOff x="380999" y="1600200"/>
            <a:chExt cx="8426154" cy="1143000"/>
          </a:xfrm>
        </p:grpSpPr>
        <p:graphicFrame>
          <p:nvGraphicFramePr>
            <p:cNvPr id="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79244"/>
                </p:ext>
              </p:extLst>
            </p:nvPr>
          </p:nvGraphicFramePr>
          <p:xfrm>
            <a:off x="380999" y="1600200"/>
            <a:ext cx="4539343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5" name="Equation" r:id="rId4" imgW="3530600" imgH="889000" progId="Equation.DSMT4">
                    <p:embed/>
                  </p:oleObj>
                </mc:Choice>
                <mc:Fallback>
                  <p:oleObj name="Equation" r:id="rId4" imgW="3530600" imgH="889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999" y="1600200"/>
                          <a:ext cx="4539343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5073353" y="1828800"/>
              <a:ext cx="3733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 smtClean="0">
                  <a:latin typeface="Arial" charset="0"/>
                  <a:cs typeface="Arial" charset="0"/>
                </a:rPr>
                <a:t>Is a true statement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90600" y="2819400"/>
            <a:ext cx="7207250" cy="1219200"/>
            <a:chOff x="946150" y="1606550"/>
            <a:chExt cx="7207250" cy="1219200"/>
          </a:xfrm>
        </p:grpSpPr>
        <p:graphicFrame>
          <p:nvGraphicFramePr>
            <p:cNvPr id="1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442850"/>
                </p:ext>
              </p:extLst>
            </p:nvPr>
          </p:nvGraphicFramePr>
          <p:xfrm>
            <a:off x="946150" y="1606550"/>
            <a:ext cx="3339548" cy="1219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6" name="Equation" r:id="rId6" imgW="2400300" imgH="876300" progId="Equation.DSMT4">
                    <p:embed/>
                  </p:oleObj>
                </mc:Choice>
                <mc:Fallback>
                  <p:oleObj name="Equation" r:id="rId6" imgW="2400300" imgH="876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6150" y="1606550"/>
                          <a:ext cx="3339548" cy="1219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4419600" y="1783090"/>
              <a:ext cx="3733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 smtClean="0">
                  <a:latin typeface="Arial" charset="0"/>
                  <a:cs typeface="Arial" charset="0"/>
                </a:rPr>
                <a:t>Y     N    ?</a:t>
              </a:r>
            </a:p>
          </p:txBody>
        </p:sp>
      </p:grp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67821"/>
              </p:ext>
            </p:extLst>
          </p:nvPr>
        </p:nvGraphicFramePr>
        <p:xfrm>
          <a:off x="2590800" y="4648200"/>
          <a:ext cx="313082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7" name="Equation" r:id="rId8" imgW="2400300" imgH="876300" progId="Equation.DSMT4">
                  <p:embed/>
                </p:oleObj>
              </mc:Choice>
              <mc:Fallback>
                <p:oleObj name="Equation" r:id="rId8" imgW="2400300" imgH="87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3130826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84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876E0E-0D9D-364F-A7EE-C7B43085520E}" type="datetime4">
              <a:rPr lang="en-US" sz="1400"/>
              <a:pPr/>
              <a:t>April 1, 2019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609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PH575 Spring </a:t>
            </a:r>
            <a:r>
              <a:rPr lang="en-US" sz="2800" dirty="0" smtClean="0">
                <a:latin typeface="Arial" charset="0"/>
                <a:cs typeface="Arial" charset="0"/>
              </a:rPr>
              <a:t>2019 </a:t>
            </a:r>
            <a:r>
              <a:rPr lang="en-US" sz="2800" dirty="0" smtClean="0">
                <a:latin typeface="Arial" charset="0"/>
                <a:cs typeface="Arial" charset="0"/>
              </a:rPr>
              <a:t>– QUIZ bra-</a:t>
            </a:r>
            <a:r>
              <a:rPr lang="en-US" sz="2800" dirty="0" err="1" smtClean="0">
                <a:latin typeface="Arial" charset="0"/>
                <a:cs typeface="Arial" charset="0"/>
              </a:rPr>
              <a:t>ket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724400" y="2438400"/>
            <a:ext cx="39168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are true statements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90500" y="4191000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 smtClean="0">
                <a:latin typeface="Arial" charset="0"/>
                <a:cs typeface="Arial" charset="0"/>
              </a:rPr>
              <a:t>Do t</a:t>
            </a:r>
            <a:r>
              <a:rPr lang="en-US" sz="2800" dirty="0" smtClean="0">
                <a:latin typeface="Arial" charset="0"/>
                <a:cs typeface="Arial" charset="0"/>
              </a:rPr>
              <a:t>he </a:t>
            </a:r>
            <a:r>
              <a:rPr lang="en-US" sz="2800" dirty="0" err="1" smtClean="0">
                <a:latin typeface="Arial" charset="0"/>
                <a:cs typeface="Arial" charset="0"/>
              </a:rPr>
              <a:t>px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py</a:t>
            </a:r>
            <a:r>
              <a:rPr lang="en-US" sz="2800" dirty="0" smtClean="0">
                <a:latin typeface="Arial" charset="0"/>
                <a:cs typeface="Arial" charset="0"/>
              </a:rPr>
              <a:t> and </a:t>
            </a:r>
            <a:r>
              <a:rPr lang="en-US" sz="2800" dirty="0" err="1" smtClean="0">
                <a:latin typeface="Arial" charset="0"/>
                <a:cs typeface="Arial" charset="0"/>
              </a:rPr>
              <a:t>pz</a:t>
            </a:r>
            <a:r>
              <a:rPr lang="en-US" sz="2800" dirty="0" smtClean="0">
                <a:latin typeface="Arial" charset="0"/>
                <a:cs typeface="Arial" charset="0"/>
              </a:rPr>
              <a:t> orbitals form an orthonormal </a:t>
            </a:r>
            <a:r>
              <a:rPr lang="en-US" sz="2800" dirty="0" smtClean="0">
                <a:latin typeface="Arial" charset="0"/>
                <a:cs typeface="Arial" charset="0"/>
              </a:rPr>
              <a:t>set? Why?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077221"/>
              </p:ext>
            </p:extLst>
          </p:nvPr>
        </p:nvGraphicFramePr>
        <p:xfrm>
          <a:off x="762000" y="1295400"/>
          <a:ext cx="34925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" name="Equation" r:id="rId4" imgW="3492500" imgH="2514600" progId="Equation.DSMT4">
                  <p:embed/>
                </p:oleObj>
              </mc:Choice>
              <mc:Fallback>
                <p:oleObj name="Equation" r:id="rId4" imgW="3492500" imgH="251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34925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A876E0E-0D9D-364F-A7EE-C7B43085520E}" type="datetime4">
              <a:rPr lang="en-US" sz="1400"/>
              <a:pPr/>
              <a:t>April 1, 2019</a:t>
            </a:fld>
            <a:endParaRPr lang="en-US" sz="1400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609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PH575 Spring </a:t>
            </a:r>
            <a:r>
              <a:rPr lang="en-US" sz="2800" dirty="0" smtClean="0">
                <a:latin typeface="Arial" charset="0"/>
                <a:cs typeface="Arial" charset="0"/>
              </a:rPr>
              <a:t>2019 </a:t>
            </a:r>
            <a:r>
              <a:rPr lang="en-US" sz="2800" dirty="0" smtClean="0">
                <a:latin typeface="Arial" charset="0"/>
                <a:cs typeface="Arial" charset="0"/>
              </a:rPr>
              <a:t>– </a:t>
            </a:r>
            <a:r>
              <a:rPr lang="en-US" sz="2800" dirty="0" smtClean="0">
                <a:latin typeface="Arial" charset="0"/>
                <a:cs typeface="Arial" charset="0"/>
              </a:rPr>
              <a:t>Operators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800600" y="1295400"/>
            <a:ext cx="39168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 charset="0"/>
                <a:cs typeface="Arial" charset="0"/>
              </a:rPr>
              <a:t>i</a:t>
            </a:r>
            <a:r>
              <a:rPr lang="en-US" sz="2800" dirty="0" smtClean="0">
                <a:latin typeface="Arial" charset="0"/>
                <a:cs typeface="Arial" charset="0"/>
              </a:rPr>
              <a:t>s a true statement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8600" y="4114800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 smtClean="0">
                <a:latin typeface="Arial" charset="0"/>
                <a:cs typeface="Arial" charset="0"/>
              </a:rPr>
              <a:t>Represent the operator </a:t>
            </a:r>
            <a:r>
              <a:rPr lang="en-US" sz="2800" dirty="0" err="1" smtClean="0">
                <a:latin typeface="Arial" charset="0"/>
                <a:cs typeface="Arial" charset="0"/>
              </a:rPr>
              <a:t>L</a:t>
            </a:r>
            <a:r>
              <a:rPr lang="en-US" sz="2800" baseline="-25000" dirty="0" err="1" smtClean="0">
                <a:latin typeface="Arial" charset="0"/>
                <a:cs typeface="Arial" charset="0"/>
              </a:rPr>
              <a:t>z</a:t>
            </a:r>
            <a:r>
              <a:rPr lang="en-US" sz="2800" dirty="0" smtClean="0">
                <a:latin typeface="Arial" charset="0"/>
                <a:cs typeface="Arial" charset="0"/>
              </a:rPr>
              <a:t> in</a:t>
            </a:r>
          </a:p>
          <a:p>
            <a:pPr marL="571500" indent="-571500">
              <a:buAutoNum type="romanLcParenBoth"/>
            </a:pPr>
            <a:r>
              <a:rPr 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sz="2800" dirty="0" err="1" smtClean="0">
                <a:latin typeface="Arial" charset="0"/>
                <a:cs typeface="Arial" charset="0"/>
              </a:rPr>
              <a:t>Y</a:t>
            </a:r>
            <a:r>
              <a:rPr lang="en-US" sz="2800" baseline="-25000" dirty="0" err="1" smtClean="0">
                <a:latin typeface="Arial" charset="0"/>
                <a:cs typeface="Arial" charset="0"/>
              </a:rPr>
              <a:t>lm</a:t>
            </a:r>
            <a:r>
              <a:rPr lang="en-US" sz="2800" dirty="0" smtClean="0">
                <a:latin typeface="Arial" charset="0"/>
                <a:cs typeface="Arial" charset="0"/>
              </a:rPr>
              <a:t> basis and </a:t>
            </a:r>
          </a:p>
          <a:p>
            <a:pPr marL="571500" indent="-571500">
              <a:buAutoNum type="romanLcParenBoth"/>
            </a:pPr>
            <a:r>
              <a:rPr lang="en-US" sz="2800" dirty="0" smtClean="0">
                <a:latin typeface="Arial" charset="0"/>
                <a:cs typeface="Arial" charset="0"/>
              </a:rPr>
              <a:t>in the </a:t>
            </a:r>
            <a:r>
              <a:rPr lang="en-US" sz="2800" dirty="0" err="1" smtClean="0">
                <a:latin typeface="Arial" charset="0"/>
                <a:cs typeface="Arial" charset="0"/>
              </a:rPr>
              <a:t>p</a:t>
            </a:r>
            <a:r>
              <a:rPr lang="en-US" sz="2800" baseline="-25000" dirty="0" err="1" smtClean="0">
                <a:latin typeface="Arial" charset="0"/>
                <a:cs typeface="Arial" charset="0"/>
              </a:rPr>
              <a:t>x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p</a:t>
            </a:r>
            <a:r>
              <a:rPr lang="en-US" sz="2800" baseline="-25000" dirty="0" err="1" smtClean="0">
                <a:latin typeface="Arial" charset="0"/>
                <a:cs typeface="Arial" charset="0"/>
              </a:rPr>
              <a:t>y</a:t>
            </a:r>
            <a:r>
              <a:rPr lang="en-US" sz="2800" dirty="0" smtClean="0">
                <a:latin typeface="Arial" charset="0"/>
                <a:cs typeface="Arial" charset="0"/>
              </a:rPr>
              <a:t> and </a:t>
            </a:r>
            <a:r>
              <a:rPr lang="en-US" sz="2800" dirty="0" err="1" smtClean="0">
                <a:latin typeface="Arial" charset="0"/>
                <a:cs typeface="Arial" charset="0"/>
              </a:rPr>
              <a:t>p</a:t>
            </a:r>
            <a:r>
              <a:rPr lang="en-US" sz="2800" baseline="-25000" dirty="0" err="1" smtClean="0">
                <a:latin typeface="Arial" charset="0"/>
                <a:cs typeface="Arial" charset="0"/>
              </a:rPr>
              <a:t>z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basis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730317"/>
              </p:ext>
            </p:extLst>
          </p:nvPr>
        </p:nvGraphicFramePr>
        <p:xfrm>
          <a:off x="762000" y="1219200"/>
          <a:ext cx="338522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69" name="Equation" r:id="rId4" imgW="2946400" imgH="596900" progId="Equation.DSMT4">
                  <p:embed/>
                </p:oleObj>
              </mc:Choice>
              <mc:Fallback>
                <p:oleObj name="Equation" r:id="rId4" imgW="2946400" imgH="596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3385226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614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13997</TotalTime>
  <Words>145</Words>
  <Application>Microsoft Macintosh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Tate</dc:creator>
  <cp:lastModifiedBy>Janet Tate</cp:lastModifiedBy>
  <cp:revision>110</cp:revision>
  <cp:lastPrinted>2013-04-03T21:39:15Z</cp:lastPrinted>
  <dcterms:created xsi:type="dcterms:W3CDTF">2009-03-31T15:03:05Z</dcterms:created>
  <dcterms:modified xsi:type="dcterms:W3CDTF">2019-04-01T20:31:42Z</dcterms:modified>
</cp:coreProperties>
</file>