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notesSlides/notesSlide2.xml" ContentType="application/vnd.openxmlformats-officedocument.presentationml.notesSlide+xml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notesSlides/notesSlide3.xml" ContentType="application/vnd.openxmlformats-officedocument.presentationml.notesSlide+xml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notesSlides/notesSlide4.xml" ContentType="application/vnd.openxmlformats-officedocument.presentationml.notesSlide+xml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notesSlides/notesSlide5.xml" ContentType="application/vnd.openxmlformats-officedocument.presentationml.notesSlide+xml"/>
  <Override PartName="/ppt/embeddings/oleObject13.bin" ContentType="application/vnd.openxmlformats-officedocument.oleObject"/>
  <Override PartName="/ppt/notesSlides/notesSlide6.xml" ContentType="application/vnd.openxmlformats-officedocument.presentationml.notesSlide+xml"/>
  <Override PartName="/ppt/embeddings/oleObject14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26" r:id="rId2"/>
    <p:sldId id="329" r:id="rId3"/>
    <p:sldId id="284" r:id="rId4"/>
    <p:sldId id="327" r:id="rId5"/>
    <p:sldId id="328" r:id="rId6"/>
    <p:sldId id="330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FF8000"/>
    <a:srgbClr val="009400"/>
    <a:srgbClr val="00AC00"/>
    <a:srgbClr val="00C500"/>
    <a:srgbClr val="FF0000"/>
    <a:srgbClr val="FF0080"/>
    <a:srgbClr val="00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59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3" d="100"/>
        <a:sy n="16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5" Type="http://schemas.openxmlformats.org/officeDocument/2006/relationships/image" Target="../media/image5.emf"/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Relationship Id="rId2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Relationship Id="rId2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Relationship Id="rId2" Type="http://schemas.openxmlformats.org/officeDocument/2006/relationships/image" Target="../media/image11.emf"/><Relationship Id="rId3" Type="http://schemas.openxmlformats.org/officeDocument/2006/relationships/image" Target="../media/image1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PH575 Spring 2008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18105E0-44E3-6647-839F-26AEDA54C157}" type="datetime1">
              <a:rPr lang="en-US"/>
              <a:pPr>
                <a:defRPr/>
              </a:pPr>
              <a:t>4/1/19</a:t>
            </a:fld>
            <a:endParaRPr lang="en-US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EA3D7A9-E080-1247-99CE-22A2751637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0740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PH575 Spring 2008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B416A72-0257-DC4D-83E9-90AA261A7871}" type="datetime1">
              <a:rPr lang="en-US"/>
              <a:pPr>
                <a:defRPr/>
              </a:pPr>
              <a:t>4/1/19</a:t>
            </a:fld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4939F47-C4A1-F54E-9947-7D5A9FACE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088780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68" charset="0"/>
        <a:ea typeface="ＭＳ Ｐゴシック" pitchFamily="68" charset="-128"/>
        <a:cs typeface="ＭＳ Ｐゴシック" pitchFamily="6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68" charset="0"/>
        <a:ea typeface="ＭＳ Ｐゴシック" pitchFamily="6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68" charset="0"/>
        <a:ea typeface="ＭＳ Ｐゴシック" pitchFamily="6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68" charset="0"/>
        <a:ea typeface="ＭＳ Ｐゴシック" pitchFamily="6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68" charset="0"/>
        <a:ea typeface="ＭＳ Ｐゴシック" pitchFamily="6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200"/>
              <a:t>PH575 Spring 2008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1472467D-37D7-9749-B63D-B97AF177D134}" type="datetime4">
              <a:rPr lang="en-US" sz="1200"/>
              <a:pPr/>
              <a:t>April 1, 2019</a:t>
            </a:fld>
            <a:endParaRPr lang="en-US" sz="1200"/>
          </a:p>
        </p:txBody>
      </p:sp>
      <p:sp>
        <p:nvSpPr>
          <p:cNvPr id="266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E44945B3-9CBA-D145-9471-2FC985213C24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2662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200"/>
              <a:t>PH575 Spring 2008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1472467D-37D7-9749-B63D-B97AF177D134}" type="datetime4">
              <a:rPr lang="en-US" sz="1200"/>
              <a:pPr/>
              <a:t>April 1, 2019</a:t>
            </a:fld>
            <a:endParaRPr lang="en-US" sz="1200"/>
          </a:p>
        </p:txBody>
      </p:sp>
      <p:sp>
        <p:nvSpPr>
          <p:cNvPr id="266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E44945B3-9CBA-D145-9471-2FC985213C24}" type="slidenum">
              <a:rPr lang="en-US" sz="1200"/>
              <a:pPr/>
              <a:t>2</a:t>
            </a:fld>
            <a:endParaRPr lang="en-US" sz="1200"/>
          </a:p>
        </p:txBody>
      </p:sp>
      <p:sp>
        <p:nvSpPr>
          <p:cNvPr id="2662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200"/>
              <a:t>PH575 Spring 2008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1472467D-37D7-9749-B63D-B97AF177D134}" type="datetime4">
              <a:rPr lang="en-US" sz="1200"/>
              <a:pPr/>
              <a:t>April 1, 2019</a:t>
            </a:fld>
            <a:endParaRPr lang="en-US" sz="1200"/>
          </a:p>
        </p:txBody>
      </p:sp>
      <p:sp>
        <p:nvSpPr>
          <p:cNvPr id="266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E44945B3-9CBA-D145-9471-2FC985213C24}" type="slidenum">
              <a:rPr lang="en-US" sz="1200"/>
              <a:pPr/>
              <a:t>3</a:t>
            </a:fld>
            <a:endParaRPr lang="en-US" sz="1200"/>
          </a:p>
        </p:txBody>
      </p:sp>
      <p:sp>
        <p:nvSpPr>
          <p:cNvPr id="2662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200"/>
              <a:t>PH575 Spring 2008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1472467D-37D7-9749-B63D-B97AF177D134}" type="datetime4">
              <a:rPr lang="en-US" sz="1200"/>
              <a:pPr/>
              <a:t>April 1, 2019</a:t>
            </a:fld>
            <a:endParaRPr lang="en-US" sz="1200"/>
          </a:p>
        </p:txBody>
      </p:sp>
      <p:sp>
        <p:nvSpPr>
          <p:cNvPr id="266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E44945B3-9CBA-D145-9471-2FC985213C24}" type="slidenum">
              <a:rPr lang="en-US" sz="1200"/>
              <a:pPr/>
              <a:t>4</a:t>
            </a:fld>
            <a:endParaRPr lang="en-US" sz="1200"/>
          </a:p>
        </p:txBody>
      </p:sp>
      <p:sp>
        <p:nvSpPr>
          <p:cNvPr id="2662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200"/>
              <a:t>PH575 Spring 2008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1472467D-37D7-9749-B63D-B97AF177D134}" type="datetime4">
              <a:rPr lang="en-US" sz="1200"/>
              <a:pPr/>
              <a:t>April 1, 2019</a:t>
            </a:fld>
            <a:endParaRPr lang="en-US" sz="1200"/>
          </a:p>
        </p:txBody>
      </p:sp>
      <p:sp>
        <p:nvSpPr>
          <p:cNvPr id="266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E44945B3-9CBA-D145-9471-2FC985213C24}" type="slidenum">
              <a:rPr lang="en-US" sz="1200"/>
              <a:pPr/>
              <a:t>5</a:t>
            </a:fld>
            <a:endParaRPr lang="en-US" sz="1200"/>
          </a:p>
        </p:txBody>
      </p:sp>
      <p:sp>
        <p:nvSpPr>
          <p:cNvPr id="2662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200"/>
              <a:t>PH575 Spring 2008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1472467D-37D7-9749-B63D-B97AF177D134}" type="datetime4">
              <a:rPr lang="en-US" sz="1200"/>
              <a:pPr/>
              <a:t>April 1, 2019</a:t>
            </a:fld>
            <a:endParaRPr lang="en-US" sz="1200"/>
          </a:p>
        </p:txBody>
      </p:sp>
      <p:sp>
        <p:nvSpPr>
          <p:cNvPr id="266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E44945B3-9CBA-D145-9471-2FC985213C24}" type="slidenum">
              <a:rPr lang="en-US" sz="1200"/>
              <a:pPr/>
              <a:t>6</a:t>
            </a:fld>
            <a:endParaRPr lang="en-US" sz="1200"/>
          </a:p>
        </p:txBody>
      </p:sp>
      <p:sp>
        <p:nvSpPr>
          <p:cNvPr id="2662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A4E3F-BC20-E44C-BBB7-547580F9517A}" type="datetime1">
              <a:rPr lang="en-US"/>
              <a:pPr>
                <a:defRPr/>
              </a:pPr>
              <a:t>4/1/19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7940F-9425-7044-B733-DE393B5CD7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371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F785C8-0C2D-5B49-AA74-047E5D4326AA}" type="datetime1">
              <a:rPr lang="en-US"/>
              <a:pPr>
                <a:defRPr/>
              </a:pPr>
              <a:t>4/1/19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5A81B-3D47-7A45-98BD-99A785135D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80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164FF-209E-8B42-B480-240FDD162A56}" type="datetime1">
              <a:rPr lang="en-US"/>
              <a:pPr>
                <a:defRPr/>
              </a:pPr>
              <a:t>4/1/19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67369-7239-E54F-AC2A-76DE29DA6A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22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F421E-6640-5742-AF27-C766B3931A0B}" type="datetime1">
              <a:rPr lang="en-US"/>
              <a:pPr>
                <a:defRPr/>
              </a:pPr>
              <a:t>4/1/19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B80D5-5B1D-6243-948C-AE648115CE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681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FD322-9841-B940-8764-6C6AA9D7F81D}" type="datetime1">
              <a:rPr lang="en-US"/>
              <a:pPr>
                <a:defRPr/>
              </a:pPr>
              <a:t>4/1/19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93A61-AE91-EE4E-9314-BEB1BA4B8E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730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BADD5-6204-C641-B860-A697D48CF911}" type="datetime1">
              <a:rPr lang="en-US"/>
              <a:pPr>
                <a:defRPr/>
              </a:pPr>
              <a:t>4/1/19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1BA60-CE74-6443-93B2-50FFB827C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33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E6B53-9825-2B45-987D-E880A5EEE9E0}" type="datetime1">
              <a:rPr lang="en-US"/>
              <a:pPr>
                <a:defRPr/>
              </a:pPr>
              <a:t>4/1/19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A8282-20AC-094E-A734-367BF943C2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314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A781B-E76D-1240-8A26-CCB4BB887DD1}" type="datetime1">
              <a:rPr lang="en-US"/>
              <a:pPr>
                <a:defRPr/>
              </a:pPr>
              <a:t>4/1/19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241A7-00B4-E943-AFB8-F2612B8E9A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770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6E09C-F5E6-C24F-89FA-9E28CD297BC1}" type="datetime1">
              <a:rPr lang="en-US"/>
              <a:pPr>
                <a:defRPr/>
              </a:pPr>
              <a:t>4/1/19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7409B-0974-BA47-A57E-7AE79F140A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04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FD589-C1B8-BF43-BC0F-7A2A5C8B4459}" type="datetime1">
              <a:rPr lang="en-US"/>
              <a:pPr>
                <a:defRPr/>
              </a:pPr>
              <a:t>4/1/19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C5AE9-F1F2-4A45-8E0B-9A3DC97499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171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C8CC7-7457-F442-8C46-5EE2B81753D3}" type="datetime1">
              <a:rPr lang="en-US"/>
              <a:pPr>
                <a:defRPr/>
              </a:pPr>
              <a:t>4/1/19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E2D4F-C52B-B54C-B225-10BB28F31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623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F44B33F3-9F2A-354B-BC27-A3A3E9181C76}" type="datetime1">
              <a:rPr lang="en-US"/>
              <a:pPr>
                <a:defRPr/>
              </a:pPr>
              <a:t>4/1/19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8A55058-3E2E-244A-BE3E-1990318D5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68" charset="-128"/>
          <a:cs typeface="ＭＳ Ｐゴシック" pitchFamily="68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68" charset="0"/>
          <a:ea typeface="ＭＳ Ｐゴシック" pitchFamily="68" charset="-128"/>
          <a:cs typeface="ＭＳ Ｐゴシック" pitchFamily="6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68" charset="0"/>
          <a:ea typeface="ＭＳ Ｐゴシック" pitchFamily="68" charset="-128"/>
          <a:cs typeface="ＭＳ Ｐゴシック" pitchFamily="6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68" charset="0"/>
          <a:ea typeface="ＭＳ Ｐゴシック" pitchFamily="68" charset="-128"/>
          <a:cs typeface="ＭＳ Ｐゴシック" pitchFamily="6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68" charset="0"/>
          <a:ea typeface="ＭＳ Ｐゴシック" pitchFamily="68" charset="-128"/>
          <a:cs typeface="ＭＳ Ｐゴシック" pitchFamily="6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6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6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6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6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68" charset="-128"/>
          <a:cs typeface="ＭＳ Ｐゴシック" pitchFamily="68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68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68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68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8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8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8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8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8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4.emf"/><Relationship Id="rId12" Type="http://schemas.openxmlformats.org/officeDocument/2006/relationships/oleObject" Target="../embeddings/oleObject5.bin"/><Relationship Id="rId13" Type="http://schemas.openxmlformats.org/officeDocument/2006/relationships/image" Target="../media/image5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2.emf"/><Relationship Id="rId8" Type="http://schemas.openxmlformats.org/officeDocument/2006/relationships/oleObject" Target="../embeddings/oleObject3.bin"/><Relationship Id="rId9" Type="http://schemas.openxmlformats.org/officeDocument/2006/relationships/image" Target="../media/image3.emf"/><Relationship Id="rId10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6.bin"/><Relationship Id="rId5" Type="http://schemas.openxmlformats.org/officeDocument/2006/relationships/image" Target="../media/image6.emf"/><Relationship Id="rId6" Type="http://schemas.openxmlformats.org/officeDocument/2006/relationships/oleObject" Target="../embeddings/oleObject7.bin"/><Relationship Id="rId7" Type="http://schemas.openxmlformats.org/officeDocument/2006/relationships/image" Target="../media/image7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8.bin"/><Relationship Id="rId5" Type="http://schemas.openxmlformats.org/officeDocument/2006/relationships/image" Target="../media/image8.emf"/><Relationship Id="rId6" Type="http://schemas.openxmlformats.org/officeDocument/2006/relationships/oleObject" Target="../embeddings/oleObject9.bin"/><Relationship Id="rId7" Type="http://schemas.openxmlformats.org/officeDocument/2006/relationships/image" Target="../media/image9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10.bin"/><Relationship Id="rId5" Type="http://schemas.openxmlformats.org/officeDocument/2006/relationships/image" Target="../media/image10.emf"/><Relationship Id="rId6" Type="http://schemas.openxmlformats.org/officeDocument/2006/relationships/oleObject" Target="../embeddings/oleObject11.bin"/><Relationship Id="rId7" Type="http://schemas.openxmlformats.org/officeDocument/2006/relationships/image" Target="../media/image11.emf"/><Relationship Id="rId8" Type="http://schemas.openxmlformats.org/officeDocument/2006/relationships/oleObject" Target="../embeddings/oleObject12.bin"/><Relationship Id="rId9" Type="http://schemas.openxmlformats.org/officeDocument/2006/relationships/image" Target="../media/image12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13.bin"/><Relationship Id="rId5" Type="http://schemas.openxmlformats.org/officeDocument/2006/relationships/image" Target="../media/image13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14.bin"/><Relationship Id="rId5" Type="http://schemas.openxmlformats.org/officeDocument/2006/relationships/image" Target="../media/image14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CA876E0E-0D9D-364F-A7EE-C7B43085520E}" type="datetime4">
              <a:rPr lang="en-US" sz="1400"/>
              <a:pPr/>
              <a:t>April 1, 2019</a:t>
            </a:fld>
            <a:endParaRPr lang="en-US" sz="1400"/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228600" y="152400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/>
            <a:r>
              <a:rPr lang="en-US" sz="2800" dirty="0">
                <a:latin typeface="Arial" charset="0"/>
                <a:cs typeface="Arial" charset="0"/>
              </a:rPr>
              <a:t>PH575 Spring </a:t>
            </a:r>
            <a:r>
              <a:rPr lang="en-US" sz="2800" dirty="0" smtClean="0">
                <a:latin typeface="Arial" charset="0"/>
                <a:cs typeface="Arial" charset="0"/>
              </a:rPr>
              <a:t>2019 </a:t>
            </a:r>
            <a:r>
              <a:rPr lang="en-US" sz="2800" dirty="0" smtClean="0">
                <a:latin typeface="Arial" charset="0"/>
                <a:cs typeface="Arial" charset="0"/>
              </a:rPr>
              <a:t>– QUIZ </a:t>
            </a:r>
            <a:r>
              <a:rPr lang="en-US" sz="2800" dirty="0" smtClean="0">
                <a:latin typeface="Arial" charset="0"/>
                <a:cs typeface="Arial" charset="0"/>
              </a:rPr>
              <a:t>complex numbers</a:t>
            </a:r>
            <a:endParaRPr lang="en-US" sz="2800" dirty="0" smtClean="0">
              <a:latin typeface="Arial" charset="0"/>
              <a:cs typeface="Arial" charset="0"/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3285526"/>
              </p:ext>
            </p:extLst>
          </p:nvPr>
        </p:nvGraphicFramePr>
        <p:xfrm>
          <a:off x="1909762" y="1452562"/>
          <a:ext cx="5005388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4" imgW="1574800" imgH="330200" progId="Equation.DSMT4">
                  <p:embed/>
                </p:oleObj>
              </mc:Choice>
              <mc:Fallback>
                <p:oleObj name="Equation" r:id="rId4" imgW="1574800" imgH="330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9762" y="1452562"/>
                        <a:ext cx="5005388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0671653"/>
              </p:ext>
            </p:extLst>
          </p:nvPr>
        </p:nvGraphicFramePr>
        <p:xfrm>
          <a:off x="1909762" y="2825750"/>
          <a:ext cx="2179638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6" imgW="685800" imgH="304800" progId="Equation.DSMT4">
                  <p:embed/>
                </p:oleObj>
              </mc:Choice>
              <mc:Fallback>
                <p:oleObj name="Equation" r:id="rId6" imgW="685800" imgH="304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9762" y="2825750"/>
                        <a:ext cx="2179638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1219200" y="838200"/>
            <a:ext cx="571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/>
            <a:r>
              <a:rPr lang="en-US" sz="2800" dirty="0" smtClean="0">
                <a:latin typeface="Arial" charset="0"/>
                <a:cs typeface="Arial" charset="0"/>
              </a:rPr>
              <a:t>(Plot all on the </a:t>
            </a:r>
            <a:r>
              <a:rPr lang="en-US" sz="2800" dirty="0" err="1" smtClean="0">
                <a:latin typeface="Arial" charset="0"/>
                <a:cs typeface="Arial" charset="0"/>
              </a:rPr>
              <a:t>Argand</a:t>
            </a:r>
            <a:r>
              <a:rPr lang="en-US" sz="2800" dirty="0" smtClean="0">
                <a:latin typeface="Arial" charset="0"/>
                <a:cs typeface="Arial" charset="0"/>
              </a:rPr>
              <a:t> plane)</a:t>
            </a:r>
            <a:endParaRPr lang="en-US" sz="2800" dirty="0" smtClean="0">
              <a:latin typeface="Arial" charset="0"/>
              <a:cs typeface="Arial" charset="0"/>
            </a:endParaRPr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8285931"/>
              </p:ext>
            </p:extLst>
          </p:nvPr>
        </p:nvGraphicFramePr>
        <p:xfrm>
          <a:off x="1909762" y="4119563"/>
          <a:ext cx="5329238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8" imgW="1676400" imgH="228600" progId="Equation.DSMT4">
                  <p:embed/>
                </p:oleObj>
              </mc:Choice>
              <mc:Fallback>
                <p:oleObj name="Equation" r:id="rId8" imgW="1676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9762" y="4119563"/>
                        <a:ext cx="5329238" cy="72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556107"/>
              </p:ext>
            </p:extLst>
          </p:nvPr>
        </p:nvGraphicFramePr>
        <p:xfrm>
          <a:off x="1909762" y="5170487"/>
          <a:ext cx="242252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10" imgW="762000" imgH="190500" progId="Equation.DSMT4">
                  <p:embed/>
                </p:oleObj>
              </mc:Choice>
              <mc:Fallback>
                <p:oleObj name="Equation" r:id="rId10" imgW="762000" imgH="190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9762" y="5170487"/>
                        <a:ext cx="2422525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69136"/>
              </p:ext>
            </p:extLst>
          </p:nvPr>
        </p:nvGraphicFramePr>
        <p:xfrm>
          <a:off x="1909762" y="6100762"/>
          <a:ext cx="242252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12" imgW="762000" imgH="190500" progId="Equation.DSMT4">
                  <p:embed/>
                </p:oleObj>
              </mc:Choice>
              <mc:Fallback>
                <p:oleObj name="Equation" r:id="rId12" imgW="762000" imgH="190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9762" y="6100762"/>
                        <a:ext cx="2422525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6394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CA876E0E-0D9D-364F-A7EE-C7B43085520E}" type="datetime4">
              <a:rPr lang="en-US" sz="1400"/>
              <a:pPr/>
              <a:t>April 1, 2019</a:t>
            </a:fld>
            <a:endParaRPr lang="en-US" sz="1400"/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60960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/>
            <a:r>
              <a:rPr lang="en-US" sz="2800" dirty="0">
                <a:latin typeface="Arial" charset="0"/>
                <a:cs typeface="Arial" charset="0"/>
              </a:rPr>
              <a:t>PH575 Spring </a:t>
            </a:r>
            <a:r>
              <a:rPr lang="en-US" sz="2800" dirty="0" smtClean="0">
                <a:latin typeface="Arial" charset="0"/>
                <a:cs typeface="Arial" charset="0"/>
              </a:rPr>
              <a:t>2019 </a:t>
            </a:r>
            <a:r>
              <a:rPr lang="en-US" sz="2800" dirty="0" smtClean="0">
                <a:latin typeface="Arial" charset="0"/>
                <a:cs typeface="Arial" charset="0"/>
              </a:rPr>
              <a:t>– QUIZ bra-</a:t>
            </a:r>
            <a:r>
              <a:rPr lang="en-US" sz="2800" dirty="0" err="1" smtClean="0">
                <a:latin typeface="Arial" charset="0"/>
                <a:cs typeface="Arial" charset="0"/>
              </a:rPr>
              <a:t>ket</a:t>
            </a:r>
            <a:endParaRPr lang="en-US" sz="2800" dirty="0" smtClean="0">
              <a:latin typeface="Arial" charset="0"/>
              <a:cs typeface="Arial" charset="0"/>
            </a:endParaRPr>
          </a:p>
          <a:p>
            <a:pPr algn="ctr"/>
            <a:r>
              <a:rPr lang="en-US" sz="2800" dirty="0" smtClean="0">
                <a:latin typeface="Arial" charset="0"/>
                <a:cs typeface="Arial" charset="0"/>
              </a:rPr>
              <a:t>Y</a:t>
            </a:r>
          </a:p>
          <a:p>
            <a:pPr algn="ctr"/>
            <a:r>
              <a:rPr lang="en-US" sz="2800" dirty="0" smtClean="0">
                <a:latin typeface="Arial" charset="0"/>
                <a:cs typeface="Arial" charset="0"/>
              </a:rPr>
              <a:t>N</a:t>
            </a:r>
          </a:p>
          <a:p>
            <a:pPr algn="ctr"/>
            <a:r>
              <a:rPr lang="en-US" sz="2800" dirty="0">
                <a:latin typeface="Arial" charset="0"/>
                <a:cs typeface="Arial" charset="0"/>
              </a:rPr>
              <a:t>?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0601823"/>
              </p:ext>
            </p:extLst>
          </p:nvPr>
        </p:nvGraphicFramePr>
        <p:xfrm>
          <a:off x="327025" y="914400"/>
          <a:ext cx="8229600" cy="292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47" name="Equation" r:id="rId4" imgW="4648200" imgH="1651000" progId="Equation.DSMT4">
                  <p:embed/>
                </p:oleObj>
              </mc:Choice>
              <mc:Fallback>
                <p:oleObj name="Equation" r:id="rId4" imgW="4648200" imgH="165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" y="914400"/>
                        <a:ext cx="8229600" cy="292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0493525"/>
              </p:ext>
            </p:extLst>
          </p:nvPr>
        </p:nvGraphicFramePr>
        <p:xfrm>
          <a:off x="360363" y="4038600"/>
          <a:ext cx="8434387" cy="290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48" name="Equation" r:id="rId6" imgW="4762500" imgH="1638300" progId="Equation.DSMT4">
                  <p:embed/>
                </p:oleObj>
              </mc:Choice>
              <mc:Fallback>
                <p:oleObj name="Equation" r:id="rId6" imgW="4762500" imgH="1638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3" y="4038600"/>
                        <a:ext cx="8434387" cy="290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8257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CA876E0E-0D9D-364F-A7EE-C7B43085520E}" type="datetime4">
              <a:rPr lang="en-US" sz="1400"/>
              <a:pPr/>
              <a:t>April 1, 2019</a:t>
            </a:fld>
            <a:endParaRPr lang="en-US" sz="1400"/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60960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/>
            <a:r>
              <a:rPr lang="en-US" sz="2800" dirty="0">
                <a:latin typeface="Arial" charset="0"/>
                <a:cs typeface="Arial" charset="0"/>
              </a:rPr>
              <a:t>PH575 Spring </a:t>
            </a:r>
            <a:r>
              <a:rPr lang="en-US" sz="2800" dirty="0" smtClean="0">
                <a:latin typeface="Arial" charset="0"/>
                <a:cs typeface="Arial" charset="0"/>
              </a:rPr>
              <a:t>2019 </a:t>
            </a:r>
            <a:r>
              <a:rPr lang="en-US" sz="2800" dirty="0" smtClean="0">
                <a:latin typeface="Arial" charset="0"/>
                <a:cs typeface="Arial" charset="0"/>
              </a:rPr>
              <a:t>– QUIZ bra-</a:t>
            </a:r>
            <a:r>
              <a:rPr lang="en-US" sz="2800" dirty="0" err="1" smtClean="0">
                <a:latin typeface="Arial" charset="0"/>
                <a:cs typeface="Arial" charset="0"/>
              </a:rPr>
              <a:t>ket</a:t>
            </a:r>
            <a:endParaRPr lang="en-US" sz="2800" dirty="0" smtClean="0">
              <a:latin typeface="Arial" charset="0"/>
              <a:cs typeface="Arial" charset="0"/>
            </a:endParaRPr>
          </a:p>
          <a:p>
            <a:pPr algn="ctr"/>
            <a:r>
              <a:rPr lang="en-US" sz="2800" dirty="0" smtClean="0">
                <a:latin typeface="Arial" charset="0"/>
                <a:cs typeface="Arial" charset="0"/>
              </a:rPr>
              <a:t>Y</a:t>
            </a:r>
          </a:p>
          <a:p>
            <a:pPr algn="ctr"/>
            <a:r>
              <a:rPr lang="en-US" sz="2800" dirty="0" smtClean="0">
                <a:latin typeface="Arial" charset="0"/>
                <a:cs typeface="Arial" charset="0"/>
              </a:rPr>
              <a:t>N</a:t>
            </a:r>
          </a:p>
          <a:p>
            <a:pPr algn="ctr"/>
            <a:r>
              <a:rPr lang="en-US" sz="2800" dirty="0">
                <a:latin typeface="Arial" charset="0"/>
                <a:cs typeface="Arial" charset="0"/>
              </a:rPr>
              <a:t>?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730131"/>
              </p:ext>
            </p:extLst>
          </p:nvPr>
        </p:nvGraphicFramePr>
        <p:xfrm>
          <a:off x="2457450" y="2362200"/>
          <a:ext cx="400685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2" name="Equation" r:id="rId4" imgW="1765300" imgH="469900" progId="Equation.DSMT4">
                  <p:embed/>
                </p:oleObj>
              </mc:Choice>
              <mc:Fallback>
                <p:oleObj name="Equation" r:id="rId4" imgW="1765300" imgH="469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450" y="2362200"/>
                        <a:ext cx="400685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715828"/>
              </p:ext>
            </p:extLst>
          </p:nvPr>
        </p:nvGraphicFramePr>
        <p:xfrm>
          <a:off x="2386013" y="4114800"/>
          <a:ext cx="4151312" cy="2392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3" name="Equation" r:id="rId6" imgW="1828800" imgH="1054100" progId="Equation.DSMT4">
                  <p:embed/>
                </p:oleObj>
              </mc:Choice>
              <mc:Fallback>
                <p:oleObj name="Equation" r:id="rId6" imgW="1828800" imgH="1054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013" y="4114800"/>
                        <a:ext cx="4151312" cy="2392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CA876E0E-0D9D-364F-A7EE-C7B43085520E}" type="datetime4">
              <a:rPr lang="en-US" sz="1400"/>
              <a:pPr/>
              <a:t>April 1, 2019</a:t>
            </a:fld>
            <a:endParaRPr lang="en-US" sz="1400"/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6096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/>
            <a:r>
              <a:rPr lang="en-US" sz="2800" dirty="0">
                <a:latin typeface="Arial" charset="0"/>
                <a:cs typeface="Arial" charset="0"/>
              </a:rPr>
              <a:t>PH575 Spring </a:t>
            </a:r>
            <a:r>
              <a:rPr lang="en-US" sz="2800" dirty="0" smtClean="0">
                <a:latin typeface="Arial" charset="0"/>
                <a:cs typeface="Arial" charset="0"/>
              </a:rPr>
              <a:t>2019 </a:t>
            </a:r>
            <a:r>
              <a:rPr lang="en-US" sz="2800" dirty="0" smtClean="0">
                <a:latin typeface="Arial" charset="0"/>
                <a:cs typeface="Arial" charset="0"/>
              </a:rPr>
              <a:t>– QUIZ bra-</a:t>
            </a:r>
            <a:r>
              <a:rPr lang="en-US" sz="2800" dirty="0" err="1" smtClean="0">
                <a:latin typeface="Arial" charset="0"/>
                <a:cs typeface="Arial" charset="0"/>
              </a:rPr>
              <a:t>ket</a:t>
            </a:r>
            <a:endParaRPr lang="en-US" sz="2800" dirty="0" smtClean="0">
              <a:latin typeface="Arial" charset="0"/>
              <a:cs typeface="Arial" charset="0"/>
            </a:endParaRPr>
          </a:p>
          <a:p>
            <a:pPr algn="ctr"/>
            <a:r>
              <a:rPr lang="en-US" sz="2800" dirty="0" smtClean="0">
                <a:latin typeface="Arial" charset="0"/>
                <a:cs typeface="Arial" charset="0"/>
              </a:rPr>
              <a:t>Y,     N,      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04800" y="1447800"/>
            <a:ext cx="8839200" cy="1143000"/>
            <a:chOff x="380999" y="1600200"/>
            <a:chExt cx="8426154" cy="1143000"/>
          </a:xfrm>
        </p:grpSpPr>
        <p:graphicFrame>
          <p:nvGraphicFramePr>
            <p:cNvPr id="9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2879244"/>
                </p:ext>
              </p:extLst>
            </p:nvPr>
          </p:nvGraphicFramePr>
          <p:xfrm>
            <a:off x="380999" y="1600200"/>
            <a:ext cx="4539343" cy="1143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9895" name="Equation" r:id="rId4" imgW="3530600" imgH="889000" progId="Equation.DSMT4">
                    <p:embed/>
                  </p:oleObj>
                </mc:Choice>
                <mc:Fallback>
                  <p:oleObj name="Equation" r:id="rId4" imgW="3530600" imgH="8890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0999" y="1600200"/>
                          <a:ext cx="4539343" cy="1143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Text Box 2"/>
            <p:cNvSpPr txBox="1">
              <a:spLocks noChangeArrowheads="1"/>
            </p:cNvSpPr>
            <p:nvPr/>
          </p:nvSpPr>
          <p:spPr bwMode="auto">
            <a:xfrm>
              <a:off x="5073353" y="1828800"/>
              <a:ext cx="37338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800" dirty="0" smtClean="0">
                  <a:latin typeface="Arial" charset="0"/>
                  <a:cs typeface="Arial" charset="0"/>
                </a:rPr>
                <a:t>Is a true statement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990600" y="2819400"/>
            <a:ext cx="7207250" cy="1219200"/>
            <a:chOff x="946150" y="1606550"/>
            <a:chExt cx="7207250" cy="1219200"/>
          </a:xfrm>
        </p:grpSpPr>
        <p:graphicFrame>
          <p:nvGraphicFramePr>
            <p:cNvPr id="12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87442850"/>
                </p:ext>
              </p:extLst>
            </p:nvPr>
          </p:nvGraphicFramePr>
          <p:xfrm>
            <a:off x="946150" y="1606550"/>
            <a:ext cx="3339548" cy="1219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9896" name="Equation" r:id="rId6" imgW="2400300" imgH="876300" progId="Equation.DSMT4">
                    <p:embed/>
                  </p:oleObj>
                </mc:Choice>
                <mc:Fallback>
                  <p:oleObj name="Equation" r:id="rId6" imgW="2400300" imgH="8763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46150" y="1606550"/>
                          <a:ext cx="3339548" cy="1219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Text Box 2"/>
            <p:cNvSpPr txBox="1">
              <a:spLocks noChangeArrowheads="1"/>
            </p:cNvSpPr>
            <p:nvPr/>
          </p:nvSpPr>
          <p:spPr bwMode="auto">
            <a:xfrm>
              <a:off x="4419600" y="1783090"/>
              <a:ext cx="37338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800" dirty="0" smtClean="0">
                  <a:latin typeface="Arial" charset="0"/>
                  <a:cs typeface="Arial" charset="0"/>
                </a:rPr>
                <a:t>Y     N    ?</a:t>
              </a:r>
            </a:p>
          </p:txBody>
        </p:sp>
      </p:grpSp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967821"/>
              </p:ext>
            </p:extLst>
          </p:nvPr>
        </p:nvGraphicFramePr>
        <p:xfrm>
          <a:off x="2590800" y="4648200"/>
          <a:ext cx="3130826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7" name="Equation" r:id="rId8" imgW="2400300" imgH="876300" progId="Equation.DSMT4">
                  <p:embed/>
                </p:oleObj>
              </mc:Choice>
              <mc:Fallback>
                <p:oleObj name="Equation" r:id="rId8" imgW="2400300" imgH="876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648200"/>
                        <a:ext cx="3130826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11844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CA876E0E-0D9D-364F-A7EE-C7B43085520E}" type="datetime4">
              <a:rPr lang="en-US" sz="1400"/>
              <a:pPr/>
              <a:t>April 1, 2019</a:t>
            </a:fld>
            <a:endParaRPr lang="en-US" sz="1400"/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6096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/>
            <a:r>
              <a:rPr lang="en-US" sz="2800" dirty="0">
                <a:latin typeface="Arial" charset="0"/>
                <a:cs typeface="Arial" charset="0"/>
              </a:rPr>
              <a:t>PH575 Spring </a:t>
            </a:r>
            <a:r>
              <a:rPr lang="en-US" sz="2800" dirty="0" smtClean="0">
                <a:latin typeface="Arial" charset="0"/>
                <a:cs typeface="Arial" charset="0"/>
              </a:rPr>
              <a:t>2019 </a:t>
            </a:r>
            <a:r>
              <a:rPr lang="en-US" sz="2800" dirty="0" smtClean="0">
                <a:latin typeface="Arial" charset="0"/>
                <a:cs typeface="Arial" charset="0"/>
              </a:rPr>
              <a:t>– QUIZ bra-</a:t>
            </a:r>
            <a:r>
              <a:rPr lang="en-US" sz="2800" dirty="0" err="1" smtClean="0">
                <a:latin typeface="Arial" charset="0"/>
                <a:cs typeface="Arial" charset="0"/>
              </a:rPr>
              <a:t>ket</a:t>
            </a:r>
            <a:endParaRPr lang="en-US" sz="2800" dirty="0" smtClean="0">
              <a:latin typeface="Arial" charset="0"/>
              <a:cs typeface="Arial" charset="0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4724400" y="2438400"/>
            <a:ext cx="39168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/>
            <a:r>
              <a:rPr lang="en-US" sz="2800" dirty="0" smtClean="0">
                <a:latin typeface="Arial" charset="0"/>
                <a:cs typeface="Arial" charset="0"/>
              </a:rPr>
              <a:t>are true statements</a:t>
            </a: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190500" y="4191000"/>
            <a:ext cx="8763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/>
            <a:r>
              <a:rPr lang="en-US" sz="2800" dirty="0" smtClean="0">
                <a:latin typeface="Arial" charset="0"/>
                <a:cs typeface="Arial" charset="0"/>
              </a:rPr>
              <a:t>Do t</a:t>
            </a:r>
            <a:r>
              <a:rPr lang="en-US" sz="2800" dirty="0" smtClean="0">
                <a:latin typeface="Arial" charset="0"/>
                <a:cs typeface="Arial" charset="0"/>
              </a:rPr>
              <a:t>he </a:t>
            </a:r>
            <a:r>
              <a:rPr lang="en-US" sz="2800" dirty="0" err="1" smtClean="0">
                <a:latin typeface="Arial" charset="0"/>
                <a:cs typeface="Arial" charset="0"/>
              </a:rPr>
              <a:t>px</a:t>
            </a:r>
            <a:r>
              <a:rPr lang="en-US" sz="2800" dirty="0" smtClean="0">
                <a:latin typeface="Arial" charset="0"/>
                <a:cs typeface="Arial" charset="0"/>
              </a:rPr>
              <a:t>, </a:t>
            </a:r>
            <a:r>
              <a:rPr lang="en-US" sz="2800" dirty="0" err="1" smtClean="0">
                <a:latin typeface="Arial" charset="0"/>
                <a:cs typeface="Arial" charset="0"/>
              </a:rPr>
              <a:t>py</a:t>
            </a:r>
            <a:r>
              <a:rPr lang="en-US" sz="2800" dirty="0" smtClean="0">
                <a:latin typeface="Arial" charset="0"/>
                <a:cs typeface="Arial" charset="0"/>
              </a:rPr>
              <a:t> and </a:t>
            </a:r>
            <a:r>
              <a:rPr lang="en-US" sz="2800" dirty="0" err="1" smtClean="0">
                <a:latin typeface="Arial" charset="0"/>
                <a:cs typeface="Arial" charset="0"/>
              </a:rPr>
              <a:t>pz</a:t>
            </a:r>
            <a:r>
              <a:rPr lang="en-US" sz="2800" dirty="0" smtClean="0">
                <a:latin typeface="Arial" charset="0"/>
                <a:cs typeface="Arial" charset="0"/>
              </a:rPr>
              <a:t> orbitals form an orthonormal </a:t>
            </a:r>
            <a:r>
              <a:rPr lang="en-US" sz="2800" dirty="0" smtClean="0">
                <a:latin typeface="Arial" charset="0"/>
                <a:cs typeface="Arial" charset="0"/>
              </a:rPr>
              <a:t>set? Why?</a:t>
            </a:r>
            <a:endParaRPr lang="en-US" sz="2800" dirty="0" smtClean="0">
              <a:latin typeface="Arial" charset="0"/>
              <a:cs typeface="Arial" charset="0"/>
            </a:endParaRP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0077221"/>
              </p:ext>
            </p:extLst>
          </p:nvPr>
        </p:nvGraphicFramePr>
        <p:xfrm>
          <a:off x="762000" y="1295400"/>
          <a:ext cx="3492500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4" name="Equation" r:id="rId4" imgW="3492500" imgH="2514600" progId="Equation.DSMT4">
                  <p:embed/>
                </p:oleObj>
              </mc:Choice>
              <mc:Fallback>
                <p:oleObj name="Equation" r:id="rId4" imgW="3492500" imgH="2514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295400"/>
                        <a:ext cx="3492500" cy="251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055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CA876E0E-0D9D-364F-A7EE-C7B43085520E}" type="datetime4">
              <a:rPr lang="en-US" sz="1400"/>
              <a:pPr/>
              <a:t>April 1, 2019</a:t>
            </a:fld>
            <a:endParaRPr lang="en-US" sz="1400"/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6096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/>
            <a:r>
              <a:rPr lang="en-US" sz="2800" dirty="0">
                <a:latin typeface="Arial" charset="0"/>
                <a:cs typeface="Arial" charset="0"/>
              </a:rPr>
              <a:t>PH575 Spring </a:t>
            </a:r>
            <a:r>
              <a:rPr lang="en-US" sz="2800" dirty="0" smtClean="0">
                <a:latin typeface="Arial" charset="0"/>
                <a:cs typeface="Arial" charset="0"/>
              </a:rPr>
              <a:t>2019 </a:t>
            </a:r>
            <a:r>
              <a:rPr lang="en-US" sz="2800" dirty="0" smtClean="0">
                <a:latin typeface="Arial" charset="0"/>
                <a:cs typeface="Arial" charset="0"/>
              </a:rPr>
              <a:t>– </a:t>
            </a:r>
            <a:r>
              <a:rPr lang="en-US" sz="2800" dirty="0" smtClean="0">
                <a:latin typeface="Arial" charset="0"/>
                <a:cs typeface="Arial" charset="0"/>
              </a:rPr>
              <a:t>Operators</a:t>
            </a:r>
            <a:endParaRPr lang="en-US" sz="2800" dirty="0" smtClean="0">
              <a:latin typeface="Arial" charset="0"/>
              <a:cs typeface="Arial" charset="0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4800600" y="1295400"/>
            <a:ext cx="39168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/>
            <a:r>
              <a:rPr lang="en-US" sz="2800" dirty="0">
                <a:latin typeface="Arial" charset="0"/>
                <a:cs typeface="Arial" charset="0"/>
              </a:rPr>
              <a:t>i</a:t>
            </a:r>
            <a:r>
              <a:rPr lang="en-US" sz="2800" dirty="0" smtClean="0">
                <a:latin typeface="Arial" charset="0"/>
                <a:cs typeface="Arial" charset="0"/>
              </a:rPr>
              <a:t>s a true statement</a:t>
            </a:r>
            <a:endParaRPr lang="en-US" sz="2800" dirty="0" smtClean="0">
              <a:latin typeface="Arial" charset="0"/>
              <a:cs typeface="Arial" charset="0"/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228600" y="4114800"/>
            <a:ext cx="8382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 smtClean="0">
                <a:latin typeface="Arial" charset="0"/>
                <a:cs typeface="Arial" charset="0"/>
              </a:rPr>
              <a:t>Represent the operator </a:t>
            </a:r>
            <a:r>
              <a:rPr lang="en-US" sz="2800" dirty="0" err="1" smtClean="0">
                <a:latin typeface="Arial" charset="0"/>
                <a:cs typeface="Arial" charset="0"/>
              </a:rPr>
              <a:t>L</a:t>
            </a:r>
            <a:r>
              <a:rPr lang="en-US" sz="2800" baseline="-25000" dirty="0" err="1" smtClean="0">
                <a:latin typeface="Arial" charset="0"/>
                <a:cs typeface="Arial" charset="0"/>
              </a:rPr>
              <a:t>z</a:t>
            </a:r>
            <a:r>
              <a:rPr lang="en-US" sz="2800" dirty="0" smtClean="0">
                <a:latin typeface="Arial" charset="0"/>
                <a:cs typeface="Arial" charset="0"/>
              </a:rPr>
              <a:t> in</a:t>
            </a:r>
          </a:p>
          <a:p>
            <a:pPr marL="571500" indent="-571500">
              <a:buAutoNum type="romanLcParenBoth"/>
            </a:pPr>
            <a:r>
              <a:rPr lang="en-US" sz="2800" dirty="0" smtClean="0">
                <a:latin typeface="Arial" charset="0"/>
                <a:cs typeface="Arial" charset="0"/>
              </a:rPr>
              <a:t>the </a:t>
            </a:r>
            <a:r>
              <a:rPr lang="en-US" sz="2800" dirty="0" err="1" smtClean="0">
                <a:latin typeface="Arial" charset="0"/>
                <a:cs typeface="Arial" charset="0"/>
              </a:rPr>
              <a:t>Y</a:t>
            </a:r>
            <a:r>
              <a:rPr lang="en-US" sz="2800" baseline="-25000" dirty="0" err="1" smtClean="0">
                <a:latin typeface="Arial" charset="0"/>
                <a:cs typeface="Arial" charset="0"/>
              </a:rPr>
              <a:t>lm</a:t>
            </a:r>
            <a:r>
              <a:rPr lang="en-US" sz="2800" dirty="0" smtClean="0">
                <a:latin typeface="Arial" charset="0"/>
                <a:cs typeface="Arial" charset="0"/>
              </a:rPr>
              <a:t> basis and </a:t>
            </a:r>
          </a:p>
          <a:p>
            <a:pPr marL="571500" indent="-571500">
              <a:buAutoNum type="romanLcParenBoth"/>
            </a:pPr>
            <a:r>
              <a:rPr lang="en-US" sz="2800" dirty="0" smtClean="0">
                <a:latin typeface="Arial" charset="0"/>
                <a:cs typeface="Arial" charset="0"/>
              </a:rPr>
              <a:t>in the </a:t>
            </a:r>
            <a:r>
              <a:rPr lang="en-US" sz="2800" dirty="0" err="1" smtClean="0">
                <a:latin typeface="Arial" charset="0"/>
                <a:cs typeface="Arial" charset="0"/>
              </a:rPr>
              <a:t>p</a:t>
            </a:r>
            <a:r>
              <a:rPr lang="en-US" sz="2800" baseline="-25000" dirty="0" err="1" smtClean="0">
                <a:latin typeface="Arial" charset="0"/>
                <a:cs typeface="Arial" charset="0"/>
              </a:rPr>
              <a:t>x</a:t>
            </a:r>
            <a:r>
              <a:rPr lang="en-US" sz="2800" dirty="0" smtClean="0">
                <a:latin typeface="Arial" charset="0"/>
                <a:cs typeface="Arial" charset="0"/>
              </a:rPr>
              <a:t>, </a:t>
            </a:r>
            <a:r>
              <a:rPr lang="en-US" sz="2800" dirty="0" err="1" smtClean="0">
                <a:latin typeface="Arial" charset="0"/>
                <a:cs typeface="Arial" charset="0"/>
              </a:rPr>
              <a:t>p</a:t>
            </a:r>
            <a:r>
              <a:rPr lang="en-US" sz="2800" baseline="-25000" dirty="0" err="1" smtClean="0">
                <a:latin typeface="Arial" charset="0"/>
                <a:cs typeface="Arial" charset="0"/>
              </a:rPr>
              <a:t>y</a:t>
            </a:r>
            <a:r>
              <a:rPr lang="en-US" sz="2800" dirty="0" smtClean="0">
                <a:latin typeface="Arial" charset="0"/>
                <a:cs typeface="Arial" charset="0"/>
              </a:rPr>
              <a:t> and </a:t>
            </a:r>
            <a:r>
              <a:rPr lang="en-US" sz="2800" dirty="0" err="1" smtClean="0">
                <a:latin typeface="Arial" charset="0"/>
                <a:cs typeface="Arial" charset="0"/>
              </a:rPr>
              <a:t>p</a:t>
            </a:r>
            <a:r>
              <a:rPr lang="en-US" sz="2800" baseline="-25000" dirty="0" err="1" smtClean="0">
                <a:latin typeface="Arial" charset="0"/>
                <a:cs typeface="Arial" charset="0"/>
              </a:rPr>
              <a:t>z</a:t>
            </a: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lang="en-US" sz="2800" dirty="0" smtClean="0">
                <a:latin typeface="Arial" charset="0"/>
                <a:cs typeface="Arial" charset="0"/>
              </a:rPr>
              <a:t>basis</a:t>
            </a:r>
            <a:endParaRPr lang="en-US" sz="2800" dirty="0" smtClean="0">
              <a:latin typeface="Arial" charset="0"/>
              <a:cs typeface="Arial" charset="0"/>
            </a:endParaRP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730317"/>
              </p:ext>
            </p:extLst>
          </p:nvPr>
        </p:nvGraphicFramePr>
        <p:xfrm>
          <a:off x="762000" y="1219200"/>
          <a:ext cx="3385226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69" name="Equation" r:id="rId4" imgW="2946400" imgH="596900" progId="Equation.DSMT4">
                  <p:embed/>
                </p:oleObj>
              </mc:Choice>
              <mc:Fallback>
                <p:oleObj name="Equation" r:id="rId4" imgW="2946400" imgH="596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219200"/>
                        <a:ext cx="3385226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6143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6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6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13997</TotalTime>
  <Words>145</Words>
  <Application>Microsoft Macintosh PowerPoint</Application>
  <PresentationFormat>On-screen Show (4:3)</PresentationFormat>
  <Paragraphs>46</Paragraphs>
  <Slides>6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Blank Presentation</vt:lpstr>
      <vt:lpstr>Equation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Oregon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Janet Tate</dc:creator>
  <cp:lastModifiedBy>Janet Tate</cp:lastModifiedBy>
  <cp:revision>110</cp:revision>
  <cp:lastPrinted>2013-04-03T21:39:15Z</cp:lastPrinted>
  <dcterms:created xsi:type="dcterms:W3CDTF">2009-03-31T15:03:05Z</dcterms:created>
  <dcterms:modified xsi:type="dcterms:W3CDTF">2019-04-01T20:31:42Z</dcterms:modified>
</cp:coreProperties>
</file>