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938" r:id="rId3"/>
    <p:sldId id="939" r:id="rId4"/>
    <p:sldId id="940" r:id="rId5"/>
    <p:sldId id="941" r:id="rId6"/>
    <p:sldId id="942" r:id="rId7"/>
    <p:sldId id="943" r:id="rId8"/>
    <p:sldId id="256" r:id="rId9"/>
    <p:sldId id="9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96EA-15A6-4DFD-A62F-CFA106FA2FA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34CA-E153-4591-995F-63168EEB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E46D3-9E18-064D-A6B3-E9C368ECDD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0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E46D3-9E18-064D-A6B3-E9C368ECDD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E46D3-9E18-064D-A6B3-E9C368ECDD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4B8D-7FB4-46C5-BB91-B87BDEECDDAC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E892-D73C-4C07-8EAB-2D174CC46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1BE9-A694-4917-B610-C6359DEF8426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5652-A100-45DA-9632-8B7C35639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4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49BB-D608-489A-B824-B0EDE4B86F52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A1FE-45C4-40EE-8327-808E24223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5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06367" y="2454254"/>
            <a:ext cx="5074117" cy="990784"/>
          </a:xfrm>
          <a:prstGeom prst="rect">
            <a:avLst/>
          </a:prstGeom>
        </p:spPr>
        <p:txBody>
          <a:bodyPr wrap="square"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IN ALL CAPS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06367" y="3709760"/>
            <a:ext cx="5074117" cy="44178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5869529" y="-6810"/>
            <a:ext cx="3279580" cy="6872473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580" h="5154355">
                <a:moveTo>
                  <a:pt x="0" y="0"/>
                </a:moveTo>
                <a:lnTo>
                  <a:pt x="3279580" y="5108"/>
                </a:lnTo>
                <a:lnTo>
                  <a:pt x="3279580" y="5149247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arallelogram 11"/>
          <p:cNvSpPr/>
          <p:nvPr/>
        </p:nvSpPr>
        <p:spPr>
          <a:xfrm flipH="1">
            <a:off x="5251993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48335"/>
            <a:ext cx="1048044" cy="10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5869529" y="-6810"/>
            <a:ext cx="3279580" cy="6872473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580" h="5154355">
                <a:moveTo>
                  <a:pt x="0" y="0"/>
                </a:moveTo>
                <a:lnTo>
                  <a:pt x="3279580" y="5108"/>
                </a:lnTo>
                <a:lnTo>
                  <a:pt x="3279580" y="5149247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arallelogram 6"/>
          <p:cNvSpPr/>
          <p:nvPr/>
        </p:nvSpPr>
        <p:spPr>
          <a:xfrm flipH="1">
            <a:off x="5251993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206367" y="2454254"/>
            <a:ext cx="5074117" cy="990784"/>
          </a:xfrm>
          <a:prstGeom prst="rect">
            <a:avLst/>
          </a:prstGeom>
        </p:spPr>
        <p:txBody>
          <a:bodyPr wrap="square"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IN ALL CAPS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6367" y="3709760"/>
            <a:ext cx="5074117" cy="44178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48335"/>
            <a:ext cx="1048044" cy="10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77829" y="-6350"/>
            <a:ext cx="3270936" cy="6872817"/>
          </a:xfrm>
          <a:custGeom>
            <a:avLst/>
            <a:gdLst>
              <a:gd name="connsiteX0" fmla="*/ 0 w 2886339"/>
              <a:gd name="connsiteY0" fmla="*/ 0 h 5154613"/>
              <a:gd name="connsiteX1" fmla="*/ 2886339 w 2886339"/>
              <a:gd name="connsiteY1" fmla="*/ 0 h 5154613"/>
              <a:gd name="connsiteX2" fmla="*/ 2886339 w 2886339"/>
              <a:gd name="connsiteY2" fmla="*/ 5154613 h 5154613"/>
              <a:gd name="connsiteX3" fmla="*/ 0 w 2886339"/>
              <a:gd name="connsiteY3" fmla="*/ 5154613 h 5154613"/>
              <a:gd name="connsiteX4" fmla="*/ 0 w 2886339"/>
              <a:gd name="connsiteY4" fmla="*/ 0 h 5154613"/>
              <a:gd name="connsiteX0" fmla="*/ 0 w 2886339"/>
              <a:gd name="connsiteY0" fmla="*/ 0 h 5154613"/>
              <a:gd name="connsiteX1" fmla="*/ 2886339 w 2886339"/>
              <a:gd name="connsiteY1" fmla="*/ 0 h 5154613"/>
              <a:gd name="connsiteX2" fmla="*/ 2886339 w 2886339"/>
              <a:gd name="connsiteY2" fmla="*/ 5154613 h 5154613"/>
              <a:gd name="connsiteX3" fmla="*/ 2002054 w 2886339"/>
              <a:gd name="connsiteY3" fmla="*/ 5144988 h 5154613"/>
              <a:gd name="connsiteX4" fmla="*/ 0 w 2886339"/>
              <a:gd name="connsiteY4" fmla="*/ 0 h 5154613"/>
              <a:gd name="connsiteX0" fmla="*/ 0 w 2453202"/>
              <a:gd name="connsiteY0" fmla="*/ 9625 h 5154613"/>
              <a:gd name="connsiteX1" fmla="*/ 2453202 w 2453202"/>
              <a:gd name="connsiteY1" fmla="*/ 0 h 5154613"/>
              <a:gd name="connsiteX2" fmla="*/ 2453202 w 2453202"/>
              <a:gd name="connsiteY2" fmla="*/ 5154613 h 5154613"/>
              <a:gd name="connsiteX3" fmla="*/ 1568917 w 2453202"/>
              <a:gd name="connsiteY3" fmla="*/ 5144988 h 5154613"/>
              <a:gd name="connsiteX4" fmla="*/ 0 w 2453202"/>
              <a:gd name="connsiteY4" fmla="*/ 9625 h 5154613"/>
              <a:gd name="connsiteX0" fmla="*/ 0 w 2453202"/>
              <a:gd name="connsiteY0" fmla="*/ 9625 h 5154613"/>
              <a:gd name="connsiteX1" fmla="*/ 2453202 w 2453202"/>
              <a:gd name="connsiteY1" fmla="*/ 0 h 5154613"/>
              <a:gd name="connsiteX2" fmla="*/ 2453202 w 2453202"/>
              <a:gd name="connsiteY2" fmla="*/ 5154613 h 5154613"/>
              <a:gd name="connsiteX3" fmla="*/ 1183907 w 2453202"/>
              <a:gd name="connsiteY3" fmla="*/ 5140175 h 5154613"/>
              <a:gd name="connsiteX4" fmla="*/ 0 w 2453202"/>
              <a:gd name="connsiteY4" fmla="*/ 9625 h 515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3202" h="5154613">
                <a:moveTo>
                  <a:pt x="0" y="9625"/>
                </a:moveTo>
                <a:lnTo>
                  <a:pt x="2453202" y="0"/>
                </a:lnTo>
                <a:lnTo>
                  <a:pt x="2453202" y="5154613"/>
                </a:lnTo>
                <a:lnTo>
                  <a:pt x="1183907" y="5140175"/>
                </a:lnTo>
                <a:lnTo>
                  <a:pt x="0" y="962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arallelogram 15"/>
          <p:cNvSpPr/>
          <p:nvPr/>
        </p:nvSpPr>
        <p:spPr>
          <a:xfrm flipH="1">
            <a:off x="5251994" y="0"/>
            <a:ext cx="2753417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206367" y="2454254"/>
            <a:ext cx="5074117" cy="990784"/>
          </a:xfrm>
          <a:prstGeom prst="rect">
            <a:avLst/>
          </a:prstGeom>
        </p:spPr>
        <p:txBody>
          <a:bodyPr wrap="square"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IN ALL CAPS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206367" y="3709760"/>
            <a:ext cx="5074117" cy="44178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48335"/>
            <a:ext cx="1048044" cy="10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: cau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98633" y="2665849"/>
            <a:ext cx="5370897" cy="567591"/>
          </a:xfrm>
          <a:prstGeom prst="rect">
            <a:avLst/>
          </a:prstGeom>
        </p:spPr>
        <p:txBody>
          <a:bodyPr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98633" y="3709760"/>
            <a:ext cx="5370897" cy="441788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5869528" y="-6810"/>
            <a:ext cx="3291840" cy="6872473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580" h="5154355">
                <a:moveTo>
                  <a:pt x="0" y="0"/>
                </a:moveTo>
                <a:lnTo>
                  <a:pt x="3279580" y="5108"/>
                </a:lnTo>
                <a:lnTo>
                  <a:pt x="3279580" y="5149247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arallelogram 6"/>
          <p:cNvSpPr/>
          <p:nvPr/>
        </p:nvSpPr>
        <p:spPr>
          <a:xfrm flipH="1">
            <a:off x="5251993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Side_Beam_RGB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3" t="43793" r="-794" b="568"/>
          <a:stretch/>
        </p:blipFill>
        <p:spPr>
          <a:xfrm rot="10800000">
            <a:off x="-4812" y="-6814"/>
            <a:ext cx="120315" cy="6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: aur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98633" y="2665849"/>
            <a:ext cx="5370897" cy="567591"/>
          </a:xfrm>
          <a:prstGeom prst="rect">
            <a:avLst/>
          </a:prstGeom>
        </p:spPr>
        <p:txBody>
          <a:bodyPr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98633" y="3709760"/>
            <a:ext cx="5370897" cy="441788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5869528" y="-6811"/>
            <a:ext cx="3291840" cy="6949440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580" h="5154355">
                <a:moveTo>
                  <a:pt x="0" y="0"/>
                </a:moveTo>
                <a:lnTo>
                  <a:pt x="3279580" y="5108"/>
                </a:lnTo>
                <a:lnTo>
                  <a:pt x="3279580" y="5149247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arallelogram 6"/>
          <p:cNvSpPr/>
          <p:nvPr/>
        </p:nvSpPr>
        <p:spPr>
          <a:xfrm flipH="1">
            <a:off x="5251993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Side_Beam_RGB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3" t="43793" r="-794" b="568"/>
          <a:stretch/>
        </p:blipFill>
        <p:spPr>
          <a:xfrm rot="10800000">
            <a:off x="-4812" y="-6814"/>
            <a:ext cx="120315" cy="6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: sy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869528" y="-6810"/>
            <a:ext cx="3291840" cy="6872473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580" h="5154355">
                <a:moveTo>
                  <a:pt x="0" y="0"/>
                </a:moveTo>
                <a:lnTo>
                  <a:pt x="3279580" y="5108"/>
                </a:lnTo>
                <a:lnTo>
                  <a:pt x="3279580" y="5149247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98633" y="2665849"/>
            <a:ext cx="5370897" cy="567591"/>
          </a:xfrm>
          <a:prstGeom prst="rect">
            <a:avLst/>
          </a:prstGeom>
        </p:spPr>
        <p:txBody>
          <a:bodyPr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98633" y="3709760"/>
            <a:ext cx="5370897" cy="441788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 flipH="1">
            <a:off x="5251993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Side_Beam_RGB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3" t="43793" r="-794" b="568"/>
          <a:stretch/>
        </p:blipFill>
        <p:spPr>
          <a:xfrm rot="10800000">
            <a:off x="-4812" y="-6814"/>
            <a:ext cx="120315" cy="6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: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98633" y="2665849"/>
            <a:ext cx="5370897" cy="567591"/>
          </a:xfrm>
          <a:prstGeom prst="rect">
            <a:avLst/>
          </a:prstGeom>
        </p:spPr>
        <p:txBody>
          <a:bodyPr tIns="91440" anchor="ctr">
            <a:spAutoFit/>
          </a:bodyPr>
          <a:lstStyle>
            <a:lvl1pPr algn="l">
              <a:lnSpc>
                <a:spcPts val="3300"/>
              </a:lnSpc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98633" y="3709760"/>
            <a:ext cx="5370897" cy="441788"/>
          </a:xfr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Side_Beam_RGB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3" t="43793" r="-794" b="568"/>
          <a:stretch/>
        </p:blipFill>
        <p:spPr>
          <a:xfrm rot="10800000">
            <a:off x="-4812" y="-6814"/>
            <a:ext cx="120315" cy="68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1" y="1348318"/>
            <a:ext cx="7886700" cy="1314206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spcAft>
                <a:spcPts val="1000"/>
              </a:spcAft>
              <a:defRPr>
                <a:solidFill>
                  <a:srgbClr val="333333"/>
                </a:solidFill>
              </a:defRPr>
            </a:lvl1pPr>
            <a:lvl2pPr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defRPr>
                <a:solidFill>
                  <a:srgbClr val="333333"/>
                </a:solidFill>
              </a:defRPr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75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3648-5CE6-49C9-9F50-1042E649C591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7E216-3E90-407A-A5E7-02D87094C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9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91440" rIns="91440" bIns="45720" rtlCol="0" anchor="ctr">
            <a:spAutoFit/>
          </a:bodyPr>
          <a:lstStyle>
            <a:lvl1pPr>
              <a:defRPr lang="en-US" sz="3800"/>
            </a:lvl1pPr>
          </a:lstStyle>
          <a:p>
            <a:pPr lvl="0">
              <a:lnSpc>
                <a:spcPts val="36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7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91440" rIns="91440" bIns="45720" rtlCol="0" anchor="ctr">
            <a:noAutofit/>
          </a:bodyPr>
          <a:lstStyle>
            <a:lvl1pPr>
              <a:defRPr lang="en-US" sz="3800" baseline="0"/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Two-column text with headers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92139" y="1383379"/>
            <a:ext cx="3786188" cy="4963584"/>
          </a:xfrm>
        </p:spPr>
        <p:txBody>
          <a:bodyPr anchor="t">
            <a:noAutofit/>
          </a:bodyPr>
          <a:lstStyle>
            <a:lvl1pPr>
              <a:lnSpc>
                <a:spcPts val="3000"/>
              </a:lnSpc>
              <a:defRPr lang="en-US" sz="24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en-US" sz="24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457189" indent="-228594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defRPr lang="en-US" sz="20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688957" indent="-231769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0" lvl="1" indent="0" algn="l" defTabSz="457189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Tx/>
              <a:buNone/>
            </a:pPr>
            <a:r>
              <a:rPr lang="en-US" dirty="0"/>
              <a:t>First line</a:t>
            </a:r>
          </a:p>
          <a:p>
            <a:pPr marL="457189" lvl="2" indent="-228594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09911" y="1383379"/>
            <a:ext cx="3786188" cy="4963584"/>
          </a:xfrm>
        </p:spPr>
        <p:txBody>
          <a:bodyPr anchor="t">
            <a:noAutofit/>
          </a:bodyPr>
          <a:lstStyle>
            <a:lvl1pPr>
              <a:lnSpc>
                <a:spcPts val="3000"/>
              </a:lnSpc>
              <a:defRPr lang="en-US" sz="24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lang="en-US" sz="24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457189" indent="-228594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defRPr lang="en-US" sz="20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688957" indent="-231769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0" lvl="1" indent="0" algn="l" defTabSz="457189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Tx/>
              <a:buNone/>
            </a:pPr>
            <a:r>
              <a:rPr lang="en-US" dirty="0"/>
              <a:t>First line</a:t>
            </a:r>
          </a:p>
          <a:p>
            <a:pPr marL="457189" lvl="2" indent="-228594" algn="l" defTabSz="457189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21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91440" rIns="91440" bIns="45720" rtlCol="0" anchor="ctr">
            <a:noAutofit/>
          </a:bodyPr>
          <a:lstStyle>
            <a:lvl1pPr>
              <a:defRPr lang="en-US" sz="3800" baseline="0"/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Two-photo layout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99997" y="1382715"/>
            <a:ext cx="3657600" cy="867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0897" y="1382715"/>
            <a:ext cx="3657600" cy="8671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photo layout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91440" rIns="91440" bIns="45720" rtlCol="0" anchor="ctr">
            <a:noAutofit/>
          </a:bodyPr>
          <a:lstStyle>
            <a:lvl1pPr>
              <a:defRPr lang="en-US" sz="3800" baseline="0"/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Two-photo layout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838499" y="1382714"/>
            <a:ext cx="3657600" cy="8671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399" y="1382714"/>
            <a:ext cx="3657600" cy="8671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399" y="5942140"/>
            <a:ext cx="3657600" cy="461729"/>
          </a:xfrm>
        </p:spPr>
        <p:txBody>
          <a:bodyPr>
            <a:noAutofit/>
          </a:bodyPr>
          <a:lstStyle>
            <a:lvl1pPr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38499" y="5942140"/>
            <a:ext cx="3657600" cy="461729"/>
          </a:xfrm>
        </p:spPr>
        <p:txBody>
          <a:bodyPr>
            <a:noAutofit/>
          </a:bodyPr>
          <a:lstStyle>
            <a:lvl1pPr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5262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, tex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91440" rIns="91440" bIns="45720" rtlCol="0" anchor="ctr">
            <a:noAutofit/>
          </a:bodyPr>
          <a:lstStyle>
            <a:lvl1pPr>
              <a:defRPr lang="en-US" sz="3800" baseline="0"/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Image R, text 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838499" y="1382714"/>
            <a:ext cx="3657600" cy="8671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09601" y="1382715"/>
            <a:ext cx="4014788" cy="4789487"/>
          </a:xfrm>
        </p:spPr>
        <p:txBody>
          <a:bodyPr anchor="ctr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defRPr sz="28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sz="2400"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41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2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, tex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91440" rIns="91440" bIns="45720" rtlCol="0" anchor="ctr">
            <a:noAutofit/>
          </a:bodyPr>
          <a:lstStyle>
            <a:lvl1pPr>
              <a:defRPr lang="en-US" sz="3800" baseline="0"/>
            </a:lvl1pPr>
          </a:lstStyle>
          <a:p>
            <a:pPr lvl="0">
              <a:lnSpc>
                <a:spcPts val="3600"/>
              </a:lnSpc>
            </a:pPr>
            <a:r>
              <a:rPr lang="en-US" dirty="0"/>
              <a:t>Image L, text 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399" y="1382714"/>
            <a:ext cx="3657600" cy="8671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81311" y="1382715"/>
            <a:ext cx="4014788" cy="4789487"/>
          </a:xfrm>
        </p:spPr>
        <p:txBody>
          <a:bodyPr anchor="ctr">
            <a:noAutofit/>
          </a:bodyPr>
          <a:lstStyle>
            <a:lvl1pPr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defRPr sz="2800"/>
            </a:lvl1pPr>
            <a:lvl2pPr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defRPr sz="2400"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7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8244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41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8244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Side_Beam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72351" y="2250965"/>
            <a:ext cx="155787" cy="925376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0678" y="6128542"/>
            <a:ext cx="8847015" cy="404406"/>
          </a:xfrm>
        </p:spPr>
        <p:txBody>
          <a:bodyPr wrap="square" anchor="ctr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37310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7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0080" y="1"/>
            <a:ext cx="9226920" cy="6736865"/>
            <a:chOff x="-52560" y="0"/>
            <a:chExt cx="6920190" cy="5052649"/>
          </a:xfrm>
        </p:grpSpPr>
        <p:pic>
          <p:nvPicPr>
            <p:cNvPr id="4" name="Picture Placeholder 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98" t="5499" r="498" b="5499"/>
            <a:stretch/>
          </p:blipFill>
          <p:spPr>
            <a:xfrm>
              <a:off x="-52560" y="234462"/>
              <a:ext cx="6920190" cy="4630616"/>
            </a:xfrm>
            <a:prstGeom prst="rect">
              <a:avLst/>
            </a:prstGeom>
          </p:spPr>
        </p:pic>
        <p:pic>
          <p:nvPicPr>
            <p:cNvPr id="5" name="Picture Placeholder 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00"/>
            <a:stretch/>
          </p:blipFill>
          <p:spPr>
            <a:xfrm>
              <a:off x="-52560" y="0"/>
              <a:ext cx="6920190" cy="246185"/>
            </a:xfrm>
            <a:prstGeom prst="rect">
              <a:avLst/>
            </a:prstGeom>
          </p:spPr>
        </p:pic>
        <p:pic>
          <p:nvPicPr>
            <p:cNvPr id="6" name="Picture Placeholder 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00"/>
            <a:stretch/>
          </p:blipFill>
          <p:spPr>
            <a:xfrm>
              <a:off x="-52560" y="4841633"/>
              <a:ext cx="6920190" cy="21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A98-7EE7-469C-B05B-1045A1BC70C4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EF2F-45FE-44C1-BF22-11F5B0C6F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37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0" t="-176"/>
          <a:stretch/>
        </p:blipFill>
        <p:spPr>
          <a:xfrm>
            <a:off x="4597400" y="-25667"/>
            <a:ext cx="4546600" cy="690452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flipH="1" flipV="1">
            <a:off x="4137423" y="-25404"/>
            <a:ext cx="2252312" cy="6929925"/>
          </a:xfrm>
          <a:custGeom>
            <a:avLst/>
            <a:gdLst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3279580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2109671 w 3279580"/>
              <a:gd name="connsiteY2" fmla="*/ 5149247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  <a:gd name="connsiteX0" fmla="*/ 0 w 3279580"/>
              <a:gd name="connsiteY0" fmla="*/ 0 h 5154355"/>
              <a:gd name="connsiteX1" fmla="*/ 3279580 w 3279580"/>
              <a:gd name="connsiteY1" fmla="*/ 5108 h 5154355"/>
              <a:gd name="connsiteX2" fmla="*/ 2243924 w 3279580"/>
              <a:gd name="connsiteY2" fmla="*/ 5154060 h 5154355"/>
              <a:gd name="connsiteX3" fmla="*/ 1568273 w 3279580"/>
              <a:gd name="connsiteY3" fmla="*/ 5154355 h 5154355"/>
              <a:gd name="connsiteX4" fmla="*/ 0 w 3279580"/>
              <a:gd name="connsiteY4" fmla="*/ 0 h 5154355"/>
              <a:gd name="connsiteX0" fmla="*/ 0 w 2243924"/>
              <a:gd name="connsiteY0" fmla="*/ 0 h 5154355"/>
              <a:gd name="connsiteX1" fmla="*/ 2195977 w 2243924"/>
              <a:gd name="connsiteY1" fmla="*/ 5108 h 5154355"/>
              <a:gd name="connsiteX2" fmla="*/ 2243924 w 2243924"/>
              <a:gd name="connsiteY2" fmla="*/ 5154060 h 5154355"/>
              <a:gd name="connsiteX3" fmla="*/ 1568273 w 2243924"/>
              <a:gd name="connsiteY3" fmla="*/ 5154355 h 5154355"/>
              <a:gd name="connsiteX4" fmla="*/ 0 w 2243924"/>
              <a:gd name="connsiteY4" fmla="*/ 0 h 515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924" h="5154355">
                <a:moveTo>
                  <a:pt x="0" y="0"/>
                </a:moveTo>
                <a:lnTo>
                  <a:pt x="2195977" y="5108"/>
                </a:lnTo>
                <a:lnTo>
                  <a:pt x="2243924" y="5154060"/>
                </a:lnTo>
                <a:lnTo>
                  <a:pt x="1568273" y="51543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reeform 4"/>
          <p:cNvSpPr/>
          <p:nvPr/>
        </p:nvSpPr>
        <p:spPr>
          <a:xfrm rot="10800000">
            <a:off x="1" y="0"/>
            <a:ext cx="2404223" cy="6864096"/>
          </a:xfrm>
          <a:custGeom>
            <a:avLst/>
            <a:gdLst>
              <a:gd name="connsiteX0" fmla="*/ 1568273 w 2938890"/>
              <a:gd name="connsiteY0" fmla="*/ 5148072 h 5148072"/>
              <a:gd name="connsiteX1" fmla="*/ 0 w 2938890"/>
              <a:gd name="connsiteY1" fmla="*/ 0 h 5148072"/>
              <a:gd name="connsiteX2" fmla="*/ 2938890 w 2938890"/>
              <a:gd name="connsiteY2" fmla="*/ 4572 h 5148072"/>
              <a:gd name="connsiteX3" fmla="*/ 2404222 w 2938890"/>
              <a:gd name="connsiteY3" fmla="*/ 4572 h 5148072"/>
              <a:gd name="connsiteX4" fmla="*/ 2404222 w 2938890"/>
              <a:gd name="connsiteY4" fmla="*/ 5145580 h 5148072"/>
              <a:gd name="connsiteX0" fmla="*/ 1568273 w 2404222"/>
              <a:gd name="connsiteY0" fmla="*/ 5148072 h 5148072"/>
              <a:gd name="connsiteX1" fmla="*/ 0 w 2404222"/>
              <a:gd name="connsiteY1" fmla="*/ 0 h 5148072"/>
              <a:gd name="connsiteX2" fmla="*/ 2404222 w 2404222"/>
              <a:gd name="connsiteY2" fmla="*/ 4572 h 5148072"/>
              <a:gd name="connsiteX3" fmla="*/ 2404222 w 2404222"/>
              <a:gd name="connsiteY3" fmla="*/ 5145580 h 5148072"/>
              <a:gd name="connsiteX4" fmla="*/ 1568273 w 2404222"/>
              <a:gd name="connsiteY4" fmla="*/ 5148072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22" h="5148072">
                <a:moveTo>
                  <a:pt x="1568273" y="5148072"/>
                </a:moveTo>
                <a:lnTo>
                  <a:pt x="0" y="0"/>
                </a:lnTo>
                <a:lnTo>
                  <a:pt x="2404222" y="4572"/>
                </a:lnTo>
                <a:lnTo>
                  <a:pt x="2404222" y="5145580"/>
                </a:lnTo>
                <a:lnTo>
                  <a:pt x="1568273" y="51480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6" name="Parallelogram 5"/>
          <p:cNvSpPr/>
          <p:nvPr/>
        </p:nvSpPr>
        <p:spPr>
          <a:xfrm flipH="1">
            <a:off x="460147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360961" y="1487351"/>
            <a:ext cx="3289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024362" y="2818663"/>
            <a:ext cx="3351399" cy="758349"/>
          </a:xfrm>
        </p:spPr>
        <p:txBody>
          <a:bodyPr anchor="b">
            <a:spAutoFit/>
          </a:bodyPr>
          <a:lstStyle>
            <a:lvl1pPr algn="l">
              <a:lnSpc>
                <a:spcPts val="2400"/>
              </a:lnSpc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Presenter’s Name, optional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25382" y="3601259"/>
            <a:ext cx="3043831" cy="352404"/>
          </a:xfrm>
        </p:spPr>
        <p:txBody>
          <a:bodyPr>
            <a:spAutoFit/>
          </a:bodyPr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41" y="4687358"/>
            <a:ext cx="268986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 rot="10800000">
            <a:off x="1" y="0"/>
            <a:ext cx="2404223" cy="6864096"/>
          </a:xfrm>
          <a:custGeom>
            <a:avLst/>
            <a:gdLst>
              <a:gd name="connsiteX0" fmla="*/ 1568273 w 2938890"/>
              <a:gd name="connsiteY0" fmla="*/ 5148072 h 5148072"/>
              <a:gd name="connsiteX1" fmla="*/ 0 w 2938890"/>
              <a:gd name="connsiteY1" fmla="*/ 0 h 5148072"/>
              <a:gd name="connsiteX2" fmla="*/ 2938890 w 2938890"/>
              <a:gd name="connsiteY2" fmla="*/ 4572 h 5148072"/>
              <a:gd name="connsiteX3" fmla="*/ 2404222 w 2938890"/>
              <a:gd name="connsiteY3" fmla="*/ 4572 h 5148072"/>
              <a:gd name="connsiteX4" fmla="*/ 2404222 w 2938890"/>
              <a:gd name="connsiteY4" fmla="*/ 5145580 h 5148072"/>
              <a:gd name="connsiteX0" fmla="*/ 1568273 w 2404222"/>
              <a:gd name="connsiteY0" fmla="*/ 5148072 h 5148072"/>
              <a:gd name="connsiteX1" fmla="*/ 0 w 2404222"/>
              <a:gd name="connsiteY1" fmla="*/ 0 h 5148072"/>
              <a:gd name="connsiteX2" fmla="*/ 2404222 w 2404222"/>
              <a:gd name="connsiteY2" fmla="*/ 4572 h 5148072"/>
              <a:gd name="connsiteX3" fmla="*/ 2404222 w 2404222"/>
              <a:gd name="connsiteY3" fmla="*/ 5145580 h 5148072"/>
              <a:gd name="connsiteX4" fmla="*/ 1568273 w 2404222"/>
              <a:gd name="connsiteY4" fmla="*/ 5148072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22" h="5148072">
                <a:moveTo>
                  <a:pt x="1568273" y="5148072"/>
                </a:moveTo>
                <a:lnTo>
                  <a:pt x="0" y="0"/>
                </a:lnTo>
                <a:lnTo>
                  <a:pt x="2404222" y="4572"/>
                </a:lnTo>
                <a:lnTo>
                  <a:pt x="2404222" y="5145580"/>
                </a:lnTo>
                <a:lnTo>
                  <a:pt x="1568273" y="51480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Parallelogram 5"/>
          <p:cNvSpPr/>
          <p:nvPr userDrawn="1"/>
        </p:nvSpPr>
        <p:spPr>
          <a:xfrm flipH="1">
            <a:off x="460147" y="0"/>
            <a:ext cx="2753419" cy="6858000"/>
          </a:xfrm>
          <a:prstGeom prst="parallelogram">
            <a:avLst>
              <a:gd name="adj" fmla="val 97000"/>
            </a:avLst>
          </a:prstGeom>
          <a:gradFill>
            <a:gsLst>
              <a:gs pos="78000">
                <a:schemeClr val="accent2"/>
              </a:gs>
              <a:gs pos="51000">
                <a:schemeClr val="tx2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40099" y="1487351"/>
            <a:ext cx="3289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03498" y="2818663"/>
            <a:ext cx="3351399" cy="758349"/>
          </a:xfrm>
        </p:spPr>
        <p:txBody>
          <a:bodyPr anchor="b">
            <a:spAutoFit/>
          </a:bodyPr>
          <a:lstStyle>
            <a:lvl1pPr algn="l">
              <a:lnSpc>
                <a:spcPts val="2400"/>
              </a:lnSpc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Presenter’s Name, optional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04518" y="3601259"/>
            <a:ext cx="3043831" cy="352404"/>
          </a:xfrm>
        </p:spPr>
        <p:txBody>
          <a:bodyPr>
            <a:spAutoFit/>
          </a:bodyPr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647" y="4577942"/>
            <a:ext cx="3789200" cy="9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93296"/>
            <a:ext cx="7886700" cy="632609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97" y="1351325"/>
            <a:ext cx="8077403" cy="19749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9105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93296"/>
            <a:ext cx="7886700" cy="632609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1698072"/>
          </a:xfrm>
        </p:spPr>
        <p:txBody>
          <a:bodyPr/>
          <a:lstStyle>
            <a:lvl1pPr>
              <a:defRPr sz="1951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1698072"/>
          </a:xfrm>
        </p:spPr>
        <p:txBody>
          <a:bodyPr/>
          <a:lstStyle>
            <a:lvl1pPr>
              <a:defRPr sz="1951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3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9132"/>
            <a:ext cx="7772400" cy="632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82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0FD0-6F60-44F7-B4AB-45F638A15EAA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9C0A-263A-424F-AAB3-874AE76BE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7E4C-57E7-4272-B4F7-268042F7F518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FFC3-808B-408F-9890-9C18A8444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96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BD8E-7550-4193-8967-DC42D4EC89C6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AF6E-96FE-4E88-AADB-7FF26AB00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6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BE2A-1D04-4B8B-9637-415826BC0025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63D8-8448-45CB-88CA-72775AB9B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4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BD57-6033-4DF0-B588-693344529B97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6451-8634-4EC4-B6B0-572E1FE0C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42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054A-E134-4A63-ADBE-4B558F0D9870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0FFE-B94E-4513-849D-2DE8E51E4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5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89CC-4C9E-4ECF-A9C1-A194FD7F356B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1943-1792-4976-8E80-84EDAF54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9FD1-232E-4EA8-9EB3-EA065FE03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CC63B-E1F0-4C1A-A42D-F89FADFDDC2E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8486-D47E-4209-9FF2-10E377333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1FE-877E-4173-BB0E-E04E7512B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A44C62-5B2F-4C7C-A912-A5C5EB145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30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1" y="302916"/>
            <a:ext cx="7886700" cy="613373"/>
          </a:xfrm>
          <a:prstGeom prst="rect">
            <a:avLst/>
          </a:prstGeom>
        </p:spPr>
        <p:txBody>
          <a:bodyPr vert="horz" lIns="91440" tIns="91440" rIns="91440" bIns="45720" rtlCol="0" anchor="ctr">
            <a:spAutoFit/>
          </a:bodyPr>
          <a:lstStyle/>
          <a:p>
            <a:pPr lvl="0">
              <a:lnSpc>
                <a:spcPts val="36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97" y="1351325"/>
            <a:ext cx="8077403" cy="12362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Side_Beam_RGB.eps"/>
          <p:cNvPicPr>
            <a:picLocks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358" r="60867" b="829"/>
          <a:stretch/>
        </p:blipFill>
        <p:spPr>
          <a:xfrm rot="5400000">
            <a:off x="4492751" y="2206751"/>
            <a:ext cx="15849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189" rtl="0" eaLnBrk="1" latinLnBrk="0" hangingPunct="1">
        <a:lnSpc>
          <a:spcPts val="3800"/>
        </a:lnSpc>
        <a:spcBef>
          <a:spcPct val="0"/>
        </a:spcBef>
        <a:buNone/>
        <a:defRPr lang="en-US" sz="38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ts val="3000"/>
        </a:lnSpc>
        <a:spcBef>
          <a:spcPct val="20000"/>
        </a:spcBef>
        <a:buClr>
          <a:srgbClr val="36499B"/>
        </a:buClr>
        <a:buFont typeface="Wingdings" charset="2"/>
        <a:buNone/>
        <a:defRPr lang="en-US" sz="300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lnSpc>
          <a:spcPts val="25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lang="en-US" sz="2500" kern="1200" dirty="0" smtClean="0">
          <a:solidFill>
            <a:srgbClr val="333333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ts val="2000"/>
        </a:lnSpc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charset="2"/>
        <a:buChar char="§"/>
        <a:defRPr lang="en-US" sz="2000" kern="1200" dirty="0" smtClean="0">
          <a:solidFill>
            <a:srgbClr val="333333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hysics.oregonstate.edu/research-department-physi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physics.oregonstate.edu/research-department-physi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2D36E6-2FC2-4D7B-9346-5A349FDF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2" t="56908" r="41906" b="19324"/>
          <a:stretch/>
        </p:blipFill>
        <p:spPr>
          <a:xfrm>
            <a:off x="4640213" y="4699223"/>
            <a:ext cx="4574122" cy="2149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5F40A-7C3A-4CD6-AB92-3F29367F4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420" y="9472"/>
            <a:ext cx="6858000" cy="17907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Scavenger Hunt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34B80-109C-49CA-A4A6-48DC387F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13" t="14976" r="39608" b="3285"/>
          <a:stretch/>
        </p:blipFill>
        <p:spPr>
          <a:xfrm>
            <a:off x="-77704" y="0"/>
            <a:ext cx="47179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34F87-F7CE-49C5-93EE-3450FF31B2E9}"/>
              </a:ext>
            </a:extLst>
          </p:cNvPr>
          <p:cNvSpPr txBox="1"/>
          <p:nvPr/>
        </p:nvSpPr>
        <p:spPr>
          <a:xfrm>
            <a:off x="4495190" y="1458191"/>
            <a:ext cx="44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https://physics.oregonstate.edu/research-department-physics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566DA-CB74-4A39-9A6D-13EDB3448B71}"/>
              </a:ext>
            </a:extLst>
          </p:cNvPr>
          <p:cNvSpPr txBox="1"/>
          <p:nvPr/>
        </p:nvSpPr>
        <p:spPr>
          <a:xfrm>
            <a:off x="4486119" y="2486408"/>
            <a:ext cx="441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Pick a physics research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A7385-B8C9-4E50-B90D-8ADE6412FFC8}"/>
              </a:ext>
            </a:extLst>
          </p:cNvPr>
          <p:cNvSpPr txBox="1"/>
          <p:nvPr/>
        </p:nvSpPr>
        <p:spPr>
          <a:xfrm>
            <a:off x="4485972" y="3042649"/>
            <a:ext cx="465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Which group(s) in ONE research area have the most undergraduate researchers?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475AC-5C42-47E1-A114-1695143CC61D}"/>
              </a:ext>
            </a:extLst>
          </p:cNvPr>
          <p:cNvSpPr txBox="1"/>
          <p:nvPr/>
        </p:nvSpPr>
        <p:spPr>
          <a:xfrm>
            <a:off x="4558964" y="3878253"/>
            <a:ext cx="465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What scholarly journals does this research area use?</a:t>
            </a:r>
          </a:p>
        </p:txBody>
      </p:sp>
    </p:spTree>
    <p:extLst>
      <p:ext uri="{BB962C8B-B14F-4D97-AF65-F5344CB8AC3E}">
        <p14:creationId xmlns:p14="http://schemas.microsoft.com/office/powerpoint/2010/main" val="139569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69"/>
            <a:ext cx="7772400" cy="632609"/>
          </a:xfrm>
        </p:spPr>
        <p:txBody>
          <a:bodyPr/>
          <a:lstStyle/>
          <a:p>
            <a:r>
              <a:rPr lang="en-US" altLang="en-US" dirty="0"/>
              <a:t>Research and Publishing Process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1336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Expt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Theoretical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31051" y="2145223"/>
            <a:ext cx="1600200" cy="9906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Accepted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21336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Write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Paper/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Conf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62200" y="35052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Submit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</p:txBody>
      </p:sp>
      <p:cxnSp>
        <p:nvCxnSpPr>
          <p:cNvPr id="7" name="Straight Arrow Connector 6"/>
          <p:cNvCxnSpPr>
            <a:stCxn id="4" idx="3"/>
            <a:endCxn id="10" idx="1"/>
          </p:cNvCxnSpPr>
          <p:nvPr/>
        </p:nvCxnSpPr>
        <p:spPr bwMode="auto">
          <a:xfrm>
            <a:off x="1905000" y="2628900"/>
            <a:ext cx="457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 bwMode="auto">
          <a:xfrm>
            <a:off x="3162300" y="31242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3"/>
            <a:endCxn id="8" idx="1"/>
          </p:cNvCxnSpPr>
          <p:nvPr/>
        </p:nvCxnSpPr>
        <p:spPr bwMode="auto">
          <a:xfrm flipV="1">
            <a:off x="3962400" y="2672927"/>
            <a:ext cx="1143000" cy="1327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131051" y="4953000"/>
            <a:ext cx="16002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Rejected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>
            <a:off x="3962400" y="3962401"/>
            <a:ext cx="1143000" cy="1485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8F0943-20BC-0F4A-AE71-BFACB3633E93}"/>
              </a:ext>
            </a:extLst>
          </p:cNvPr>
          <p:cNvSpPr txBox="1"/>
          <p:nvPr/>
        </p:nvSpPr>
        <p:spPr>
          <a:xfrm>
            <a:off x="3977438" y="1283449"/>
            <a:ext cx="111177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8C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Peer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8C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321955-1D87-4B43-A4A5-F8F39E8BCA6B}"/>
              </a:ext>
            </a:extLst>
          </p:cNvPr>
          <p:cNvSpPr/>
          <p:nvPr/>
        </p:nvSpPr>
        <p:spPr>
          <a:xfrm>
            <a:off x="3975947" y="2133600"/>
            <a:ext cx="1143000" cy="3810000"/>
          </a:xfrm>
          <a:prstGeom prst="rect">
            <a:avLst/>
          </a:prstGeom>
          <a:solidFill>
            <a:srgbClr val="E1CEF0">
              <a:alpha val="43922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" name="Rounded Rectangle 22527"/>
          <p:cNvSpPr/>
          <p:nvPr/>
        </p:nvSpPr>
        <p:spPr bwMode="auto">
          <a:xfrm>
            <a:off x="165947" y="1977813"/>
            <a:ext cx="1905000" cy="1295400"/>
          </a:xfrm>
          <a:prstGeom prst="roundRect">
            <a:avLst/>
          </a:prstGeom>
          <a:solidFill>
            <a:srgbClr val="FFE4CE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1336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Expt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Theoretical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21336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Write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Paper/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Conf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62200" y="35052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Submit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362200" y="49530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Revise 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(More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Expt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/Theory)</a:t>
            </a:r>
          </a:p>
        </p:txBody>
      </p:sp>
      <p:cxnSp>
        <p:nvCxnSpPr>
          <p:cNvPr id="7" name="Straight Arrow Connector 6"/>
          <p:cNvCxnSpPr>
            <a:stCxn id="4" idx="3"/>
            <a:endCxn id="10" idx="1"/>
          </p:cNvCxnSpPr>
          <p:nvPr/>
        </p:nvCxnSpPr>
        <p:spPr bwMode="auto">
          <a:xfrm>
            <a:off x="1905000" y="2628900"/>
            <a:ext cx="457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 bwMode="auto">
          <a:xfrm>
            <a:off x="3162300" y="31242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3"/>
            <a:endCxn id="8" idx="1"/>
          </p:cNvCxnSpPr>
          <p:nvPr/>
        </p:nvCxnSpPr>
        <p:spPr bwMode="auto">
          <a:xfrm flipV="1">
            <a:off x="3962400" y="2644140"/>
            <a:ext cx="1143000" cy="13563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5132493" y="4953000"/>
            <a:ext cx="1600200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Rejected</a:t>
            </a: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>
            <a:off x="3962400" y="3962401"/>
            <a:ext cx="1143000" cy="1485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132493" y="3505200"/>
            <a:ext cx="1600200" cy="990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Requires Revisions</a:t>
            </a:r>
          </a:p>
        </p:txBody>
      </p:sp>
      <p:cxnSp>
        <p:nvCxnSpPr>
          <p:cNvPr id="17" name="Straight Arrow Connector 16"/>
          <p:cNvCxnSpPr>
            <a:stCxn id="11" idx="3"/>
            <a:endCxn id="15" idx="1"/>
          </p:cNvCxnSpPr>
          <p:nvPr/>
        </p:nvCxnSpPr>
        <p:spPr bwMode="auto">
          <a:xfrm>
            <a:off x="3962400" y="4000500"/>
            <a:ext cx="1143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5" idx="1"/>
            <a:endCxn id="12" idx="3"/>
          </p:cNvCxnSpPr>
          <p:nvPr/>
        </p:nvCxnSpPr>
        <p:spPr bwMode="auto">
          <a:xfrm flipH="1">
            <a:off x="3962400" y="4000500"/>
            <a:ext cx="11430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2"/>
          </p:cNvCxnSpPr>
          <p:nvPr/>
        </p:nvCxnSpPr>
        <p:spPr bwMode="auto">
          <a:xfrm flipV="1">
            <a:off x="3162300" y="44958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391400" y="4953000"/>
            <a:ext cx="1600200" cy="990600"/>
          </a:xfrm>
          <a:prstGeom prst="rect">
            <a:avLst/>
          </a:prstGeom>
          <a:solidFill>
            <a:srgbClr val="344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Submit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 Different Journal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732693" y="54483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9" idx="1"/>
            <a:endCxn id="12" idx="3"/>
          </p:cNvCxnSpPr>
          <p:nvPr/>
        </p:nvCxnSpPr>
        <p:spPr bwMode="auto">
          <a:xfrm flipH="1">
            <a:off x="3962400" y="5448300"/>
            <a:ext cx="1143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531" name="TextBox 22530"/>
          <p:cNvSpPr txBox="1"/>
          <p:nvPr/>
        </p:nvSpPr>
        <p:spPr>
          <a:xfrm>
            <a:off x="381002" y="1447801"/>
            <a:ext cx="1337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8C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FB90E9-3DD7-7A4B-94EA-A492A01EB234}"/>
              </a:ext>
            </a:extLst>
          </p:cNvPr>
          <p:cNvSpPr txBox="1"/>
          <p:nvPr/>
        </p:nvSpPr>
        <p:spPr>
          <a:xfrm>
            <a:off x="3977438" y="1283449"/>
            <a:ext cx="111177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8C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Peer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8C8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BCA624-CA1A-E943-8829-75DD35339693}"/>
              </a:ext>
            </a:extLst>
          </p:cNvPr>
          <p:cNvSpPr/>
          <p:nvPr/>
        </p:nvSpPr>
        <p:spPr>
          <a:xfrm>
            <a:off x="3975947" y="2133600"/>
            <a:ext cx="1143000" cy="3810000"/>
          </a:xfrm>
          <a:prstGeom prst="rect">
            <a:avLst/>
          </a:prstGeom>
          <a:solidFill>
            <a:srgbClr val="E1CEF0">
              <a:alpha val="43922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69"/>
            <a:ext cx="7772400" cy="632609"/>
          </a:xfrm>
        </p:spPr>
        <p:txBody>
          <a:bodyPr/>
          <a:lstStyle/>
          <a:p>
            <a:r>
              <a:rPr lang="en-US" altLang="en-US" dirty="0"/>
              <a:t>Research and Publishing Process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131051" y="2145223"/>
            <a:ext cx="1600200" cy="9906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Paper</a:t>
            </a:r>
          </a:p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5638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" grpId="0" animBg="1"/>
      <p:bldP spid="22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69"/>
            <a:ext cx="7772400" cy="632609"/>
          </a:xfrm>
        </p:spPr>
        <p:txBody>
          <a:bodyPr/>
          <a:lstStyle/>
          <a:p>
            <a:r>
              <a:rPr lang="en-US" altLang="en-US" dirty="0"/>
              <a:t>Research and Publishing 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8853" y="1283448"/>
            <a:ext cx="8852747" cy="4660152"/>
            <a:chOff x="104140" y="962586"/>
            <a:chExt cx="6639560" cy="3495114"/>
          </a:xfrm>
        </p:grpSpPr>
        <p:sp>
          <p:nvSpPr>
            <p:cNvPr id="22528" name="Rounded Rectangle 22527"/>
            <p:cNvSpPr/>
            <p:nvPr/>
          </p:nvSpPr>
          <p:spPr bwMode="auto">
            <a:xfrm>
              <a:off x="104140" y="1473200"/>
              <a:ext cx="3014980" cy="971550"/>
            </a:xfrm>
            <a:prstGeom prst="roundRect">
              <a:avLst/>
            </a:prstGeom>
            <a:solidFill>
              <a:srgbClr val="FFE4CE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28600" y="1600200"/>
              <a:ext cx="1200150" cy="742950"/>
            </a:xfrm>
            <a:prstGeom prst="rect">
              <a:avLst/>
            </a:prstGeom>
            <a:solidFill>
              <a:srgbClr val="344A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Expt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/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Theoretical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Results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771650" y="1600200"/>
              <a:ext cx="1200150" cy="742950"/>
            </a:xfrm>
            <a:prstGeom prst="rect">
              <a:avLst/>
            </a:prstGeom>
            <a:solidFill>
              <a:srgbClr val="344A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Write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Paper/</a:t>
              </a:r>
              <a:r>
                <a:rPr kumimoji="0" lang="en-US" sz="18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771650" y="2628900"/>
              <a:ext cx="1200150" cy="742950"/>
            </a:xfrm>
            <a:prstGeom prst="rect">
              <a:avLst/>
            </a:prstGeom>
            <a:solidFill>
              <a:srgbClr val="344A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Submit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Paper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771650" y="3714750"/>
              <a:ext cx="1200150" cy="742950"/>
            </a:xfrm>
            <a:prstGeom prst="rect">
              <a:avLst/>
            </a:prstGeom>
            <a:solidFill>
              <a:srgbClr val="344A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Revise paper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(More </a:t>
              </a:r>
              <a:r>
                <a:rPr kumimoji="0" lang="en-US" sz="1867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Expt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/Theory)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10" idx="1"/>
            </p:cNvCxnSpPr>
            <p:nvPr/>
          </p:nvCxnSpPr>
          <p:spPr bwMode="auto">
            <a:xfrm>
              <a:off x="1428750" y="1971675"/>
              <a:ext cx="3429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10" idx="2"/>
              <a:endCxn id="11" idx="0"/>
            </p:cNvCxnSpPr>
            <p:nvPr/>
          </p:nvCxnSpPr>
          <p:spPr bwMode="auto">
            <a:xfrm>
              <a:off x="2371725" y="2343150"/>
              <a:ext cx="0" cy="2857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1" idx="3"/>
              <a:endCxn id="8" idx="1"/>
            </p:cNvCxnSpPr>
            <p:nvPr/>
          </p:nvCxnSpPr>
          <p:spPr bwMode="auto">
            <a:xfrm flipV="1">
              <a:off x="2971800" y="1971675"/>
              <a:ext cx="857250" cy="10287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3849370" y="3714750"/>
              <a:ext cx="1200150" cy="7429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Paper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Rejected</a:t>
              </a:r>
            </a:p>
          </p:txBody>
        </p:sp>
        <p:cxnSp>
          <p:nvCxnSpPr>
            <p:cNvPr id="20" name="Straight Arrow Connector 19"/>
            <p:cNvCxnSpPr>
              <a:endCxn id="19" idx="1"/>
            </p:cNvCxnSpPr>
            <p:nvPr/>
          </p:nvCxnSpPr>
          <p:spPr bwMode="auto">
            <a:xfrm>
              <a:off x="2971800" y="2971800"/>
              <a:ext cx="857250" cy="11144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3849370" y="2628900"/>
              <a:ext cx="1200150" cy="74295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Paper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Requires Revisions</a:t>
              </a:r>
            </a:p>
          </p:txBody>
        </p:sp>
        <p:cxnSp>
          <p:nvCxnSpPr>
            <p:cNvPr id="17" name="Straight Arrow Connector 16"/>
            <p:cNvCxnSpPr>
              <a:stCxn id="11" idx="3"/>
              <a:endCxn id="15" idx="1"/>
            </p:cNvCxnSpPr>
            <p:nvPr/>
          </p:nvCxnSpPr>
          <p:spPr bwMode="auto">
            <a:xfrm>
              <a:off x="2971800" y="3000375"/>
              <a:ext cx="857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5" idx="1"/>
              <a:endCxn id="12" idx="3"/>
            </p:cNvCxnSpPr>
            <p:nvPr/>
          </p:nvCxnSpPr>
          <p:spPr bwMode="auto">
            <a:xfrm flipH="1">
              <a:off x="2971800" y="3000375"/>
              <a:ext cx="857250" cy="10858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2" idx="0"/>
              <a:endCxn id="11" idx="2"/>
            </p:cNvCxnSpPr>
            <p:nvPr/>
          </p:nvCxnSpPr>
          <p:spPr bwMode="auto">
            <a:xfrm flipV="1">
              <a:off x="2371725" y="3371850"/>
              <a:ext cx="0" cy="3429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/>
            <p:cNvSpPr/>
            <p:nvPr/>
          </p:nvSpPr>
          <p:spPr bwMode="auto">
            <a:xfrm>
              <a:off x="5543550" y="3714750"/>
              <a:ext cx="1200150" cy="742950"/>
            </a:xfrm>
            <a:prstGeom prst="rect">
              <a:avLst/>
            </a:prstGeom>
            <a:solidFill>
              <a:srgbClr val="344A9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Submit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to Different Journal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5049520" y="4086225"/>
              <a:ext cx="5143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9" idx="1"/>
              <a:endCxn id="12" idx="3"/>
            </p:cNvCxnSpPr>
            <p:nvPr/>
          </p:nvCxnSpPr>
          <p:spPr bwMode="auto">
            <a:xfrm flipH="1">
              <a:off x="2971800" y="4086225"/>
              <a:ext cx="857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531" name="TextBox 22530"/>
            <p:cNvSpPr txBox="1"/>
            <p:nvPr/>
          </p:nvSpPr>
          <p:spPr>
            <a:xfrm>
              <a:off x="1028701" y="1139651"/>
              <a:ext cx="100349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98C8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Research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5F279E-D31D-6E41-9F5A-230E0E0007AE}"/>
                </a:ext>
              </a:extLst>
            </p:cNvPr>
            <p:cNvSpPr/>
            <p:nvPr/>
          </p:nvSpPr>
          <p:spPr>
            <a:xfrm>
              <a:off x="2981960" y="1600200"/>
              <a:ext cx="857250" cy="2857500"/>
            </a:xfrm>
            <a:prstGeom prst="rect">
              <a:avLst/>
            </a:prstGeom>
            <a:solidFill>
              <a:srgbClr val="E1CEF0">
                <a:alpha val="43922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8F0943-20BC-0F4A-AE71-BFACB3633E93}"/>
                </a:ext>
              </a:extLst>
            </p:cNvPr>
            <p:cNvSpPr txBox="1"/>
            <p:nvPr/>
          </p:nvSpPr>
          <p:spPr>
            <a:xfrm>
              <a:off x="2983078" y="962586"/>
              <a:ext cx="833833" cy="6232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98C8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Peer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898C8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Review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48288" y="1608917"/>
              <a:ext cx="1200150" cy="74295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Paper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Accepted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8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97" y="1351325"/>
            <a:ext cx="8077403" cy="48244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488" cy="5959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47" t="7828" r="27954" b="59763"/>
          <a:stretch/>
        </p:blipFill>
        <p:spPr>
          <a:xfrm>
            <a:off x="5894201" y="1"/>
            <a:ext cx="3249800" cy="16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2D36E6-2FC2-4D7B-9346-5A349FDF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2" t="56908" r="40065" b="19324"/>
          <a:stretch/>
        </p:blipFill>
        <p:spPr>
          <a:xfrm>
            <a:off x="4642870" y="4699223"/>
            <a:ext cx="5067467" cy="2149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5F40A-7C3A-4CD6-AB92-3F29367F4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420" y="9472"/>
            <a:ext cx="6858000" cy="1790700"/>
          </a:xfrm>
        </p:spPr>
        <p:txBody>
          <a:bodyPr/>
          <a:lstStyle/>
          <a:p>
            <a:r>
              <a:rPr lang="en-US" dirty="0"/>
              <a:t>Scavenger Hunt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34B80-109C-49CA-A4A6-48DC387F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13" t="14976" r="39608" b="3285"/>
          <a:stretch/>
        </p:blipFill>
        <p:spPr>
          <a:xfrm>
            <a:off x="-77704" y="0"/>
            <a:ext cx="47179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34F87-F7CE-49C5-93EE-3450FF31B2E9}"/>
              </a:ext>
            </a:extLst>
          </p:cNvPr>
          <p:cNvSpPr txBox="1"/>
          <p:nvPr/>
        </p:nvSpPr>
        <p:spPr>
          <a:xfrm>
            <a:off x="4495190" y="1458191"/>
            <a:ext cx="441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Go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https://physics.oregonstate.edu/research-department-physics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566DA-CB74-4A39-9A6D-13EDB3448B71}"/>
              </a:ext>
            </a:extLst>
          </p:cNvPr>
          <p:cNvSpPr txBox="1"/>
          <p:nvPr/>
        </p:nvSpPr>
        <p:spPr>
          <a:xfrm>
            <a:off x="4486119" y="2486408"/>
            <a:ext cx="441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Pick a physics research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A7385-B8C9-4E50-B90D-8ADE6412FFC8}"/>
              </a:ext>
            </a:extLst>
          </p:cNvPr>
          <p:cNvSpPr txBox="1"/>
          <p:nvPr/>
        </p:nvSpPr>
        <p:spPr>
          <a:xfrm>
            <a:off x="4485972" y="3042649"/>
            <a:ext cx="465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Which group(s) in ONE research area have the most undergraduate researchers?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475AC-5C42-47E1-A114-1695143CC61D}"/>
              </a:ext>
            </a:extLst>
          </p:cNvPr>
          <p:cNvSpPr txBox="1"/>
          <p:nvPr/>
        </p:nvSpPr>
        <p:spPr>
          <a:xfrm>
            <a:off x="4558964" y="3878253"/>
            <a:ext cx="465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What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scholarly journals does this research area use?</a:t>
            </a:r>
          </a:p>
        </p:txBody>
      </p:sp>
    </p:spTree>
    <p:extLst>
      <p:ext uri="{BB962C8B-B14F-4D97-AF65-F5344CB8AC3E}">
        <p14:creationId xmlns:p14="http://schemas.microsoft.com/office/powerpoint/2010/main" val="202610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9D3C-8228-4638-BDC3-79E5877B4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https://physics.oregonstate.edu/senior-thesis-projects-20202021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42973-140E-4D62-B273-98E87927B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B8EF-14B6-4606-A0C3-40AD2340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15" y="-65855"/>
            <a:ext cx="7772400" cy="1470025"/>
          </a:xfrm>
        </p:spPr>
        <p:txBody>
          <a:bodyPr/>
          <a:lstStyle/>
          <a:p>
            <a:r>
              <a:rPr lang="en-US" dirty="0"/>
              <a:t>WIC Fair – Feb 10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E7DA3-77FB-432D-AAFA-FFB03AA197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42443-5002-4825-94EE-C5595EEF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461"/>
            <a:ext cx="9144000" cy="58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48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SA 100 4:3 PPT template">
  <a:themeElements>
    <a:clrScheme name="OSA 2016 Palette">
      <a:dk1>
        <a:srgbClr val="000000"/>
      </a:dk1>
      <a:lt1>
        <a:sysClr val="window" lastClr="FFFFFF"/>
      </a:lt1>
      <a:dk2>
        <a:srgbClr val="36499B"/>
      </a:dk2>
      <a:lt2>
        <a:srgbClr val="00AEEF"/>
      </a:lt2>
      <a:accent1>
        <a:srgbClr val="898C8D"/>
      </a:accent1>
      <a:accent2>
        <a:srgbClr val="EF4136"/>
      </a:accent2>
      <a:accent3>
        <a:srgbClr val="F7941D"/>
      </a:accent3>
      <a:accent4>
        <a:srgbClr val="662D91"/>
      </a:accent4>
      <a:accent5>
        <a:srgbClr val="8DC63F"/>
      </a:accent5>
      <a:accent6>
        <a:srgbClr val="FFF200"/>
      </a:accent6>
      <a:hlink>
        <a:srgbClr val="36499B"/>
      </a:hlink>
      <a:folHlink>
        <a:srgbClr val="662D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A 100 widescreen PPT template_v6.potx" id="{8936B32E-E8DA-451B-892F-AB10F53006D8}" vid="{34C56B3A-8AAC-4436-8621-BAEA56ED89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210</Words>
  <Application>Microsoft Office PowerPoint</Application>
  <PresentationFormat>On-screen Show (4:3)</PresentationFormat>
  <Paragraphs>71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MS PGothic</vt:lpstr>
      <vt:lpstr>Wingdings</vt:lpstr>
      <vt:lpstr>1_Office Theme</vt:lpstr>
      <vt:lpstr>OSA 100 4:3 PPT template</vt:lpstr>
      <vt:lpstr>Scavenger Hunt</vt:lpstr>
      <vt:lpstr>Research and Publishing Process</vt:lpstr>
      <vt:lpstr>Research and Publishing Process</vt:lpstr>
      <vt:lpstr>Research and Publishing Process</vt:lpstr>
      <vt:lpstr>PowerPoint Presentation</vt:lpstr>
      <vt:lpstr>Scavenger Hunt</vt:lpstr>
      <vt:lpstr>https://physics.oregonstate.edu/senior-thesis-projects-20202021</vt:lpstr>
      <vt:lpstr>WIC Fair – Feb 10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Scavenger Hunt</dc:title>
  <dc:creator>Graham, Matthew</dc:creator>
  <cp:lastModifiedBy>Graham, Matthew</cp:lastModifiedBy>
  <cp:revision>1</cp:revision>
  <dcterms:created xsi:type="dcterms:W3CDTF">2021-02-16T23:43:52Z</dcterms:created>
  <dcterms:modified xsi:type="dcterms:W3CDTF">2021-02-16T23:45:24Z</dcterms:modified>
</cp:coreProperties>
</file>