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43891200" cy="32918400"/>
  <p:notesSz cx="7315200" cy="9601200"/>
  <p:defaultTextStyle>
    <a:defPPr>
      <a:defRPr lang="en-US"/>
    </a:defPPr>
    <a:lvl1pPr marL="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098">
          <p15:clr>
            <a:srgbClr val="A4A3A4"/>
          </p15:clr>
        </p15:guide>
        <p15:guide id="2" pos="2737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4646"/>
    <a:srgbClr val="FF4343"/>
    <a:srgbClr val="57B180"/>
    <a:srgbClr val="5DF1D8"/>
    <a:srgbClr val="C39BE1"/>
    <a:srgbClr val="B07BD7"/>
    <a:srgbClr val="8850C0"/>
    <a:srgbClr val="FF6600"/>
    <a:srgbClr val="FF3300"/>
    <a:srgbClr val="0D91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 autoAdjust="0"/>
    <p:restoredTop sz="99672" autoAdjust="0"/>
  </p:normalViewPr>
  <p:slideViewPr>
    <p:cSldViewPr snapToGrid="0" snapToObjects="1">
      <p:cViewPr varScale="1">
        <p:scale>
          <a:sx n="20" d="100"/>
          <a:sy n="20" d="100"/>
        </p:scale>
        <p:origin x="1459" y="29"/>
      </p:cViewPr>
      <p:guideLst>
        <p:guide orient="horz" pos="5098"/>
        <p:guide pos="2737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BD26-1B14-D042-81AD-74B116E4FFA6}" type="datetimeFigureOut">
              <a:rPr lang="en-US" smtClean="0"/>
              <a:pPr/>
              <a:t>7/3/2017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E692A-76F3-1F49-B174-E127D2EAF7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2153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BD26-1B14-D042-81AD-74B116E4FFA6}" type="datetimeFigureOut">
              <a:rPr lang="en-US" smtClean="0"/>
              <a:pPr/>
              <a:t>7/3/2017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E692A-76F3-1F49-B174-E127D2EAF7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598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5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BD26-1B14-D042-81AD-74B116E4FFA6}" type="datetimeFigureOut">
              <a:rPr lang="en-US" smtClean="0"/>
              <a:pPr/>
              <a:t>7/3/2017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E692A-76F3-1F49-B174-E127D2EAF7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8676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4560" y="7680963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7680963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BD26-1B14-D042-81AD-74B116E4FFA6}" type="datetimeFigureOut">
              <a:rPr lang="en-US" smtClean="0"/>
              <a:pPr/>
              <a:t>7/3/2017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E692A-76F3-1F49-B174-E127D2EAF7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499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BD26-1B14-D042-81AD-74B116E4FFA6}" type="datetimeFigureOut">
              <a:rPr lang="en-US" smtClean="0"/>
              <a:pPr/>
              <a:t>7/3/2017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E692A-76F3-1F49-B174-E127D2EAF7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365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BD26-1B14-D042-81AD-74B116E4FFA6}" type="datetimeFigureOut">
              <a:rPr lang="en-US" smtClean="0"/>
              <a:pPr/>
              <a:t>7/3/2017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E692A-76F3-1F49-B174-E127D2EAF7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9549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BD26-1B14-D042-81AD-74B116E4FFA6}" type="datetimeFigureOut">
              <a:rPr lang="en-US" smtClean="0"/>
              <a:pPr/>
              <a:t>7/3/2017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E692A-76F3-1F49-B174-E127D2EAF7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748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3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3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3" y="6888483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BD26-1B14-D042-81AD-74B116E4FFA6}" type="datetimeFigureOut">
              <a:rPr lang="en-US" smtClean="0"/>
              <a:pPr/>
              <a:t>7/3/2017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E692A-76F3-1F49-B174-E127D2EAF7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36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BD26-1B14-D042-81AD-74B116E4FFA6}" type="datetimeFigureOut">
              <a:rPr lang="en-US" smtClean="0"/>
              <a:pPr/>
              <a:t>7/3/2017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E692A-76F3-1F49-B174-E127D2EAF7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9834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BD26-1B14-D042-81AD-74B116E4FFA6}" type="datetimeFigureOut">
              <a:rPr lang="en-US" smtClean="0"/>
              <a:pPr/>
              <a:t>7/3/2017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E692A-76F3-1F49-B174-E127D2EAF7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9542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318265"/>
            <a:ext cx="9875520" cy="280873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318265"/>
            <a:ext cx="28895040" cy="280873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BD26-1B14-D042-81AD-74B116E4FFA6}" type="datetimeFigureOut">
              <a:rPr lang="en-US" smtClean="0"/>
              <a:pPr/>
              <a:t>7/3/2017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E692A-76F3-1F49-B174-E127D2EAF7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068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8912" tIns="219456" rIns="438912" bIns="21945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3"/>
            <a:ext cx="39502080" cy="21724622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D8BD26-1B14-D042-81AD-74B116E4FFA6}" type="datetimeFigureOut">
              <a:rPr lang="en-US" smtClean="0"/>
              <a:pPr/>
              <a:t>7/3/2017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1E692A-76F3-1F49-B174-E127D2EAF7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123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194560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920" indent="-1645920" algn="l" defTabSz="2194560" rtl="0" eaLnBrk="1" latinLnBrk="0" hangingPunct="1">
        <a:spcBef>
          <a:spcPct val="20000"/>
        </a:spcBef>
        <a:buFont typeface="Arial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6160" indent="-1371600" algn="l" defTabSz="2194560" rtl="0" eaLnBrk="1" latinLnBrk="0" hangingPunct="1">
        <a:spcBef>
          <a:spcPct val="20000"/>
        </a:spcBef>
        <a:buFont typeface="Arial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2194560" rtl="0" eaLnBrk="1" latinLnBrk="0" hangingPunct="1">
        <a:spcBef>
          <a:spcPct val="20000"/>
        </a:spcBef>
        <a:buFont typeface="Arial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2194560" rtl="0" eaLnBrk="1" latinLnBrk="0" hangingPunct="1">
        <a:spcBef>
          <a:spcPct val="20000"/>
        </a:spcBef>
        <a:buFont typeface="Arial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2194560" rtl="0" eaLnBrk="1" latinLnBrk="0" hangingPunct="1">
        <a:spcBef>
          <a:spcPct val="20000"/>
        </a:spcBef>
        <a:buFont typeface="Arial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13" Type="http://schemas.openxmlformats.org/officeDocument/2006/relationships/image" Target="../media/image3.wmf"/><Relationship Id="rId3" Type="http://schemas.openxmlformats.org/officeDocument/2006/relationships/image" Target="../media/image4.jpeg"/><Relationship Id="rId7" Type="http://schemas.openxmlformats.org/officeDocument/2006/relationships/image" Target="../media/image8.emf"/><Relationship Id="rId12" Type="http://schemas.openxmlformats.org/officeDocument/2006/relationships/oleObject" Target="../embeddings/oleObject3.bin"/><Relationship Id="rId17" Type="http://schemas.openxmlformats.org/officeDocument/2006/relationships/image" Target="../media/image12.png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11.jpeg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png"/><Relationship Id="rId11" Type="http://schemas.openxmlformats.org/officeDocument/2006/relationships/image" Target="../media/image2.wmf"/><Relationship Id="rId5" Type="http://schemas.openxmlformats.org/officeDocument/2006/relationships/image" Target="../media/image6.jpeg"/><Relationship Id="rId15" Type="http://schemas.openxmlformats.org/officeDocument/2006/relationships/image" Target="../media/image10.jpeg"/><Relationship Id="rId10" Type="http://schemas.openxmlformats.org/officeDocument/2006/relationships/oleObject" Target="../embeddings/oleObject2.bin"/><Relationship Id="rId4" Type="http://schemas.openxmlformats.org/officeDocument/2006/relationships/image" Target="../media/image5.png"/><Relationship Id="rId9" Type="http://schemas.openxmlformats.org/officeDocument/2006/relationships/image" Target="../media/image1.wmf"/><Relationship Id="rId1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506023" y="0"/>
            <a:ext cx="3356470" cy="1017878"/>
          </a:xfrm>
          <a:prstGeom prst="rect">
            <a:avLst/>
          </a:prstGeom>
          <a:solidFill>
            <a:srgbClr val="FF66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Rectangle 87"/>
          <p:cNvSpPr/>
          <p:nvPr/>
        </p:nvSpPr>
        <p:spPr>
          <a:xfrm>
            <a:off x="-956440" y="25960209"/>
            <a:ext cx="9786044" cy="7656023"/>
          </a:xfrm>
          <a:prstGeom prst="rect">
            <a:avLst/>
          </a:prstGeom>
          <a:solidFill>
            <a:srgbClr val="E6464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Rectangle 83"/>
          <p:cNvSpPr/>
          <p:nvPr/>
        </p:nvSpPr>
        <p:spPr>
          <a:xfrm>
            <a:off x="34975895" y="26123695"/>
            <a:ext cx="8713013" cy="6794703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Rectangle 75"/>
          <p:cNvSpPr/>
          <p:nvPr/>
        </p:nvSpPr>
        <p:spPr>
          <a:xfrm>
            <a:off x="26255626" y="25931193"/>
            <a:ext cx="8713013" cy="7685039"/>
          </a:xfrm>
          <a:prstGeom prst="rect">
            <a:avLst/>
          </a:prstGeom>
          <a:solidFill>
            <a:srgbClr val="C39B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/>
          <p:cNvSpPr/>
          <p:nvPr/>
        </p:nvSpPr>
        <p:spPr>
          <a:xfrm>
            <a:off x="17547744" y="25931192"/>
            <a:ext cx="8713013" cy="7685040"/>
          </a:xfrm>
          <a:prstGeom prst="rect">
            <a:avLst/>
          </a:prstGeom>
          <a:solidFill>
            <a:srgbClr val="57B18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8829602" y="25931193"/>
            <a:ext cx="8713013" cy="768503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-48125" y="363973"/>
            <a:ext cx="252587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9600" dirty="0" smtClean="0">
                <a:latin typeface="Constantia" pitchFamily="18" charset="0"/>
              </a:rPr>
              <a:t>A Learning Progression for Partial Derivatives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4794224" y="287029"/>
            <a:ext cx="13107534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4800" dirty="0" smtClean="0">
                <a:latin typeface="Constantia" pitchFamily="18" charset="0"/>
              </a:rPr>
              <a:t>Corinne A. </a:t>
            </a:r>
            <a:r>
              <a:rPr lang="en-US" sz="4800" dirty="0" err="1" smtClean="0">
                <a:latin typeface="Constantia" pitchFamily="18" charset="0"/>
              </a:rPr>
              <a:t>Manogue</a:t>
            </a:r>
            <a:r>
              <a:rPr lang="en-US" sz="4800" dirty="0">
                <a:latin typeface="Constantia" pitchFamily="18" charset="0"/>
              </a:rPr>
              <a:t> </a:t>
            </a:r>
            <a:r>
              <a:rPr lang="en-US" sz="4800" dirty="0" smtClean="0">
                <a:latin typeface="Constantia" pitchFamily="18" charset="0"/>
              </a:rPr>
              <a:t>    </a:t>
            </a:r>
            <a:r>
              <a:rPr lang="en-US" sz="4800" dirty="0" err="1" smtClean="0">
                <a:latin typeface="Constantia" pitchFamily="18" charset="0"/>
              </a:rPr>
              <a:t>Tevian</a:t>
            </a:r>
            <a:r>
              <a:rPr lang="en-US" sz="4800" dirty="0" smtClean="0">
                <a:latin typeface="Constantia" pitchFamily="18" charset="0"/>
              </a:rPr>
              <a:t> Dray</a:t>
            </a:r>
          </a:p>
          <a:p>
            <a:pPr algn="ctr">
              <a:spcAft>
                <a:spcPts val="1200"/>
              </a:spcAft>
            </a:pPr>
            <a:r>
              <a:rPr lang="en-US" sz="4800" dirty="0" smtClean="0">
                <a:latin typeface="Constantia" pitchFamily="18" charset="0"/>
              </a:rPr>
              <a:t>Paul J. </a:t>
            </a:r>
            <a:r>
              <a:rPr lang="en-US" sz="4800" dirty="0" err="1" smtClean="0">
                <a:latin typeface="Constantia" pitchFamily="18" charset="0"/>
              </a:rPr>
              <a:t>Emigh</a:t>
            </a:r>
            <a:r>
              <a:rPr lang="en-US" sz="4800" dirty="0" smtClean="0">
                <a:latin typeface="Constantia" pitchFamily="18" charset="0"/>
              </a:rPr>
              <a:t>     Elizabeth </a:t>
            </a:r>
            <a:r>
              <a:rPr lang="en-US" sz="4800" dirty="0" err="1" smtClean="0">
                <a:latin typeface="Constantia" pitchFamily="18" charset="0"/>
              </a:rPr>
              <a:t>Gire</a:t>
            </a:r>
            <a:r>
              <a:rPr lang="en-US" sz="4800" dirty="0">
                <a:latin typeface="Constantia" pitchFamily="18" charset="0"/>
              </a:rPr>
              <a:t> </a:t>
            </a:r>
            <a:r>
              <a:rPr lang="en-US" sz="4800" dirty="0" smtClean="0">
                <a:latin typeface="Constantia" pitchFamily="18" charset="0"/>
              </a:rPr>
              <a:t>    David Roundy</a:t>
            </a:r>
            <a:endParaRPr lang="en-US" sz="4800" dirty="0">
              <a:latin typeface="Constantia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-898634" y="2288840"/>
            <a:ext cx="45831234" cy="0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-838200" y="2167662"/>
            <a:ext cx="45890794" cy="0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5" name="Picture 24" descr="nsf4c-eps-converted-to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141" y="24226509"/>
            <a:ext cx="1261356" cy="1261356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3109752" y="22411242"/>
            <a:ext cx="6438091" cy="2323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b="1" dirty="0" smtClean="0">
                <a:latin typeface="Constantia" pitchFamily="18" charset="0"/>
              </a:rPr>
              <a:t>Acknowledgements:  </a:t>
            </a:r>
            <a:r>
              <a:rPr lang="en-US" sz="2900" dirty="0" smtClean="0">
                <a:latin typeface="Constantia" pitchFamily="18" charset="0"/>
              </a:rPr>
              <a:t>We would like to thank the members of the Paradigms research project over many years.  This work was supported in part by NSF grant DUE-1323800.</a:t>
            </a:r>
          </a:p>
        </p:txBody>
      </p:sp>
      <p:grpSp>
        <p:nvGrpSpPr>
          <p:cNvPr id="115" name="Group 114"/>
          <p:cNvGrpSpPr/>
          <p:nvPr/>
        </p:nvGrpSpPr>
        <p:grpSpPr>
          <a:xfrm>
            <a:off x="192508" y="26069748"/>
            <a:ext cx="8590306" cy="7348070"/>
            <a:chOff x="569140" y="26069748"/>
            <a:chExt cx="8421235" cy="7348070"/>
          </a:xfrm>
        </p:grpSpPr>
        <p:sp>
          <p:nvSpPr>
            <p:cNvPr id="43" name="TextBox 42"/>
            <p:cNvSpPr txBox="1"/>
            <p:nvPr/>
          </p:nvSpPr>
          <p:spPr>
            <a:xfrm>
              <a:off x="805033" y="27246898"/>
              <a:ext cx="8185342" cy="61709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 smtClean="0">
                  <a:latin typeface="Constantia" pitchFamily="18" charset="0"/>
                </a:rPr>
                <a:t>Learning progressions include:</a:t>
              </a:r>
            </a:p>
            <a:p>
              <a:pPr marL="571500" indent="-27432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n-US" sz="3600" dirty="0" smtClean="0">
                  <a:latin typeface="Constantia" pitchFamily="18" charset="0"/>
                </a:rPr>
                <a:t>upper and lower anchors</a:t>
              </a:r>
            </a:p>
            <a:p>
              <a:pPr marL="571500" indent="-27432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n-US" sz="3600" dirty="0">
                  <a:latin typeface="Constantia" pitchFamily="18" charset="0"/>
                </a:rPr>
                <a:t>h</a:t>
              </a:r>
              <a:r>
                <a:rPr lang="en-US" sz="3600" dirty="0" smtClean="0">
                  <a:latin typeface="Constantia" pitchFamily="18" charset="0"/>
                </a:rPr>
                <a:t>ypotheses about learning</a:t>
              </a:r>
            </a:p>
            <a:p>
              <a:pPr marL="571500" indent="-27432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n-US" sz="3600" dirty="0">
                  <a:latin typeface="Constantia" pitchFamily="18" charset="0"/>
                </a:rPr>
                <a:t>d</a:t>
              </a:r>
              <a:r>
                <a:rPr lang="en-US" sz="3600" dirty="0" smtClean="0">
                  <a:latin typeface="Constantia" pitchFamily="18" charset="0"/>
                </a:rPr>
                <a:t>escriptions of how students might develop ways of thinking</a:t>
              </a:r>
            </a:p>
            <a:p>
              <a:pPr marL="571500" indent="-27432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n-US" sz="3600" dirty="0" smtClean="0">
                  <a:latin typeface="Constantia" pitchFamily="18" charset="0"/>
                </a:rPr>
                <a:t>empirically tested curricular elements</a:t>
              </a:r>
            </a:p>
            <a:p>
              <a:pPr marL="571500" indent="-27432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endParaRPr lang="en-US" sz="3600" dirty="0">
                <a:latin typeface="Constantia" pitchFamily="18" charset="0"/>
              </a:endParaRPr>
            </a:p>
            <a:p>
              <a:pPr marL="297180">
                <a:spcAft>
                  <a:spcPts val="600"/>
                </a:spcAft>
              </a:pPr>
              <a:r>
                <a:rPr lang="en-US" sz="3600" dirty="0" smtClean="0">
                  <a:latin typeface="Constantia" pitchFamily="18" charset="0"/>
                </a:rPr>
                <a:t>LPs in Science 2012 – Plummer</a:t>
              </a:r>
            </a:p>
            <a:p>
              <a:pPr marL="297180">
                <a:spcAft>
                  <a:spcPts val="600"/>
                </a:spcAft>
              </a:pPr>
              <a:r>
                <a:rPr lang="en-US" sz="3600" dirty="0" smtClean="0">
                  <a:latin typeface="Constantia" pitchFamily="18" charset="0"/>
                </a:rPr>
                <a:t>CPRE 2009 – Corcoran </a:t>
              </a:r>
              <a:r>
                <a:rPr lang="en-US" sz="3600" i="1" dirty="0">
                  <a:latin typeface="Constantia" pitchFamily="18" charset="0"/>
                </a:rPr>
                <a:t>et al.</a:t>
              </a:r>
              <a:r>
                <a:rPr lang="en-US" sz="3600" dirty="0">
                  <a:latin typeface="Constantia" pitchFamily="18" charset="0"/>
                </a:rPr>
                <a:t> </a:t>
              </a:r>
              <a:endParaRPr lang="en-US" sz="3600" dirty="0" smtClean="0">
                <a:latin typeface="Constantia" pitchFamily="18" charset="0"/>
              </a:endParaRPr>
            </a:p>
            <a:p>
              <a:pPr marL="571500" indent="-571500">
                <a:spcAft>
                  <a:spcPts val="1800"/>
                </a:spcAft>
                <a:buFont typeface="Arial" panose="020B0604020202020204" pitchFamily="34" charset="0"/>
                <a:buChar char="•"/>
              </a:pPr>
              <a:endParaRPr lang="en-US" sz="3600" dirty="0" smtClean="0">
                <a:latin typeface="Constantia" pitchFamily="18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69140" y="26069748"/>
              <a:ext cx="813816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dirty="0" smtClean="0">
                  <a:latin typeface="Constantia" pitchFamily="18" charset="0"/>
                </a:rPr>
                <a:t>Learning Progression</a:t>
              </a:r>
            </a:p>
          </p:txBody>
        </p:sp>
      </p:grpSp>
      <p:pic>
        <p:nvPicPr>
          <p:cNvPr id="1026" name="Picture 2" descr="C:\Users\emighp\Downloads\OSU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06022" y="1069755"/>
            <a:ext cx="3385177" cy="111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2" name="Straight Connector 51"/>
          <p:cNvCxnSpPr/>
          <p:nvPr/>
        </p:nvCxnSpPr>
        <p:spPr>
          <a:xfrm>
            <a:off x="-698500" y="25931193"/>
            <a:ext cx="44800157" cy="0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19" name="Group 118"/>
          <p:cNvGrpSpPr/>
          <p:nvPr/>
        </p:nvGrpSpPr>
        <p:grpSpPr>
          <a:xfrm>
            <a:off x="35256062" y="26069748"/>
            <a:ext cx="8138160" cy="6534422"/>
            <a:chOff x="35295122" y="26069748"/>
            <a:chExt cx="8138160" cy="6534422"/>
          </a:xfrm>
        </p:grpSpPr>
        <p:sp>
          <p:nvSpPr>
            <p:cNvPr id="62" name="TextBox 61"/>
            <p:cNvSpPr txBox="1"/>
            <p:nvPr/>
          </p:nvSpPr>
          <p:spPr>
            <a:xfrm>
              <a:off x="35295122" y="27295024"/>
              <a:ext cx="8138160" cy="53091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1800"/>
                </a:spcAft>
              </a:pPr>
              <a:r>
                <a:rPr lang="en-US" sz="3600" dirty="0" smtClean="0">
                  <a:latin typeface="Constantia" pitchFamily="18" charset="0"/>
                </a:rPr>
                <a:t>It is not possible to validate an entire learning progression that spans four undergraduate years and multiple math and physics </a:t>
              </a:r>
              <a:r>
                <a:rPr lang="en-US" sz="3600" dirty="0" err="1" smtClean="0">
                  <a:latin typeface="Constantia" pitchFamily="18" charset="0"/>
                </a:rPr>
                <a:t>subdisciplines</a:t>
              </a:r>
              <a:r>
                <a:rPr lang="en-US" sz="3600" dirty="0" smtClean="0">
                  <a:latin typeface="Constantia" pitchFamily="18" charset="0"/>
                </a:rPr>
                <a:t>.  Instead, we empirically validate in snapshots across the curriculum using a wide variety of formal and informal methods and perspectives. </a:t>
              </a:r>
            </a:p>
            <a:p>
              <a:pPr>
                <a:spcAft>
                  <a:spcPts val="1800"/>
                </a:spcAft>
              </a:pPr>
              <a:r>
                <a:rPr lang="en-US" sz="3600" dirty="0">
                  <a:latin typeface="Constantia" pitchFamily="18" charset="0"/>
                </a:rPr>
                <a:t>PERC 2017 – </a:t>
              </a:r>
              <a:r>
                <a:rPr lang="en-US" sz="3600" dirty="0" smtClean="0">
                  <a:latin typeface="Constantia" pitchFamily="18" charset="0"/>
                </a:rPr>
                <a:t>Manogue </a:t>
              </a:r>
              <a:r>
                <a:rPr lang="en-US" sz="3600" i="1" dirty="0">
                  <a:latin typeface="Constantia" pitchFamily="18" charset="0"/>
                </a:rPr>
                <a:t>et al.</a:t>
              </a:r>
              <a:r>
                <a:rPr lang="en-US" sz="3600" dirty="0">
                  <a:latin typeface="Constantia" pitchFamily="18" charset="0"/>
                </a:rPr>
                <a:t>  </a:t>
              </a:r>
              <a:endParaRPr lang="en-US" sz="3600" dirty="0" smtClean="0">
                <a:latin typeface="Constantia" pitchFamily="18" charset="0"/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35295122" y="26069748"/>
              <a:ext cx="813816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dirty="0" smtClean="0">
                  <a:latin typeface="Constantia" pitchFamily="18" charset="0"/>
                </a:rPr>
                <a:t>Researc</a:t>
              </a:r>
              <a:r>
                <a:rPr lang="en-US" sz="5400" dirty="0">
                  <a:latin typeface="Constantia" pitchFamily="18" charset="0"/>
                </a:rPr>
                <a:t>h</a:t>
              </a:r>
              <a:endParaRPr lang="en-US" sz="5400" dirty="0" smtClean="0">
                <a:latin typeface="Constantia" pitchFamily="18" charset="0"/>
              </a:endParaRPr>
            </a:p>
          </p:txBody>
        </p:sp>
      </p:grpSp>
      <p:grpSp>
        <p:nvGrpSpPr>
          <p:cNvPr id="117" name="Group 116"/>
          <p:cNvGrpSpPr/>
          <p:nvPr/>
        </p:nvGrpSpPr>
        <p:grpSpPr>
          <a:xfrm>
            <a:off x="17830041" y="26069748"/>
            <a:ext cx="8138160" cy="6765254"/>
            <a:chOff x="17849569" y="26262252"/>
            <a:chExt cx="8138160" cy="6765254"/>
          </a:xfrm>
        </p:grpSpPr>
        <p:sp>
          <p:nvSpPr>
            <p:cNvPr id="65" name="TextBox 64"/>
            <p:cNvSpPr txBox="1"/>
            <p:nvPr/>
          </p:nvSpPr>
          <p:spPr>
            <a:xfrm>
              <a:off x="17849569" y="27487528"/>
              <a:ext cx="8138160" cy="55399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1800"/>
                </a:spcAft>
              </a:pPr>
              <a:r>
                <a:rPr lang="en-US" sz="3600" dirty="0" smtClean="0">
                  <a:latin typeface="Constantia" pitchFamily="18" charset="0"/>
                </a:rPr>
                <a:t>Cognitive task analysis triangulates information </a:t>
              </a:r>
              <a:r>
                <a:rPr lang="en-US" sz="3600" dirty="0">
                  <a:latin typeface="Constantia" pitchFamily="18" charset="0"/>
                </a:rPr>
                <a:t>from </a:t>
              </a:r>
              <a:r>
                <a:rPr lang="en-US" sz="3600" dirty="0" smtClean="0">
                  <a:latin typeface="Constantia" pitchFamily="18" charset="0"/>
                </a:rPr>
                <a:t>informal/formal </a:t>
              </a:r>
              <a:r>
                <a:rPr lang="en-US" sz="3600" dirty="0">
                  <a:latin typeface="Constantia" pitchFamily="18" charset="0"/>
                </a:rPr>
                <a:t>research, existing </a:t>
              </a:r>
              <a:r>
                <a:rPr lang="en-US" sz="3600" dirty="0" smtClean="0">
                  <a:latin typeface="Constantia" pitchFamily="18" charset="0"/>
                </a:rPr>
                <a:t>PER, classroom work, feedback from teachers, TAs, student focus groups, etc.  </a:t>
              </a:r>
            </a:p>
            <a:p>
              <a:pPr>
                <a:spcAft>
                  <a:spcPts val="1800"/>
                </a:spcAft>
              </a:pPr>
              <a:r>
                <a:rPr lang="en-US" sz="3600" dirty="0" smtClean="0">
                  <a:latin typeface="Constantia" pitchFamily="18" charset="0"/>
                </a:rPr>
                <a:t>Discussion identifies themes that recur and lead to rich concept images. </a:t>
              </a:r>
            </a:p>
            <a:p>
              <a:r>
                <a:rPr lang="en-US" sz="3600" dirty="0" smtClean="0">
                  <a:latin typeface="Constantia" pitchFamily="18" charset="0"/>
                </a:rPr>
                <a:t>AJP 2009 – </a:t>
              </a:r>
              <a:r>
                <a:rPr lang="en-US" sz="3600" dirty="0" err="1" smtClean="0">
                  <a:latin typeface="Constantia" pitchFamily="18" charset="0"/>
                </a:rPr>
                <a:t>Redish</a:t>
              </a:r>
              <a:r>
                <a:rPr lang="en-US" sz="3600" dirty="0" smtClean="0">
                  <a:latin typeface="Constantia" pitchFamily="18" charset="0"/>
                </a:rPr>
                <a:t> &amp; Hammer</a:t>
              </a:r>
            </a:p>
            <a:p>
              <a:r>
                <a:rPr lang="en-US" sz="3600" dirty="0" smtClean="0">
                  <a:latin typeface="Constantia" pitchFamily="18" charset="0"/>
                </a:rPr>
                <a:t>PERC 2009 – Manogue &amp; Gire  </a:t>
              </a: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17849569" y="26262252"/>
              <a:ext cx="813816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dirty="0" smtClean="0">
                  <a:latin typeface="Constantia" pitchFamily="18" charset="0"/>
                </a:rPr>
                <a:t>Task Analysis</a:t>
              </a:r>
            </a:p>
          </p:txBody>
        </p:sp>
      </p:grpSp>
      <p:grpSp>
        <p:nvGrpSpPr>
          <p:cNvPr id="116" name="Group 115"/>
          <p:cNvGrpSpPr/>
          <p:nvPr/>
        </p:nvGrpSpPr>
        <p:grpSpPr>
          <a:xfrm>
            <a:off x="9117029" y="25973496"/>
            <a:ext cx="8138160" cy="6765254"/>
            <a:chOff x="9126793" y="26069748"/>
            <a:chExt cx="8138160" cy="6765254"/>
          </a:xfrm>
        </p:grpSpPr>
        <p:sp>
          <p:nvSpPr>
            <p:cNvPr id="70" name="TextBox 69"/>
            <p:cNvSpPr txBox="1"/>
            <p:nvPr/>
          </p:nvSpPr>
          <p:spPr>
            <a:xfrm>
              <a:off x="9126793" y="26069748"/>
              <a:ext cx="813816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dirty="0" smtClean="0">
                  <a:latin typeface="Constantia" pitchFamily="18" charset="0"/>
                </a:rPr>
                <a:t>Concept Image</a:t>
              </a: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9126793" y="27295024"/>
              <a:ext cx="8138160" cy="55399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1800"/>
                </a:spcAft>
              </a:pPr>
              <a:r>
                <a:rPr lang="en-US" sz="3600" dirty="0" smtClean="0">
                  <a:latin typeface="Constantia" pitchFamily="18" charset="0"/>
                </a:rPr>
                <a:t>A </a:t>
              </a:r>
              <a:r>
                <a:rPr lang="en-US" sz="3600" dirty="0">
                  <a:latin typeface="Constantia" pitchFamily="18" charset="0"/>
                </a:rPr>
                <a:t>concept image </a:t>
              </a:r>
              <a:r>
                <a:rPr lang="en-US" sz="3600" dirty="0" smtClean="0">
                  <a:latin typeface="Constantia" pitchFamily="18" charset="0"/>
                </a:rPr>
                <a:t>includes the set of all mental pictures, associated properties and processes associated with a concept. </a:t>
              </a:r>
              <a:r>
                <a:rPr lang="en-US" sz="3600" dirty="0">
                  <a:latin typeface="Constantia" pitchFamily="18" charset="0"/>
                </a:rPr>
                <a:t>M</a:t>
              </a:r>
              <a:r>
                <a:rPr lang="en-US" sz="3600" dirty="0" smtClean="0">
                  <a:latin typeface="Constantia" pitchFamily="18" charset="0"/>
                </a:rPr>
                <a:t>iddle-division </a:t>
              </a:r>
              <a:r>
                <a:rPr lang="en-US" sz="3600" dirty="0">
                  <a:latin typeface="Constantia" pitchFamily="18" charset="0"/>
                </a:rPr>
                <a:t>students </a:t>
              </a:r>
              <a:r>
                <a:rPr lang="en-US" sz="3600" dirty="0" smtClean="0">
                  <a:latin typeface="Constantia" pitchFamily="18" charset="0"/>
                </a:rPr>
                <a:t>need rapidly to </a:t>
              </a:r>
              <a:r>
                <a:rPr lang="en-US" sz="3600" dirty="0">
                  <a:latin typeface="Constantia" pitchFamily="18" charset="0"/>
                </a:rPr>
                <a:t>develop rich concept images.</a:t>
              </a:r>
            </a:p>
            <a:p>
              <a:pPr>
                <a:spcAft>
                  <a:spcPts val="1800"/>
                </a:spcAft>
              </a:pPr>
              <a:r>
                <a:rPr lang="en-US" sz="3600" dirty="0" smtClean="0">
                  <a:latin typeface="Constantia" pitchFamily="18" charset="0"/>
                </a:rPr>
                <a:t>Students should </a:t>
              </a:r>
              <a:r>
                <a:rPr lang="en-US" sz="3600" dirty="0">
                  <a:latin typeface="Constantia" pitchFamily="18" charset="0"/>
                </a:rPr>
                <a:t>be able to go back and forth </a:t>
              </a:r>
              <a:r>
                <a:rPr lang="en-US" sz="3600" dirty="0" smtClean="0">
                  <a:latin typeface="Constantia" pitchFamily="18" charset="0"/>
                </a:rPr>
                <a:t>between </a:t>
              </a:r>
              <a:r>
                <a:rPr lang="en-US" sz="3600" dirty="0">
                  <a:latin typeface="Constantia" pitchFamily="18" charset="0"/>
                </a:rPr>
                <a:t>various elements</a:t>
              </a:r>
              <a:r>
                <a:rPr lang="en-US" sz="3600" dirty="0" smtClean="0">
                  <a:latin typeface="Constantia" pitchFamily="18" charset="0"/>
                </a:rPr>
                <a:t>.</a:t>
              </a:r>
              <a:endParaRPr lang="en-US" sz="3600" dirty="0">
                <a:latin typeface="Constantia" pitchFamily="18" charset="0"/>
              </a:endParaRPr>
            </a:p>
            <a:p>
              <a:r>
                <a:rPr lang="en-US" sz="3600" dirty="0" smtClean="0">
                  <a:latin typeface="Constantia" pitchFamily="18" charset="0"/>
                </a:rPr>
                <a:t>CBMS 2000 –  </a:t>
              </a:r>
              <a:r>
                <a:rPr lang="en-US" sz="3600" dirty="0" err="1" smtClean="0">
                  <a:latin typeface="Constantia" pitchFamily="18" charset="0"/>
                </a:rPr>
                <a:t>Zandieh</a:t>
              </a:r>
              <a:r>
                <a:rPr lang="en-US" sz="3600" dirty="0" smtClean="0">
                  <a:latin typeface="Constantia" pitchFamily="18" charset="0"/>
                </a:rPr>
                <a:t>, </a:t>
              </a:r>
            </a:p>
            <a:p>
              <a:r>
                <a:rPr lang="en-US" sz="3600" dirty="0" smtClean="0">
                  <a:latin typeface="Constantia" pitchFamily="18" charset="0"/>
                </a:rPr>
                <a:t>Ed. Stud. Math. 1981 </a:t>
              </a:r>
              <a:r>
                <a:rPr lang="en-US" sz="3600" dirty="0">
                  <a:latin typeface="Constantia" pitchFamily="18" charset="0"/>
                </a:rPr>
                <a:t>– Tall </a:t>
              </a:r>
              <a:r>
                <a:rPr lang="en-US" sz="3600" dirty="0" smtClean="0">
                  <a:latin typeface="Constantia" pitchFamily="18" charset="0"/>
                </a:rPr>
                <a:t>&amp; </a:t>
              </a:r>
              <a:r>
                <a:rPr lang="en-US" sz="3600" dirty="0" err="1" smtClean="0">
                  <a:latin typeface="Constantia" pitchFamily="18" charset="0"/>
                </a:rPr>
                <a:t>Vinner</a:t>
              </a:r>
              <a:endParaRPr lang="en-US" sz="3600" dirty="0" smtClean="0">
                <a:latin typeface="Constantia" pitchFamily="18" charset="0"/>
              </a:endParaRPr>
            </a:p>
          </p:txBody>
        </p:sp>
      </p:grpSp>
      <p:grpSp>
        <p:nvGrpSpPr>
          <p:cNvPr id="118" name="Group 117"/>
          <p:cNvGrpSpPr/>
          <p:nvPr/>
        </p:nvGrpSpPr>
        <p:grpSpPr>
          <a:xfrm>
            <a:off x="26543053" y="26069748"/>
            <a:ext cx="8138160" cy="6595977"/>
            <a:chOff x="26572345" y="26069748"/>
            <a:chExt cx="8138160" cy="6595977"/>
          </a:xfrm>
        </p:grpSpPr>
        <p:sp>
          <p:nvSpPr>
            <p:cNvPr id="72" name="TextBox 71"/>
            <p:cNvSpPr txBox="1"/>
            <p:nvPr/>
          </p:nvSpPr>
          <p:spPr>
            <a:xfrm>
              <a:off x="26572345" y="27295024"/>
              <a:ext cx="8138160" cy="53707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1800"/>
                </a:spcAft>
              </a:pPr>
              <a:r>
                <a:rPr lang="en-US" sz="3600" dirty="0">
                  <a:latin typeface="Constantia" pitchFamily="18" charset="0"/>
                </a:rPr>
                <a:t>Different representations have material features that support </a:t>
              </a:r>
              <a:r>
                <a:rPr lang="en-US" sz="3600" dirty="0" smtClean="0">
                  <a:latin typeface="Constantia" pitchFamily="18" charset="0"/>
                </a:rPr>
                <a:t>different </a:t>
              </a:r>
              <a:r>
                <a:rPr lang="en-US" sz="3600" dirty="0">
                  <a:latin typeface="Constantia" pitchFamily="18" charset="0"/>
                </a:rPr>
                <a:t>kinds of </a:t>
              </a:r>
              <a:r>
                <a:rPr lang="en-US" sz="3600" dirty="0" smtClean="0">
                  <a:latin typeface="Constantia" pitchFamily="18" charset="0"/>
                </a:rPr>
                <a:t>reasoning and problem-solving</a:t>
              </a:r>
              <a:r>
                <a:rPr lang="en-US" sz="3600" dirty="0">
                  <a:latin typeface="Constantia" pitchFamily="18" charset="0"/>
                </a:rPr>
                <a:t>.</a:t>
              </a:r>
            </a:p>
            <a:p>
              <a:pPr>
                <a:spcAft>
                  <a:spcPts val="4800"/>
                </a:spcAft>
              </a:pPr>
              <a:r>
                <a:rPr lang="en-US" sz="3600" dirty="0">
                  <a:latin typeface="Constantia" pitchFamily="18" charset="0"/>
                </a:rPr>
                <a:t>We use and develop representations that relate different elements of a rich concept image and/or task</a:t>
              </a:r>
              <a:r>
                <a:rPr lang="en-US" sz="3600" dirty="0" smtClean="0">
                  <a:latin typeface="Constantia" pitchFamily="18" charset="0"/>
                </a:rPr>
                <a:t>.</a:t>
              </a:r>
            </a:p>
            <a:p>
              <a:r>
                <a:rPr lang="en-US" sz="3600" dirty="0" smtClean="0">
                  <a:latin typeface="Constantia" pitchFamily="18" charset="0"/>
                </a:rPr>
                <a:t>Cognition in the Wild 1995 – Hutchins</a:t>
              </a:r>
            </a:p>
            <a:p>
              <a:r>
                <a:rPr lang="en-US" sz="3600" dirty="0" smtClean="0">
                  <a:latin typeface="Constantia" pitchFamily="18" charset="0"/>
                </a:rPr>
                <a:t>PERC 2012 – Gire &amp; Price</a:t>
              </a:r>
              <a:endParaRPr lang="en-US" sz="3600" dirty="0">
                <a:latin typeface="Constantia" pitchFamily="18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26572345" y="26069748"/>
              <a:ext cx="813816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dirty="0" smtClean="0">
                  <a:latin typeface="Constantia" pitchFamily="18" charset="0"/>
                </a:rPr>
                <a:t>Representations</a:t>
              </a:r>
            </a:p>
          </p:txBody>
        </p:sp>
      </p:grpSp>
      <p:cxnSp>
        <p:nvCxnSpPr>
          <p:cNvPr id="110" name="Straight Connector 109"/>
          <p:cNvCxnSpPr/>
          <p:nvPr/>
        </p:nvCxnSpPr>
        <p:spPr>
          <a:xfrm flipH="1">
            <a:off x="8781477" y="25964149"/>
            <a:ext cx="49702" cy="7707489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>
            <a:off x="34963768" y="25988212"/>
            <a:ext cx="12127" cy="762802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4" name="Straight Connector 123"/>
          <p:cNvCxnSpPr/>
          <p:nvPr/>
        </p:nvCxnSpPr>
        <p:spPr>
          <a:xfrm flipH="1">
            <a:off x="26236694" y="25940085"/>
            <a:ext cx="40276" cy="7676147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Connector 124"/>
          <p:cNvCxnSpPr/>
          <p:nvPr/>
        </p:nvCxnSpPr>
        <p:spPr>
          <a:xfrm>
            <a:off x="17542615" y="25955256"/>
            <a:ext cx="0" cy="7660976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1" name="Rectangle 120"/>
          <p:cNvSpPr/>
          <p:nvPr/>
        </p:nvSpPr>
        <p:spPr>
          <a:xfrm rot="20152979">
            <a:off x="5788063" y="15062134"/>
            <a:ext cx="11980868" cy="223486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953680"/>
              </a:avLst>
            </a:prstTxWarp>
            <a:spAutoFit/>
          </a:bodyPr>
          <a:lstStyle/>
          <a:p>
            <a:pPr algn="ctr"/>
            <a:r>
              <a:rPr lang="en-US" sz="3600" cap="none" spc="1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latin typeface="Constantia" panose="02030602050306030303" pitchFamily="18" charset="0"/>
              </a:rPr>
              <a:t>Intermediate Mechanics</a:t>
            </a:r>
            <a:endParaRPr lang="en-US" sz="3600" cap="none" spc="12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latin typeface="Constantia" panose="02030602050306030303" pitchFamily="18" charset="0"/>
            </a:endParaRPr>
          </a:p>
        </p:txBody>
      </p:sp>
      <p:sp>
        <p:nvSpPr>
          <p:cNvPr id="131" name="Rectangle 130"/>
          <p:cNvSpPr/>
          <p:nvPr/>
        </p:nvSpPr>
        <p:spPr>
          <a:xfrm rot="19194773">
            <a:off x="-1159643" y="19869987"/>
            <a:ext cx="10704367" cy="132702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805562"/>
              </a:avLst>
            </a:prstTxWarp>
            <a:spAutoFit/>
          </a:bodyPr>
          <a:lstStyle/>
          <a:p>
            <a:pPr algn="ctr"/>
            <a:r>
              <a:rPr lang="en-US" sz="3600" spc="1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latin typeface="Constantia" panose="02030602050306030303" pitchFamily="18" charset="0"/>
              </a:rPr>
              <a:t>Multivariable </a:t>
            </a:r>
            <a:r>
              <a:rPr lang="en-US" sz="3600" spc="12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latin typeface="Constantia" panose="02030602050306030303" pitchFamily="18" charset="0"/>
              </a:rPr>
              <a:t>C</a:t>
            </a:r>
            <a:r>
              <a:rPr lang="en-US" sz="3600" spc="1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latin typeface="Constantia" panose="02030602050306030303" pitchFamily="18" charset="0"/>
              </a:rPr>
              <a:t>alculus</a:t>
            </a:r>
            <a:endParaRPr lang="en-US" sz="3600" cap="none" spc="12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latin typeface="Constantia" panose="02030602050306030303" pitchFamily="18" charset="0"/>
            </a:endParaRPr>
          </a:p>
        </p:txBody>
      </p:sp>
      <p:sp>
        <p:nvSpPr>
          <p:cNvPr id="132" name="Rectangle 131"/>
          <p:cNvSpPr/>
          <p:nvPr/>
        </p:nvSpPr>
        <p:spPr>
          <a:xfrm rot="20786240">
            <a:off x="14389902" y="12905953"/>
            <a:ext cx="8145041" cy="74841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953680"/>
              </a:avLst>
            </a:prstTxWarp>
            <a:spAutoFit/>
          </a:bodyPr>
          <a:lstStyle/>
          <a:p>
            <a:pPr algn="ctr"/>
            <a:r>
              <a:rPr lang="en-US" sz="3600" spc="1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latin typeface="Constantia" panose="02030602050306030303" pitchFamily="18" charset="0"/>
              </a:rPr>
              <a:t>Vector Calculus</a:t>
            </a:r>
            <a:endParaRPr lang="en-US" sz="3600" cap="none" spc="12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latin typeface="Constantia" panose="02030602050306030303" pitchFamily="18" charset="0"/>
            </a:endParaRPr>
          </a:p>
        </p:txBody>
      </p:sp>
      <p:sp>
        <p:nvSpPr>
          <p:cNvPr id="133" name="Rectangle 132"/>
          <p:cNvSpPr/>
          <p:nvPr/>
        </p:nvSpPr>
        <p:spPr>
          <a:xfrm rot="21327159">
            <a:off x="29117321" y="10248913"/>
            <a:ext cx="16305115" cy="86246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953680"/>
              </a:avLst>
            </a:prstTxWarp>
            <a:spAutoFit/>
          </a:bodyPr>
          <a:lstStyle/>
          <a:p>
            <a:pPr algn="ctr"/>
            <a:r>
              <a:rPr lang="en-US" sz="3600" spc="1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latin typeface="Constantia" panose="02030602050306030303" pitchFamily="18" charset="0"/>
              </a:rPr>
              <a:t>Upper-level Electromagnetism</a:t>
            </a:r>
            <a:endParaRPr lang="en-US" sz="3600" cap="none" spc="12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latin typeface="Constantia" panose="02030602050306030303" pitchFamily="18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305902" y="2673590"/>
            <a:ext cx="11675892" cy="5587541"/>
          </a:xfrm>
          <a:prstGeom prst="roundRect">
            <a:avLst/>
          </a:prstGeom>
          <a:noFill/>
          <a:ln w="114300">
            <a:solidFill>
              <a:srgbClr val="E6464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Rectangular Callout 88"/>
          <p:cNvSpPr/>
          <p:nvPr/>
        </p:nvSpPr>
        <p:spPr>
          <a:xfrm>
            <a:off x="12328634" y="2673591"/>
            <a:ext cx="20337518" cy="8054199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 w="12700"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Rectangular Callout 98"/>
          <p:cNvSpPr/>
          <p:nvPr/>
        </p:nvSpPr>
        <p:spPr>
          <a:xfrm>
            <a:off x="32943503" y="2673590"/>
            <a:ext cx="10581219" cy="6636234"/>
          </a:xfrm>
          <a:prstGeom prst="wedgeRoundRectCallout">
            <a:avLst>
              <a:gd name="adj1" fmla="val 52873"/>
              <a:gd name="adj2" fmla="val 61615"/>
              <a:gd name="adj3" fmla="val 16667"/>
            </a:avLst>
          </a:prstGeom>
          <a:solidFill>
            <a:srgbClr val="E64646"/>
          </a:solidFill>
          <a:ln w="12700"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TextBox 90"/>
          <p:cNvSpPr txBox="1"/>
          <p:nvPr/>
        </p:nvSpPr>
        <p:spPr>
          <a:xfrm>
            <a:off x="12741844" y="3677513"/>
            <a:ext cx="10941753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Constantia" pitchFamily="18" charset="0"/>
              </a:rPr>
              <a:t>Differentials describe the small changes necessary to define the derivative from representations of data.</a:t>
            </a:r>
          </a:p>
          <a:p>
            <a:endParaRPr lang="en-US" sz="1800" dirty="0">
              <a:latin typeface="Constantia" pitchFamily="18" charset="0"/>
            </a:endParaRPr>
          </a:p>
          <a:p>
            <a:r>
              <a:rPr lang="en-US" sz="3600" dirty="0">
                <a:latin typeface="Constantia" pitchFamily="18" charset="0"/>
              </a:rPr>
              <a:t>D</a:t>
            </a:r>
            <a:r>
              <a:rPr lang="en-US" sz="3600" dirty="0" smtClean="0">
                <a:latin typeface="Constantia" pitchFamily="18" charset="0"/>
              </a:rPr>
              <a:t>erivatives can be thought of as “ratios of small  changes” using a variety of representations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onstantia" pitchFamily="18" charset="0"/>
              </a:rPr>
              <a:t>tables with two columns (ordinary)</a:t>
            </a:r>
            <a:endParaRPr lang="en-US" sz="3600" dirty="0">
              <a:latin typeface="Constantia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onstantia" pitchFamily="18" charset="0"/>
              </a:rPr>
              <a:t>tables with three columns (partial)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Constantia" pitchFamily="18" charset="0"/>
              </a:rPr>
              <a:t>c</a:t>
            </a:r>
            <a:r>
              <a:rPr lang="en-US" sz="3600" dirty="0" smtClean="0">
                <a:latin typeface="Constantia" pitchFamily="18" charset="0"/>
              </a:rPr>
              <a:t>ontour maps (partial)</a:t>
            </a:r>
          </a:p>
          <a:p>
            <a:endParaRPr lang="en-US" sz="1800" dirty="0" smtClean="0">
              <a:latin typeface="Constantia" pitchFamily="18" charset="0"/>
            </a:endParaRPr>
          </a:p>
          <a:p>
            <a:r>
              <a:rPr lang="en-US" sz="3600" dirty="0" smtClean="0">
                <a:latin typeface="Constantia" pitchFamily="18" charset="0"/>
              </a:rPr>
              <a:t>A concept image should emphasize coordination </a:t>
            </a:r>
            <a:r>
              <a:rPr lang="en-US" sz="3600" dirty="0">
                <a:latin typeface="Constantia" pitchFamily="18" charset="0"/>
              </a:rPr>
              <a:t>and </a:t>
            </a:r>
            <a:r>
              <a:rPr lang="en-US" sz="3600" dirty="0" smtClean="0">
                <a:latin typeface="Constantia" pitchFamily="18" charset="0"/>
              </a:rPr>
              <a:t>translation between representations (</a:t>
            </a:r>
            <a:r>
              <a:rPr lang="en-US" sz="3600" i="1" dirty="0" smtClean="0">
                <a:latin typeface="Constantia" pitchFamily="18" charset="0"/>
              </a:rPr>
              <a:t>e.g.,</a:t>
            </a:r>
            <a:r>
              <a:rPr lang="en-US" sz="3600" dirty="0" smtClean="0">
                <a:latin typeface="Constantia" pitchFamily="18" charset="0"/>
              </a:rPr>
              <a:t> transferring information from a table to a contour map).</a:t>
            </a:r>
          </a:p>
          <a:p>
            <a:endParaRPr lang="en-US" sz="1800" dirty="0">
              <a:latin typeface="Constantia" pitchFamily="18" charset="0"/>
            </a:endParaRPr>
          </a:p>
          <a:p>
            <a:r>
              <a:rPr lang="en-US" sz="3600" dirty="0" smtClean="0">
                <a:latin typeface="Constantia" pitchFamily="18" charset="0"/>
              </a:rPr>
              <a:t>   PR-PER in progress – </a:t>
            </a:r>
            <a:r>
              <a:rPr lang="en-US" sz="3600" dirty="0" err="1" smtClean="0">
                <a:latin typeface="Constantia" pitchFamily="18" charset="0"/>
              </a:rPr>
              <a:t>Bajracharya</a:t>
            </a:r>
            <a:r>
              <a:rPr lang="en-US" sz="3600" dirty="0" smtClean="0">
                <a:latin typeface="Constantia" pitchFamily="18" charset="0"/>
              </a:rPr>
              <a:t> </a:t>
            </a:r>
            <a:r>
              <a:rPr lang="en-US" sz="3600" i="1" dirty="0" smtClean="0">
                <a:latin typeface="Constantia" pitchFamily="18" charset="0"/>
              </a:rPr>
              <a:t>et al.</a:t>
            </a:r>
            <a:endParaRPr lang="en-US" sz="3600" dirty="0" smtClean="0">
              <a:latin typeface="Constantia" pitchFamily="18" charset="0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32943504" y="2760962"/>
            <a:ext cx="105812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>
                <a:latin typeface="Constantia" pitchFamily="18" charset="0"/>
              </a:rPr>
              <a:t>Anchor – Expert Concept Image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33170648" y="3677513"/>
            <a:ext cx="1001535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Constantia" pitchFamily="18" charset="0"/>
              </a:rPr>
              <a:t>Experts’ concept images of partial derivatives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onstantia" pitchFamily="18" charset="0"/>
              </a:rPr>
              <a:t>involves many solution paths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Constantia" pitchFamily="18" charset="0"/>
              </a:rPr>
              <a:t>i</a:t>
            </a:r>
            <a:r>
              <a:rPr lang="en-US" sz="3600" dirty="0" smtClean="0">
                <a:latin typeface="Constantia" pitchFamily="18" charset="0"/>
              </a:rPr>
              <a:t>s strengthened by sense-making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Constantia" pitchFamily="18" charset="0"/>
              </a:rPr>
              <a:t>varies from person to person and from field to field (math experts and physics experts are not the same!)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600" dirty="0" smtClean="0">
              <a:latin typeface="Constantia" pitchFamily="18" charset="0"/>
            </a:endParaRPr>
          </a:p>
          <a:p>
            <a:r>
              <a:rPr lang="en-US" sz="3600" dirty="0" smtClean="0">
                <a:latin typeface="Constantia" pitchFamily="18" charset="0"/>
              </a:rPr>
              <a:t>   Based on task-based interviews with experts</a:t>
            </a:r>
          </a:p>
          <a:p>
            <a:r>
              <a:rPr lang="en-US" sz="3600" dirty="0">
                <a:latin typeface="Constantia" pitchFamily="18" charset="0"/>
              </a:rPr>
              <a:t> </a:t>
            </a:r>
            <a:r>
              <a:rPr lang="en-US" sz="3600" dirty="0" smtClean="0">
                <a:latin typeface="Constantia" pitchFamily="18" charset="0"/>
              </a:rPr>
              <a:t>     PERC 2012 – </a:t>
            </a:r>
            <a:r>
              <a:rPr lang="en-US" sz="3600" dirty="0" err="1" smtClean="0">
                <a:latin typeface="Constantia" pitchFamily="18" charset="0"/>
              </a:rPr>
              <a:t>Kustusch</a:t>
            </a:r>
            <a:r>
              <a:rPr lang="en-US" sz="3600" dirty="0" smtClean="0">
                <a:latin typeface="Constantia" pitchFamily="18" charset="0"/>
              </a:rPr>
              <a:t> </a:t>
            </a:r>
            <a:r>
              <a:rPr lang="en-US" sz="3600" i="1" dirty="0" smtClean="0">
                <a:latin typeface="Constantia" pitchFamily="18" charset="0"/>
              </a:rPr>
              <a:t>et al.</a:t>
            </a:r>
            <a:endParaRPr lang="en-US" sz="3600" dirty="0" smtClean="0">
              <a:latin typeface="Constantia" pitchFamily="18" charset="0"/>
            </a:endParaRPr>
          </a:p>
          <a:p>
            <a:r>
              <a:rPr lang="en-US" sz="3600" dirty="0">
                <a:latin typeface="Constantia" pitchFamily="18" charset="0"/>
              </a:rPr>
              <a:t> </a:t>
            </a:r>
            <a:r>
              <a:rPr lang="en-US" sz="3600" dirty="0" smtClean="0">
                <a:latin typeface="Constantia" pitchFamily="18" charset="0"/>
              </a:rPr>
              <a:t>     PRST-PER 2014 – </a:t>
            </a:r>
            <a:r>
              <a:rPr lang="en-US" sz="3600" dirty="0" err="1" smtClean="0">
                <a:latin typeface="Constantia" pitchFamily="18" charset="0"/>
              </a:rPr>
              <a:t>Kustusch</a:t>
            </a:r>
            <a:r>
              <a:rPr lang="en-US" sz="3600" dirty="0" smtClean="0">
                <a:latin typeface="Constantia" pitchFamily="18" charset="0"/>
              </a:rPr>
              <a:t> </a:t>
            </a:r>
            <a:r>
              <a:rPr lang="en-US" sz="3600" i="1" dirty="0" smtClean="0">
                <a:latin typeface="Constantia" pitchFamily="18" charset="0"/>
              </a:rPr>
              <a:t>et al.</a:t>
            </a:r>
            <a:endParaRPr lang="en-US" sz="3600" dirty="0" smtClean="0">
              <a:latin typeface="Constantia" pitchFamily="18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876328" y="2760962"/>
            <a:ext cx="10503510" cy="948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>
                <a:latin typeface="Constantia" pitchFamily="18" charset="0"/>
              </a:rPr>
              <a:t>A Story about Differentials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384731" y="3677513"/>
            <a:ext cx="11486705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Constantia" pitchFamily="18" charset="0"/>
              </a:rPr>
              <a:t>Differentials underpin the entire learning progression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Constantia" pitchFamily="18" charset="0"/>
              </a:rPr>
              <a:t>p</a:t>
            </a:r>
            <a:r>
              <a:rPr lang="en-US" sz="3600" dirty="0" smtClean="0">
                <a:latin typeface="Constantia" pitchFamily="18" charset="0"/>
              </a:rPr>
              <a:t>hysicists reason about small quantities, which is not how derivatives are commonly taught in math courses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onstantia" pitchFamily="18" charset="0"/>
              </a:rPr>
              <a:t>differentials represent small “</a:t>
            </a:r>
            <a:r>
              <a:rPr lang="en-US" sz="3600" dirty="0" err="1" smtClean="0">
                <a:latin typeface="Constantia" pitchFamily="18" charset="0"/>
              </a:rPr>
              <a:t>enough”quantities</a:t>
            </a:r>
            <a:endParaRPr lang="en-US" sz="3600" dirty="0" smtClean="0">
              <a:latin typeface="Constantia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onstantia" pitchFamily="18" charset="0"/>
              </a:rPr>
              <a:t>differentials linearize complicated equations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Constantia" pitchFamily="18" charset="0"/>
              </a:rPr>
              <a:t>d</a:t>
            </a:r>
            <a:r>
              <a:rPr lang="en-US" sz="3600" dirty="0" smtClean="0">
                <a:latin typeface="Constantia" pitchFamily="18" charset="0"/>
              </a:rPr>
              <a:t>ifferentials can be manipulated algebraically</a:t>
            </a:r>
          </a:p>
          <a:p>
            <a:endParaRPr lang="en-US" sz="1800" dirty="0" smtClean="0">
              <a:latin typeface="Constantia" pitchFamily="18" charset="0"/>
            </a:endParaRPr>
          </a:p>
          <a:p>
            <a:r>
              <a:rPr lang="en-US" sz="3600" dirty="0" smtClean="0">
                <a:latin typeface="Constantia" pitchFamily="18" charset="0"/>
              </a:rPr>
              <a:t>   PRIMUS 2017 – Dray </a:t>
            </a:r>
            <a:r>
              <a:rPr lang="en-US" sz="3600" i="1" dirty="0" smtClean="0">
                <a:latin typeface="Constantia" pitchFamily="18" charset="0"/>
              </a:rPr>
              <a:t>et al.</a:t>
            </a:r>
            <a:r>
              <a:rPr lang="en-US" sz="3600" dirty="0" smtClean="0">
                <a:latin typeface="Constantia" pitchFamily="18" charset="0"/>
              </a:rPr>
              <a:t/>
            </a:r>
            <a:br>
              <a:rPr lang="en-US" sz="3600" dirty="0" smtClean="0">
                <a:latin typeface="Constantia" pitchFamily="18" charset="0"/>
              </a:rPr>
            </a:br>
            <a:endParaRPr lang="en-US" sz="3600" dirty="0" smtClean="0">
              <a:latin typeface="Constantia" pitchFamily="18" charset="0"/>
            </a:endParaRPr>
          </a:p>
        </p:txBody>
      </p:sp>
      <p:sp>
        <p:nvSpPr>
          <p:cNvPr id="103" name="Rectangular Callout 102"/>
          <p:cNvSpPr/>
          <p:nvPr/>
        </p:nvSpPr>
        <p:spPr>
          <a:xfrm>
            <a:off x="305903" y="8661643"/>
            <a:ext cx="8523699" cy="8081336"/>
          </a:xfrm>
          <a:prstGeom prst="wedgeRoundRectCallout">
            <a:avLst>
              <a:gd name="adj1" fmla="val -50623"/>
              <a:gd name="adj2" fmla="val 136232"/>
              <a:gd name="adj3" fmla="val 16667"/>
            </a:avLst>
          </a:prstGeom>
          <a:solidFill>
            <a:srgbClr val="E64646"/>
          </a:solidFill>
          <a:ln w="12700"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TextBox 103"/>
          <p:cNvSpPr txBox="1"/>
          <p:nvPr/>
        </p:nvSpPr>
        <p:spPr>
          <a:xfrm>
            <a:off x="305903" y="8806844"/>
            <a:ext cx="852369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>
                <a:latin typeface="Constantia" pitchFamily="18" charset="0"/>
              </a:rPr>
              <a:t>Anchor – Novice</a:t>
            </a:r>
          </a:p>
          <a:p>
            <a:pPr algn="ctr"/>
            <a:r>
              <a:rPr lang="en-US" sz="5400" dirty="0" smtClean="0">
                <a:latin typeface="Constantia" pitchFamily="18" charset="0"/>
              </a:rPr>
              <a:t>Understanding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595818" y="10486021"/>
            <a:ext cx="8107261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Constantia" pitchFamily="18" charset="0"/>
              </a:rPr>
              <a:t>Students are good at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Constantia" pitchFamily="18" charset="0"/>
              </a:rPr>
              <a:t>t</a:t>
            </a:r>
            <a:r>
              <a:rPr lang="en-US" sz="3600" dirty="0" smtClean="0">
                <a:latin typeface="Constantia" pitchFamily="18" charset="0"/>
              </a:rPr>
              <a:t>hinking of the derivative as a slope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Constantia" pitchFamily="18" charset="0"/>
              </a:rPr>
              <a:t>r</a:t>
            </a:r>
            <a:r>
              <a:rPr lang="en-US" sz="3600" dirty="0" smtClean="0">
                <a:latin typeface="Constantia" pitchFamily="18" charset="0"/>
              </a:rPr>
              <a:t>elating the derivative to changes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Constantia" pitchFamily="18" charset="0"/>
              </a:rPr>
              <a:t>c</a:t>
            </a:r>
            <a:r>
              <a:rPr lang="en-US" sz="3600" dirty="0" smtClean="0">
                <a:latin typeface="Constantia" pitchFamily="18" charset="0"/>
              </a:rPr>
              <a:t>omputing derivatives algebraically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1800" dirty="0" smtClean="0">
              <a:latin typeface="Constantia" pitchFamily="18" charset="0"/>
            </a:endParaRPr>
          </a:p>
          <a:p>
            <a:r>
              <a:rPr lang="en-US" sz="3600" dirty="0" smtClean="0">
                <a:latin typeface="Constantia" pitchFamily="18" charset="0"/>
              </a:rPr>
              <a:t>Students need more practice</a:t>
            </a:r>
            <a:endParaRPr lang="en-US" sz="3600" dirty="0">
              <a:latin typeface="Constantia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Constantia" pitchFamily="18" charset="0"/>
              </a:rPr>
              <a:t>v</a:t>
            </a:r>
            <a:r>
              <a:rPr lang="en-US" sz="3600" dirty="0" smtClean="0">
                <a:latin typeface="Constantia" pitchFamily="18" charset="0"/>
              </a:rPr>
              <a:t>iewing the derivative as a ratio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Constantia" pitchFamily="18" charset="0"/>
              </a:rPr>
              <a:t>t</a:t>
            </a:r>
            <a:r>
              <a:rPr lang="en-US" sz="3600" dirty="0" smtClean="0">
                <a:latin typeface="Constantia" pitchFamily="18" charset="0"/>
              </a:rPr>
              <a:t>hinking about small changes and when a change is “small enough”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1800" dirty="0">
              <a:latin typeface="Constantia" pitchFamily="18" charset="0"/>
            </a:endParaRPr>
          </a:p>
          <a:p>
            <a:r>
              <a:rPr lang="en-US" sz="3600" dirty="0">
                <a:latin typeface="Constantia" pitchFamily="18" charset="0"/>
              </a:rPr>
              <a:t> </a:t>
            </a:r>
            <a:r>
              <a:rPr lang="en-US" sz="3600" dirty="0" smtClean="0">
                <a:latin typeface="Constantia" pitchFamily="18" charset="0"/>
              </a:rPr>
              <a:t>  Based on research surveys</a:t>
            </a:r>
          </a:p>
          <a:p>
            <a:r>
              <a:rPr lang="en-US" sz="3600" dirty="0" smtClean="0">
                <a:latin typeface="Constantia" pitchFamily="18" charset="0"/>
              </a:rPr>
              <a:t>      PERC 2017 – </a:t>
            </a:r>
            <a:r>
              <a:rPr lang="en-US" sz="3600" dirty="0" err="1" smtClean="0">
                <a:latin typeface="Constantia" pitchFamily="18" charset="0"/>
              </a:rPr>
              <a:t>Emigh</a:t>
            </a:r>
            <a:r>
              <a:rPr lang="en-US" sz="3600" dirty="0" smtClean="0">
                <a:latin typeface="Constantia" pitchFamily="18" charset="0"/>
              </a:rPr>
              <a:t> </a:t>
            </a:r>
            <a:r>
              <a:rPr lang="en-US" sz="3600" i="1" dirty="0" smtClean="0">
                <a:latin typeface="Constantia" pitchFamily="18" charset="0"/>
              </a:rPr>
              <a:t>et al.</a:t>
            </a:r>
            <a:endParaRPr lang="en-US" sz="3600" dirty="0" smtClean="0">
              <a:latin typeface="Constantia" pitchFamily="18" charset="0"/>
            </a:endParaRPr>
          </a:p>
        </p:txBody>
      </p:sp>
      <p:sp>
        <p:nvSpPr>
          <p:cNvPr id="71" name="Rectangular Callout 88"/>
          <p:cNvSpPr/>
          <p:nvPr/>
        </p:nvSpPr>
        <p:spPr>
          <a:xfrm>
            <a:off x="16034591" y="14617571"/>
            <a:ext cx="4412300" cy="1610687"/>
          </a:xfrm>
          <a:prstGeom prst="wedgeRoundRectCallout">
            <a:avLst>
              <a:gd name="adj1" fmla="val 126717"/>
              <a:gd name="adj2" fmla="val -162408"/>
              <a:gd name="adj3" fmla="val 16667"/>
            </a:avLst>
          </a:prstGeom>
          <a:solidFill>
            <a:srgbClr val="C39BE1"/>
          </a:solidFill>
          <a:ln w="12700"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TextBox 73"/>
          <p:cNvSpPr txBox="1"/>
          <p:nvPr/>
        </p:nvSpPr>
        <p:spPr>
          <a:xfrm>
            <a:off x="16126415" y="14684250"/>
            <a:ext cx="34738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>
                <a:latin typeface="Constantia" pitchFamily="18" charset="0"/>
              </a:rPr>
              <a:t>Partial derivatives machine</a:t>
            </a:r>
            <a:endParaRPr lang="en-US" sz="1800" dirty="0" smtClean="0">
              <a:latin typeface="Constantia" pitchFamily="18" charset="0"/>
            </a:endParaRPr>
          </a:p>
          <a:p>
            <a:r>
              <a:rPr lang="en-US" sz="1800" dirty="0">
                <a:latin typeface="Constantia" pitchFamily="18" charset="0"/>
              </a:rPr>
              <a:t> </a:t>
            </a:r>
            <a:r>
              <a:rPr lang="en-US" sz="1800" dirty="0" smtClean="0">
                <a:latin typeface="Constantia" pitchFamily="18" charset="0"/>
              </a:rPr>
              <a:t>  PERC 2017 – </a:t>
            </a:r>
            <a:r>
              <a:rPr lang="en-US" sz="1800" dirty="0" err="1" smtClean="0">
                <a:latin typeface="Constantia" pitchFamily="18" charset="0"/>
              </a:rPr>
              <a:t>Vignal</a:t>
            </a:r>
            <a:r>
              <a:rPr lang="en-US" sz="1800" dirty="0" smtClean="0">
                <a:latin typeface="Constantia" pitchFamily="18" charset="0"/>
              </a:rPr>
              <a:t> </a:t>
            </a:r>
            <a:r>
              <a:rPr lang="en-US" sz="1800" i="1" dirty="0" smtClean="0">
                <a:latin typeface="Constantia" pitchFamily="18" charset="0"/>
              </a:rPr>
              <a:t>et al.</a:t>
            </a:r>
            <a:endParaRPr lang="en-US" sz="1800" dirty="0" smtClean="0">
              <a:latin typeface="Constantia" pitchFamily="18" charset="0"/>
            </a:endParaRPr>
          </a:p>
          <a:p>
            <a:r>
              <a:rPr lang="en-US" sz="1800" dirty="0">
                <a:latin typeface="Constantia" pitchFamily="18" charset="0"/>
              </a:rPr>
              <a:t> </a:t>
            </a:r>
            <a:r>
              <a:rPr lang="en-US" sz="1800" dirty="0" smtClean="0">
                <a:latin typeface="Constantia" pitchFamily="18" charset="0"/>
              </a:rPr>
              <a:t>  PRST-PER 2015 – Roundy </a:t>
            </a:r>
            <a:r>
              <a:rPr lang="en-US" sz="1800" i="1" dirty="0" smtClean="0">
                <a:latin typeface="Constantia" pitchFamily="18" charset="0"/>
              </a:rPr>
              <a:t>et al.</a:t>
            </a:r>
            <a:endParaRPr lang="en-US" sz="1800" dirty="0" smtClean="0">
              <a:latin typeface="Constantia" pitchFamily="18" charset="0"/>
            </a:endParaRPr>
          </a:p>
          <a:p>
            <a:r>
              <a:rPr lang="en-US" sz="1800" dirty="0">
                <a:latin typeface="Constantia" pitchFamily="18" charset="0"/>
              </a:rPr>
              <a:t> </a:t>
            </a:r>
            <a:r>
              <a:rPr lang="en-US" sz="1800" dirty="0" smtClean="0">
                <a:latin typeface="Constantia" pitchFamily="18" charset="0"/>
              </a:rPr>
              <a:t>  PERC 2014 – Roundy </a:t>
            </a:r>
            <a:r>
              <a:rPr lang="en-US" sz="1800" i="1" dirty="0" smtClean="0">
                <a:latin typeface="Constantia" pitchFamily="18" charset="0"/>
              </a:rPr>
              <a:t>et al.</a:t>
            </a:r>
            <a:endParaRPr lang="en-US" sz="1800" dirty="0" smtClean="0">
              <a:latin typeface="Constantia" pitchFamily="18" charset="0"/>
            </a:endParaRPr>
          </a:p>
          <a:p>
            <a:r>
              <a:rPr lang="en-US" sz="1800" dirty="0" smtClean="0">
                <a:latin typeface="Constantia" pitchFamily="18" charset="0"/>
              </a:rPr>
              <a:t>   PERC 2013 – </a:t>
            </a:r>
            <a:r>
              <a:rPr lang="en-US" sz="1800" dirty="0" err="1" smtClean="0">
                <a:latin typeface="Constantia" pitchFamily="18" charset="0"/>
              </a:rPr>
              <a:t>Sherer</a:t>
            </a:r>
            <a:r>
              <a:rPr lang="en-US" sz="1800" dirty="0" smtClean="0">
                <a:latin typeface="Constantia" pitchFamily="18" charset="0"/>
              </a:rPr>
              <a:t> </a:t>
            </a:r>
            <a:r>
              <a:rPr lang="en-US" sz="1800" i="1" dirty="0" smtClean="0">
                <a:latin typeface="Constantia" pitchFamily="18" charset="0"/>
              </a:rPr>
              <a:t>et al.</a:t>
            </a:r>
            <a:endParaRPr lang="en-US" sz="1800" dirty="0" smtClean="0">
              <a:latin typeface="Constantia" pitchFamily="18" charset="0"/>
            </a:endParaRPr>
          </a:p>
        </p:txBody>
      </p:sp>
      <p:pic>
        <p:nvPicPr>
          <p:cNvPr id="1030" name="Picture 6" descr="C:\Users\emighp\Downloads\20161016_06400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53621" y="14724170"/>
            <a:ext cx="901447" cy="1397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8" name="Rectangular Callout 88"/>
          <p:cNvSpPr/>
          <p:nvPr/>
        </p:nvSpPr>
        <p:spPr>
          <a:xfrm>
            <a:off x="18737146" y="11180927"/>
            <a:ext cx="2753711" cy="813471"/>
          </a:xfrm>
          <a:prstGeom prst="wedgeRoundRectCallout">
            <a:avLst>
              <a:gd name="adj1" fmla="val 80494"/>
              <a:gd name="adj2" fmla="val 176154"/>
              <a:gd name="adj3" fmla="val 16667"/>
            </a:avLst>
          </a:prstGeom>
          <a:solidFill>
            <a:srgbClr val="57B180"/>
          </a:solidFill>
          <a:ln w="12700"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TextBox 78"/>
          <p:cNvSpPr txBox="1"/>
          <p:nvPr/>
        </p:nvSpPr>
        <p:spPr>
          <a:xfrm>
            <a:off x="18831739" y="11264497"/>
            <a:ext cx="27537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>
                <a:latin typeface="Constantia" pitchFamily="18" charset="0"/>
              </a:rPr>
              <a:t>Name the Experiment!</a:t>
            </a:r>
          </a:p>
          <a:p>
            <a:r>
              <a:rPr lang="en-US" sz="1800" dirty="0" smtClean="0">
                <a:latin typeface="Constantia" pitchFamily="18" charset="0"/>
              </a:rPr>
              <a:t>AJP 2014 – Roundy </a:t>
            </a:r>
            <a:r>
              <a:rPr lang="en-US" sz="1800" i="1" dirty="0" smtClean="0">
                <a:latin typeface="Constantia" pitchFamily="18" charset="0"/>
              </a:rPr>
              <a:t>et al.</a:t>
            </a:r>
            <a:endParaRPr lang="en-US" sz="1800" dirty="0" smtClean="0">
              <a:latin typeface="Constantia" pitchFamily="18" charset="0"/>
            </a:endParaRPr>
          </a:p>
        </p:txBody>
      </p:sp>
      <p:sp>
        <p:nvSpPr>
          <p:cNvPr id="96" name="Freeform 95"/>
          <p:cNvSpPr/>
          <p:nvPr/>
        </p:nvSpPr>
        <p:spPr>
          <a:xfrm>
            <a:off x="-1108841" y="9958552"/>
            <a:ext cx="46161435" cy="15166428"/>
          </a:xfrm>
          <a:custGeom>
            <a:avLst/>
            <a:gdLst>
              <a:gd name="connsiteX0" fmla="*/ 0 w 46161435"/>
              <a:gd name="connsiteY0" fmla="*/ 15166428 h 15166428"/>
              <a:gd name="connsiteX1" fmla="*/ 15670924 w 46161435"/>
              <a:gd name="connsiteY1" fmla="*/ 4288221 h 15166428"/>
              <a:gd name="connsiteX2" fmla="*/ 46161435 w 46161435"/>
              <a:gd name="connsiteY2" fmla="*/ 0 h 15166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6161435" h="15166428">
                <a:moveTo>
                  <a:pt x="0" y="15166428"/>
                </a:moveTo>
                <a:cubicBezTo>
                  <a:pt x="3988675" y="10991193"/>
                  <a:pt x="7977351" y="6815959"/>
                  <a:pt x="15670924" y="4288221"/>
                </a:cubicBezTo>
                <a:cubicBezTo>
                  <a:pt x="23364497" y="1760483"/>
                  <a:pt x="34762966" y="880241"/>
                  <a:pt x="46161435" y="0"/>
                </a:cubicBezTo>
              </a:path>
            </a:pathLst>
          </a:custGeom>
          <a:noFill/>
          <a:ln w="228600">
            <a:solidFill>
              <a:srgbClr val="E6464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TextBox 105"/>
          <p:cNvSpPr txBox="1"/>
          <p:nvPr/>
        </p:nvSpPr>
        <p:spPr>
          <a:xfrm>
            <a:off x="21397087" y="18209209"/>
            <a:ext cx="41926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Constantia" pitchFamily="18" charset="0"/>
              </a:rPr>
              <a:t>Free Energy</a:t>
            </a:r>
          </a:p>
        </p:txBody>
      </p:sp>
      <p:sp>
        <p:nvSpPr>
          <p:cNvPr id="98" name="Freeform 97"/>
          <p:cNvSpPr/>
          <p:nvPr/>
        </p:nvSpPr>
        <p:spPr>
          <a:xfrm>
            <a:off x="-1051034" y="10174014"/>
            <a:ext cx="46161435" cy="15166428"/>
          </a:xfrm>
          <a:custGeom>
            <a:avLst/>
            <a:gdLst>
              <a:gd name="connsiteX0" fmla="*/ 0 w 46161435"/>
              <a:gd name="connsiteY0" fmla="*/ 15166428 h 15166428"/>
              <a:gd name="connsiteX1" fmla="*/ 15670924 w 46161435"/>
              <a:gd name="connsiteY1" fmla="*/ 4288221 h 15166428"/>
              <a:gd name="connsiteX2" fmla="*/ 46161435 w 46161435"/>
              <a:gd name="connsiteY2" fmla="*/ 0 h 15166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6161435" h="15166428">
                <a:moveTo>
                  <a:pt x="0" y="15166428"/>
                </a:moveTo>
                <a:cubicBezTo>
                  <a:pt x="3988675" y="10991193"/>
                  <a:pt x="7977351" y="6815959"/>
                  <a:pt x="15670924" y="4288221"/>
                </a:cubicBezTo>
                <a:cubicBezTo>
                  <a:pt x="23364497" y="1760483"/>
                  <a:pt x="34762966" y="880241"/>
                  <a:pt x="46161435" y="0"/>
                </a:cubicBezTo>
              </a:path>
            </a:pathLst>
          </a:custGeom>
          <a:noFill/>
          <a:ln w="2286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Freeform 101"/>
          <p:cNvSpPr/>
          <p:nvPr/>
        </p:nvSpPr>
        <p:spPr>
          <a:xfrm>
            <a:off x="-956441" y="10394731"/>
            <a:ext cx="46161435" cy="15166428"/>
          </a:xfrm>
          <a:custGeom>
            <a:avLst/>
            <a:gdLst>
              <a:gd name="connsiteX0" fmla="*/ 0 w 46161435"/>
              <a:gd name="connsiteY0" fmla="*/ 15166428 h 15166428"/>
              <a:gd name="connsiteX1" fmla="*/ 15670924 w 46161435"/>
              <a:gd name="connsiteY1" fmla="*/ 4288221 h 15166428"/>
              <a:gd name="connsiteX2" fmla="*/ 46161435 w 46161435"/>
              <a:gd name="connsiteY2" fmla="*/ 0 h 15166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6161435" h="15166428">
                <a:moveTo>
                  <a:pt x="0" y="15166428"/>
                </a:moveTo>
                <a:cubicBezTo>
                  <a:pt x="3988675" y="10991193"/>
                  <a:pt x="7977351" y="6815959"/>
                  <a:pt x="15670924" y="4288221"/>
                </a:cubicBezTo>
                <a:cubicBezTo>
                  <a:pt x="23364497" y="1760483"/>
                  <a:pt x="34762966" y="880241"/>
                  <a:pt x="46161435" y="0"/>
                </a:cubicBezTo>
              </a:path>
            </a:pathLst>
          </a:custGeom>
          <a:noFill/>
          <a:ln w="228600">
            <a:solidFill>
              <a:srgbClr val="57B18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Freeform 106"/>
          <p:cNvSpPr/>
          <p:nvPr/>
        </p:nvSpPr>
        <p:spPr>
          <a:xfrm>
            <a:off x="-898634" y="10610193"/>
            <a:ext cx="46161435" cy="15166428"/>
          </a:xfrm>
          <a:custGeom>
            <a:avLst/>
            <a:gdLst>
              <a:gd name="connsiteX0" fmla="*/ 0 w 46161435"/>
              <a:gd name="connsiteY0" fmla="*/ 15166428 h 15166428"/>
              <a:gd name="connsiteX1" fmla="*/ 15670924 w 46161435"/>
              <a:gd name="connsiteY1" fmla="*/ 4288221 h 15166428"/>
              <a:gd name="connsiteX2" fmla="*/ 46161435 w 46161435"/>
              <a:gd name="connsiteY2" fmla="*/ 0 h 15166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6161435" h="15166428">
                <a:moveTo>
                  <a:pt x="0" y="15166428"/>
                </a:moveTo>
                <a:cubicBezTo>
                  <a:pt x="3988675" y="10991193"/>
                  <a:pt x="7977351" y="6815959"/>
                  <a:pt x="15670924" y="4288221"/>
                </a:cubicBezTo>
                <a:cubicBezTo>
                  <a:pt x="23364497" y="1760483"/>
                  <a:pt x="34762966" y="880241"/>
                  <a:pt x="46161435" y="0"/>
                </a:cubicBezTo>
              </a:path>
            </a:pathLst>
          </a:custGeom>
          <a:noFill/>
          <a:ln w="228600">
            <a:solidFill>
              <a:srgbClr val="C39B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57" name="Picture 33" descr="C:\Users\emighp\Downloads\PHY_instrument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88093" y="4099035"/>
            <a:ext cx="7509600" cy="5861478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75" name="Picture 151" descr="C:\Users\emighp\Documents\AllWork\WorkOSU\PERC\logo.em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06022" y="-23206"/>
            <a:ext cx="3327066" cy="1092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4" name="TextBox 93"/>
          <p:cNvSpPr txBox="1"/>
          <p:nvPr/>
        </p:nvSpPr>
        <p:spPr>
          <a:xfrm>
            <a:off x="11913476" y="2768984"/>
            <a:ext cx="209050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>
                <a:latin typeface="Constantia" pitchFamily="18" charset="0"/>
              </a:rPr>
              <a:t>Example Concept Image – </a:t>
            </a:r>
            <a:r>
              <a:rPr lang="en-US" sz="5400" dirty="0">
                <a:latin typeface="Constantia" pitchFamily="18" charset="0"/>
              </a:rPr>
              <a:t>T</a:t>
            </a:r>
            <a:r>
              <a:rPr lang="en-US" sz="5400" dirty="0" smtClean="0">
                <a:latin typeface="Constantia" pitchFamily="18" charset="0"/>
              </a:rPr>
              <a:t>ables and Contour </a:t>
            </a:r>
            <a:r>
              <a:rPr lang="en-US" sz="5400" dirty="0">
                <a:latin typeface="Constantia" pitchFamily="18" charset="0"/>
              </a:rPr>
              <a:t>M</a:t>
            </a:r>
            <a:r>
              <a:rPr lang="en-US" sz="5400" dirty="0" smtClean="0">
                <a:latin typeface="Constantia" pitchFamily="18" charset="0"/>
              </a:rPr>
              <a:t>aps</a:t>
            </a:r>
          </a:p>
        </p:txBody>
      </p:sp>
      <p:cxnSp>
        <p:nvCxnSpPr>
          <p:cNvPr id="57" name="Straight Connector 56"/>
          <p:cNvCxnSpPr/>
          <p:nvPr/>
        </p:nvCxnSpPr>
        <p:spPr>
          <a:xfrm>
            <a:off x="-615950" y="25771105"/>
            <a:ext cx="44717607" cy="38998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Rectangular Callout 32"/>
          <p:cNvSpPr/>
          <p:nvPr/>
        </p:nvSpPr>
        <p:spPr>
          <a:xfrm>
            <a:off x="10434555" y="16489727"/>
            <a:ext cx="16618276" cy="9072192"/>
          </a:xfrm>
          <a:prstGeom prst="wedgeRoundRectCallout">
            <a:avLst>
              <a:gd name="adj1" fmla="val 53219"/>
              <a:gd name="adj2" fmla="val -98916"/>
              <a:gd name="adj3" fmla="val 16667"/>
            </a:avLst>
          </a:prstGeom>
          <a:solidFill>
            <a:srgbClr val="57B180"/>
          </a:solidFill>
          <a:ln w="12700"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10809413" y="16464040"/>
            <a:ext cx="1573363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>
                <a:latin typeface="Constantia" pitchFamily="18" charset="0"/>
              </a:rPr>
              <a:t>Example Task Analysis – Identifying Partial Derivatives from Total Differentials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809415" y="18209209"/>
            <a:ext cx="9094929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Constantia" pitchFamily="18" charset="0"/>
              </a:rPr>
              <a:t>Differentials equations can be manipulated to solve many thermodynamics problems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onstantia" pitchFamily="18" charset="0"/>
              </a:rPr>
              <a:t>total differentials are always linear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onstantia" pitchFamily="18" charset="0"/>
              </a:rPr>
              <a:t>substitution is an effective strategy, even for complicated equations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onstantia" pitchFamily="18" charset="0"/>
              </a:rPr>
              <a:t>chain rules can be determined quickly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onstantia" pitchFamily="18" charset="0"/>
              </a:rPr>
              <a:t>Legendre transformations commonly use differentials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Constantia" pitchFamily="18" charset="0"/>
              </a:rPr>
              <a:t>c</a:t>
            </a:r>
            <a:r>
              <a:rPr lang="en-US" sz="3600" dirty="0" smtClean="0">
                <a:latin typeface="Constantia" pitchFamily="18" charset="0"/>
              </a:rPr>
              <a:t>oefficients that are equivalent to partial derivatives can often be identified as physical quantities</a:t>
            </a:r>
          </a:p>
          <a:p>
            <a:endParaRPr lang="en-US" sz="1800" dirty="0" smtClean="0">
              <a:latin typeface="Constantia" pitchFamily="18" charset="0"/>
            </a:endParaRPr>
          </a:p>
          <a:p>
            <a:r>
              <a:rPr lang="en-US" sz="3600" dirty="0" smtClean="0">
                <a:latin typeface="Constantia" pitchFamily="18" charset="0"/>
              </a:rPr>
              <a:t>PERC 2017 – </a:t>
            </a:r>
            <a:r>
              <a:rPr lang="en-US" sz="3600" dirty="0" err="1" smtClean="0">
                <a:latin typeface="Constantia" pitchFamily="18" charset="0"/>
              </a:rPr>
              <a:t>Vignal</a:t>
            </a:r>
            <a:r>
              <a:rPr lang="en-US" sz="3600" dirty="0" smtClean="0">
                <a:latin typeface="Constantia" pitchFamily="18" charset="0"/>
              </a:rPr>
              <a:t> </a:t>
            </a:r>
            <a:r>
              <a:rPr lang="en-US" sz="3600" i="1" dirty="0" smtClean="0">
                <a:latin typeface="Constantia" pitchFamily="18" charset="0"/>
              </a:rPr>
              <a:t>et al.</a:t>
            </a:r>
            <a:r>
              <a:rPr lang="en-US" sz="3600" dirty="0">
                <a:latin typeface="Constantia" pitchFamily="18" charset="0"/>
              </a:rPr>
              <a:t> </a:t>
            </a:r>
            <a:r>
              <a:rPr lang="en-US" sz="3600" dirty="0" smtClean="0">
                <a:latin typeface="Constantia" pitchFamily="18" charset="0"/>
              </a:rPr>
              <a:t> and Founds </a:t>
            </a:r>
            <a:r>
              <a:rPr lang="en-US" sz="3600" i="1" dirty="0" smtClean="0">
                <a:latin typeface="Constantia" pitchFamily="18" charset="0"/>
              </a:rPr>
              <a:t>et al.</a:t>
            </a:r>
            <a:endParaRPr lang="en-US" sz="3600" dirty="0" smtClean="0">
              <a:latin typeface="Constantia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899093"/>
              </p:ext>
            </p:extLst>
          </p:nvPr>
        </p:nvGraphicFramePr>
        <p:xfrm>
          <a:off x="20323175" y="18849210"/>
          <a:ext cx="6340475" cy="4700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4" name="Equation" r:id="rId8" imgW="1866600" imgH="1384200" progId="">
                  <p:embed/>
                </p:oleObj>
              </mc:Choice>
              <mc:Fallback>
                <p:oleObj name="Equation" r:id="rId8" imgW="1866600" imgH="1384200" progId="">
                  <p:embed/>
                  <p:pic>
                    <p:nvPicPr>
                      <p:cNvPr id="0" name="Picture 25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323175" y="18849210"/>
                        <a:ext cx="6340475" cy="47005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2297634"/>
              </p:ext>
            </p:extLst>
          </p:nvPr>
        </p:nvGraphicFramePr>
        <p:xfrm>
          <a:off x="20724253" y="23685169"/>
          <a:ext cx="5651500" cy="1595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5" name="Equation" r:id="rId10" imgW="1663560" imgH="469800" progId="">
                  <p:embed/>
                </p:oleObj>
              </mc:Choice>
              <mc:Fallback>
                <p:oleObj name="Equation" r:id="rId10" imgW="1663560" imgH="469800" progId="">
                  <p:embed/>
                  <p:pic>
                    <p:nvPicPr>
                      <p:cNvPr id="0" name="Picture 25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724253" y="23685169"/>
                        <a:ext cx="5651500" cy="15954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5" name="Rectangular Callout 84"/>
          <p:cNvSpPr/>
          <p:nvPr/>
        </p:nvSpPr>
        <p:spPr>
          <a:xfrm>
            <a:off x="27368938" y="13190735"/>
            <a:ext cx="16155784" cy="12371184"/>
          </a:xfrm>
          <a:prstGeom prst="wedgeRoundRectCallout">
            <a:avLst>
              <a:gd name="adj1" fmla="val -710"/>
              <a:gd name="adj2" fmla="val -64715"/>
              <a:gd name="adj3" fmla="val 16667"/>
            </a:avLst>
          </a:prstGeom>
          <a:solidFill>
            <a:srgbClr val="C39BE1"/>
          </a:solidFill>
          <a:ln w="12700"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TextBox 86"/>
          <p:cNvSpPr txBox="1"/>
          <p:nvPr/>
        </p:nvSpPr>
        <p:spPr>
          <a:xfrm>
            <a:off x="34681213" y="15023350"/>
            <a:ext cx="8504790" cy="10064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Constantia" pitchFamily="18" charset="0"/>
              </a:rPr>
              <a:t>Differentials in spatial settings can be combined into the algebraic vector differential, which describes all directions at once.  The multivariable chain rule becomes a statement about the gradient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600" dirty="0">
              <a:latin typeface="Constantia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600" dirty="0" smtClean="0">
              <a:latin typeface="Constantia" pitchFamily="18" charset="0"/>
            </a:endParaRPr>
          </a:p>
          <a:p>
            <a:r>
              <a:rPr lang="en-US" sz="3600" dirty="0" smtClean="0">
                <a:latin typeface="Constantia" pitchFamily="18" charset="0"/>
              </a:rPr>
              <a:t>Equation (1) can be used to find: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onstantia" pitchFamily="18" charset="0"/>
              </a:rPr>
              <a:t>any directional derivative</a:t>
            </a:r>
            <a:endParaRPr lang="en-US" sz="3600" dirty="0">
              <a:latin typeface="Constantia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onstantia" pitchFamily="18" charset="0"/>
              </a:rPr>
              <a:t>the total derivative with respect to a parameter like time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onstantia" pitchFamily="18" charset="0"/>
              </a:rPr>
              <a:t>properties of the gradient (</a:t>
            </a:r>
            <a:r>
              <a:rPr lang="en-US" sz="3600" i="1" dirty="0" smtClean="0">
                <a:latin typeface="Constantia" pitchFamily="18" charset="0"/>
              </a:rPr>
              <a:t>e.g.,</a:t>
            </a:r>
            <a:r>
              <a:rPr lang="en-US" sz="3600" dirty="0" smtClean="0">
                <a:latin typeface="Constantia" pitchFamily="18" charset="0"/>
              </a:rPr>
              <a:t> it is perpendicular to the level curves and its magnitude is the slope in the steepest direction)</a:t>
            </a:r>
            <a:endParaRPr lang="en-US" sz="3600" dirty="0">
              <a:latin typeface="Constantia" pitchFamily="18" charset="0"/>
            </a:endParaRPr>
          </a:p>
          <a:p>
            <a:endParaRPr lang="en-US" sz="3600" dirty="0" smtClean="0">
              <a:latin typeface="Constantia" pitchFamily="18" charset="0"/>
            </a:endParaRPr>
          </a:p>
          <a:p>
            <a:r>
              <a:rPr lang="en-US" sz="3600" dirty="0">
                <a:latin typeface="Constantia" pitchFamily="18" charset="0"/>
              </a:rPr>
              <a:t> </a:t>
            </a:r>
            <a:r>
              <a:rPr lang="en-US" sz="3600" dirty="0" smtClean="0">
                <a:latin typeface="Constantia" pitchFamily="18" charset="0"/>
              </a:rPr>
              <a:t>  Coll. Math. J. 2010 – Dray and Manogue</a:t>
            </a:r>
          </a:p>
          <a:p>
            <a:r>
              <a:rPr lang="en-US" sz="3600" dirty="0" smtClean="0">
                <a:latin typeface="Constantia" pitchFamily="18" charset="0"/>
              </a:rPr>
              <a:t>   Coll. Math. J. 2003 – Dray and </a:t>
            </a:r>
            <a:r>
              <a:rPr lang="en-US" sz="3600" dirty="0" err="1" smtClean="0">
                <a:latin typeface="Constantia" pitchFamily="18" charset="0"/>
              </a:rPr>
              <a:t>Manogue</a:t>
            </a:r>
            <a:endParaRPr lang="en-US" sz="3600" dirty="0">
              <a:latin typeface="Constantia" pitchFamily="18" charset="0"/>
            </a:endParaRPr>
          </a:p>
        </p:txBody>
      </p:sp>
      <p:graphicFrame>
        <p:nvGraphicFramePr>
          <p:cNvPr id="127" name="Object 1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2319217"/>
              </p:ext>
            </p:extLst>
          </p:nvPr>
        </p:nvGraphicFramePr>
        <p:xfrm>
          <a:off x="35766375" y="17797753"/>
          <a:ext cx="4702175" cy="971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6" name="Equation" r:id="rId12" imgW="1168200" imgH="241200" progId="">
                  <p:embed/>
                </p:oleObj>
              </mc:Choice>
              <mc:Fallback>
                <p:oleObj name="Equation" r:id="rId12" imgW="1168200" imgH="241200" progId="">
                  <p:embed/>
                  <p:pic>
                    <p:nvPicPr>
                      <p:cNvPr id="0" name="Picture 25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66375" y="17797753"/>
                        <a:ext cx="4702175" cy="971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0" name="TextBox 89"/>
          <p:cNvSpPr txBox="1"/>
          <p:nvPr/>
        </p:nvSpPr>
        <p:spPr>
          <a:xfrm>
            <a:off x="27368938" y="13300266"/>
            <a:ext cx="1604526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>
                <a:latin typeface="Constantia" pitchFamily="18" charset="0"/>
              </a:rPr>
              <a:t>Example Representations – Algebraic, </a:t>
            </a:r>
          </a:p>
          <a:p>
            <a:pPr algn="ctr"/>
            <a:r>
              <a:rPr lang="en-US" sz="5400" dirty="0" smtClean="0">
                <a:latin typeface="Constantia" pitchFamily="18" charset="0"/>
              </a:rPr>
              <a:t>Graphical, Tangible, Embodied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28343954" y="15002913"/>
            <a:ext cx="5491291" cy="4884040"/>
            <a:chOff x="28550632" y="14449464"/>
            <a:chExt cx="5491291" cy="4884040"/>
          </a:xfrm>
        </p:grpSpPr>
        <p:pic>
          <p:nvPicPr>
            <p:cNvPr id="1103" name="Picture 79" descr="C:\Users\emighp\Documents\AllWork\WorkOSU\PERC\activities-content-photos-vfactinggrad.jpg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86123" y="14449464"/>
              <a:ext cx="4911614" cy="36837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5" name="TextBox 94"/>
            <p:cNvSpPr txBox="1"/>
            <p:nvPr/>
          </p:nvSpPr>
          <p:spPr>
            <a:xfrm>
              <a:off x="28550632" y="18133175"/>
              <a:ext cx="549129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dirty="0" smtClean="0">
                  <a:latin typeface="Constantia" pitchFamily="18" charset="0"/>
                </a:rPr>
                <a:t>Students pointing in the direction of the gradient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27652717" y="19991695"/>
            <a:ext cx="6873765" cy="4404860"/>
            <a:chOff x="27652717" y="19991695"/>
            <a:chExt cx="6873765" cy="4404860"/>
          </a:xfrm>
        </p:grpSpPr>
        <p:sp>
          <p:nvSpPr>
            <p:cNvPr id="97" name="TextBox 96"/>
            <p:cNvSpPr txBox="1"/>
            <p:nvPr/>
          </p:nvSpPr>
          <p:spPr>
            <a:xfrm>
              <a:off x="27652717" y="22642229"/>
              <a:ext cx="6873765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dirty="0" smtClean="0">
                  <a:latin typeface="Constantia" pitchFamily="18" charset="0"/>
                </a:rPr>
                <a:t>Representations for the vector differential and volume element in spherical coordinates</a:t>
              </a:r>
            </a:p>
          </p:txBody>
        </p:sp>
        <p:pic>
          <p:nvPicPr>
            <p:cNvPr id="1118" name="Picture 94" descr="C:\Users\emighp\Documents\AllWork\WorkOSU\PERC\props-pumpkinquarter.jpg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141182" y="19991695"/>
              <a:ext cx="3129520" cy="25506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05" name="Picture 81" descr="C:\Users\emighp\Documents\AllWork\WorkOSU\PERC\activities-content-photos-vfdadvcurvi.jpg"/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34353" y="20015341"/>
              <a:ext cx="3217164" cy="2503356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2" name="Rectangular Callout 88"/>
          <p:cNvSpPr/>
          <p:nvPr/>
        </p:nvSpPr>
        <p:spPr>
          <a:xfrm>
            <a:off x="6223061" y="19704260"/>
            <a:ext cx="3374872" cy="2031325"/>
          </a:xfrm>
          <a:prstGeom prst="wedgeRoundRectCallout">
            <a:avLst>
              <a:gd name="adj1" fmla="val -92988"/>
              <a:gd name="adj2" fmla="val -44529"/>
              <a:gd name="adj3" fmla="val 16667"/>
            </a:avLst>
          </a:prstGeom>
          <a:solidFill>
            <a:schemeClr val="accent3">
              <a:lumMod val="60000"/>
              <a:lumOff val="40000"/>
            </a:schemeClr>
          </a:solidFill>
          <a:ln w="12700"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TextBox 92"/>
          <p:cNvSpPr txBox="1"/>
          <p:nvPr/>
        </p:nvSpPr>
        <p:spPr>
          <a:xfrm>
            <a:off x="6320533" y="19704260"/>
            <a:ext cx="31799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>
                <a:latin typeface="Constantia" pitchFamily="18" charset="0"/>
              </a:rPr>
              <a:t>Plastic surfaces</a:t>
            </a:r>
          </a:p>
          <a:p>
            <a:endParaRPr lang="en-US" sz="1800" dirty="0" smtClean="0">
              <a:latin typeface="Constantia" pitchFamily="18" charset="0"/>
            </a:endParaRPr>
          </a:p>
          <a:p>
            <a:endParaRPr lang="en-US" sz="1800" dirty="0" smtClean="0">
              <a:latin typeface="Constantia" pitchFamily="18" charset="0"/>
            </a:endParaRPr>
          </a:p>
          <a:p>
            <a:endParaRPr lang="en-US" sz="1800" dirty="0">
              <a:latin typeface="Constantia" pitchFamily="18" charset="0"/>
            </a:endParaRPr>
          </a:p>
          <a:p>
            <a:endParaRPr lang="en-US" sz="1800" dirty="0">
              <a:latin typeface="Constantia" pitchFamily="18" charset="0"/>
            </a:endParaRPr>
          </a:p>
          <a:p>
            <a:endParaRPr lang="en-US" sz="1800" dirty="0" smtClean="0">
              <a:latin typeface="Constantia" pitchFamily="18" charset="0"/>
            </a:endParaRPr>
          </a:p>
          <a:p>
            <a:r>
              <a:rPr lang="en-US" sz="1800" dirty="0" smtClean="0">
                <a:latin typeface="Constantia" pitchFamily="18" charset="0"/>
              </a:rPr>
              <a:t>   </a:t>
            </a:r>
            <a:r>
              <a:rPr lang="en-US" sz="1800" dirty="0">
                <a:latin typeface="Constantia" pitchFamily="18" charset="0"/>
              </a:rPr>
              <a:t>raisingcalculus.winona.edu</a:t>
            </a:r>
            <a:endParaRPr lang="en-US" sz="1800" dirty="0" smtClean="0">
              <a:latin typeface="Constantia" pitchFamily="18" charset="0"/>
            </a:endParaRPr>
          </a:p>
        </p:txBody>
      </p:sp>
      <p:pic>
        <p:nvPicPr>
          <p:cNvPr id="1045" name="Picture 21" descr="C:\Users\emighp\Documents\AllWork\WorkOSU\PERC\MathSurfaces1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7992" y="20017513"/>
            <a:ext cx="1805010" cy="1367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Isosceles Triangle 3"/>
          <p:cNvSpPr/>
          <p:nvPr/>
        </p:nvSpPr>
        <p:spPr>
          <a:xfrm rot="10800000">
            <a:off x="15067024" y="10727789"/>
            <a:ext cx="1147263" cy="3675315"/>
          </a:xfrm>
          <a:prstGeom prst="triangle">
            <a:avLst>
              <a:gd name="adj" fmla="val 77409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Isosceles Triangle 76"/>
          <p:cNvSpPr/>
          <p:nvPr/>
        </p:nvSpPr>
        <p:spPr>
          <a:xfrm rot="10800000">
            <a:off x="25109533" y="10727042"/>
            <a:ext cx="795511" cy="1375243"/>
          </a:xfrm>
          <a:prstGeom prst="triangle">
            <a:avLst>
              <a:gd name="adj" fmla="val 22838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4" name="Rectangle 133"/>
          <p:cNvSpPr/>
          <p:nvPr/>
        </p:nvSpPr>
        <p:spPr>
          <a:xfrm rot="21139311">
            <a:off x="19450661" y="11439669"/>
            <a:ext cx="14334926" cy="107603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953680"/>
              </a:avLst>
            </a:prstTxWarp>
            <a:spAutoFit/>
          </a:bodyPr>
          <a:lstStyle/>
          <a:p>
            <a:pPr algn="ctr"/>
            <a:r>
              <a:rPr lang="en-US" sz="3600" spc="1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latin typeface="Constantia" panose="02030602050306030303" pitchFamily="18" charset="0"/>
              </a:rPr>
              <a:t>Upper-level Thermodynamics</a:t>
            </a:r>
            <a:endParaRPr lang="en-US" sz="3600" cap="none" spc="12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0527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6">
      <a:dk1>
        <a:sysClr val="windowText" lastClr="000000"/>
      </a:dk1>
      <a:lt1>
        <a:sysClr val="window" lastClr="FFFFFF"/>
      </a:lt1>
      <a:dk2>
        <a:srgbClr val="646B86"/>
      </a:dk2>
      <a:lt2>
        <a:srgbClr val="7E69FB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11718</TotalTime>
  <Words>827</Words>
  <Application>Microsoft Office PowerPoint</Application>
  <PresentationFormat>Custom</PresentationFormat>
  <Paragraphs>115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Constantia</vt:lpstr>
      <vt:lpstr>Office Theme</vt:lpstr>
      <vt:lpstr>Equation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Gina Passante</dc:creator>
  <cp:lastModifiedBy>Corinne Manogue</cp:lastModifiedBy>
  <cp:revision>259</cp:revision>
  <cp:lastPrinted>2017-07-02T23:24:47Z</cp:lastPrinted>
  <dcterms:created xsi:type="dcterms:W3CDTF">2013-07-09T00:19:11Z</dcterms:created>
  <dcterms:modified xsi:type="dcterms:W3CDTF">2017-07-03T17:52:25Z</dcterms:modified>
</cp:coreProperties>
</file>