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17"/>
  </p:notesMasterIdLst>
  <p:handoutMasterIdLst>
    <p:handoutMasterId r:id="rId18"/>
  </p:handoutMasterIdLst>
  <p:sldIdLst>
    <p:sldId id="256" r:id="rId2"/>
    <p:sldId id="391" r:id="rId3"/>
    <p:sldId id="399" r:id="rId4"/>
    <p:sldId id="392" r:id="rId5"/>
    <p:sldId id="402" r:id="rId6"/>
    <p:sldId id="409" r:id="rId7"/>
    <p:sldId id="411" r:id="rId8"/>
    <p:sldId id="393" r:id="rId9"/>
    <p:sldId id="413" r:id="rId10"/>
    <p:sldId id="414" r:id="rId11"/>
    <p:sldId id="415" r:id="rId12"/>
    <p:sldId id="416" r:id="rId13"/>
    <p:sldId id="417" r:id="rId14"/>
    <p:sldId id="394" r:id="rId15"/>
    <p:sldId id="406" r:id="rId16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  <p:clrMru>
    <a:srgbClr val="BBD7EF"/>
    <a:srgbClr val="E4EFF8"/>
    <a:srgbClr val="A3D0E7"/>
    <a:srgbClr val="19315D"/>
    <a:srgbClr val="7EA0DC"/>
    <a:srgbClr val="96B1E2"/>
    <a:srgbClr val="BECEEC"/>
    <a:srgbClr val="E5EBF7"/>
    <a:srgbClr val="D0DBF0"/>
    <a:srgbClr val="B1C4E5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2738A4-67EE-4007-A0AD-2B9DD2413866}" type="datetimeFigureOut">
              <a:rPr lang="en-US" smtClean="0"/>
              <a:pPr/>
              <a:t>1/8/2018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6DDA76-4757-4927-818A-614D715EBE9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BE305237-317F-4110-B940-435D38B8C593}" type="datetimeFigureOut">
              <a:rPr lang="en-US" smtClean="0"/>
              <a:pPr/>
              <a:t>1/8/2018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27EAB28-0F6C-41C9-8BA9-57939B71495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Cue multiple representations and representational features early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7EAB28-0F6C-41C9-8BA9-57939B71495C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8629AA-E0D7-43F9-B5CB-DA9D1FB8C61F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B7678-B1FE-46DB-84D3-A6CEAEE8F36E}" type="datetime1">
              <a:rPr lang="en-US" smtClean="0"/>
              <a:pPr/>
              <a:t>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78FF-6122-41BA-9C0F-F6B0C6E5C5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97708-C59E-4B7D-90BD-61F68F157189}" type="datetime1">
              <a:rPr lang="en-US" smtClean="0"/>
              <a:pPr/>
              <a:t>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78FF-6122-41BA-9C0F-F6B0C6E5C5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969F2-4D4E-41D7-B656-4FC71DB5A3C6}" type="datetime1">
              <a:rPr lang="en-US" smtClean="0"/>
              <a:pPr/>
              <a:t>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78FF-6122-41BA-9C0F-F6B0C6E5C5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27F2D-372F-48CE-857A-FD2AE031A606}" type="datetime1">
              <a:rPr lang="en-US" smtClean="0"/>
              <a:pPr/>
              <a:t>1/8/2018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78FF-6122-41BA-9C0F-F6B0C6E5C5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6F3B5-E565-4663-80EE-8933A3502E32}" type="datetime1">
              <a:rPr lang="en-US" smtClean="0"/>
              <a:pPr/>
              <a:t>1/8/2018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78FF-6122-41BA-9C0F-F6B0C6E5C5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B0ACE-64B1-497B-B16B-838C56A236E1}" type="datetime1">
              <a:rPr lang="en-US" smtClean="0"/>
              <a:pPr/>
              <a:t>1/8/2018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78FF-6122-41BA-9C0F-F6B0C6E5C5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652B3-8BF6-478F-9DA2-46AC1D75DFF7}" type="datetime1">
              <a:rPr lang="en-US" smtClean="0"/>
              <a:pPr/>
              <a:t>1/8/2018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78FF-6122-41BA-9C0F-F6B0C6E5C5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3F354-8E3B-41D4-AC1B-FD7EA9B64A41}" type="datetime1">
              <a:rPr lang="en-US" smtClean="0"/>
              <a:pPr/>
              <a:t>1/8/2018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78FF-6122-41BA-9C0F-F6B0C6E5C5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56E47-2301-439C-8D34-1FC870EF7802}" type="datetime1">
              <a:rPr lang="en-US" smtClean="0"/>
              <a:pPr/>
              <a:t>1/8/2018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78FF-6122-41BA-9C0F-F6B0C6E5C5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8FB1C-F027-4BB1-A35D-E6BDFBC7C6D6}" type="datetime1">
              <a:rPr lang="en-US" smtClean="0"/>
              <a:pPr/>
              <a:t>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78FF-6122-41BA-9C0F-F6B0C6E5C5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792AF-4E19-499D-B875-822ADBEFB820}" type="datetime1">
              <a:rPr lang="en-US" smtClean="0"/>
              <a:pPr/>
              <a:t>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78FF-6122-41BA-9C0F-F6B0C6E5C54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A3D0E7"/>
            </a:gs>
            <a:gs pos="50000">
              <a:srgbClr val="BBD7EF"/>
            </a:gs>
            <a:gs pos="0">
              <a:srgbClr val="E4EFF8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C279C-DD7A-4867-8308-DBA12913EBB7}" type="datetime1">
              <a:rPr lang="en-US" smtClean="0"/>
              <a:pPr/>
              <a:t>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1478FF-6122-41BA-9C0F-F6B0C6E5C54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9.bin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11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13.bin"/><Relationship Id="rId4" Type="http://schemas.openxmlformats.org/officeDocument/2006/relationships/oleObject" Target="../embeddings/oleObject12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57200"/>
            <a:ext cx="7924800" cy="2438400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 smtClean="0"/>
              <a:t>Determining Partial Derivatives from Contour Graphs</a:t>
            </a:r>
            <a:endParaRPr lang="en-US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514600"/>
            <a:ext cx="7772400" cy="3886200"/>
          </a:xfrm>
        </p:spPr>
        <p:txBody>
          <a:bodyPr>
            <a:normAutofit/>
          </a:bodyPr>
          <a:lstStyle/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Paul J. </a:t>
            </a:r>
            <a:r>
              <a:rPr lang="en-US" sz="2800" dirty="0" err="1" smtClean="0">
                <a:solidFill>
                  <a:schemeClr val="tx1"/>
                </a:solidFill>
              </a:rPr>
              <a:t>Emigh</a:t>
            </a:r>
            <a:endParaRPr lang="en-US" sz="2800" dirty="0" smtClean="0">
              <a:solidFill>
                <a:schemeClr val="tx1"/>
              </a:solidFill>
            </a:endParaRPr>
          </a:p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Corinne </a:t>
            </a:r>
            <a:r>
              <a:rPr lang="en-US" sz="2800" dirty="0" err="1" smtClean="0">
                <a:solidFill>
                  <a:schemeClr val="tx1"/>
                </a:solidFill>
              </a:rPr>
              <a:t>Manogue</a:t>
            </a:r>
            <a:endParaRPr lang="en-US" sz="2800" dirty="0">
              <a:solidFill>
                <a:schemeClr val="tx1"/>
              </a:solidFill>
            </a:endParaRPr>
          </a:p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8 January, 2018 San Diego CA</a:t>
            </a:r>
          </a:p>
          <a:p>
            <a:pPr algn="ctr"/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458200" y="6324600"/>
            <a:ext cx="554832" cy="448469"/>
          </a:xfrm>
        </p:spPr>
        <p:txBody>
          <a:bodyPr/>
          <a:lstStyle/>
          <a:p>
            <a:fld id="{381478FF-6122-41BA-9C0F-F6B0C6E5C543}" type="slidenum">
              <a:rPr lang="en-US" sz="2400" smtClean="0">
                <a:solidFill>
                  <a:schemeClr val="tx1"/>
                </a:solidFill>
              </a:rPr>
              <a:pPr/>
              <a:t>1</a:t>
            </a:fld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0993" y="4724400"/>
            <a:ext cx="2614414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4114800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352800"/>
            <a:ext cx="8229600" cy="3200400"/>
          </a:xfrm>
        </p:spPr>
        <p:txBody>
          <a:bodyPr>
            <a:normAutofit/>
          </a:bodyPr>
          <a:lstStyle/>
          <a:p>
            <a:pPr marL="450342" indent="-457200"/>
            <a:r>
              <a:rPr lang="en-US" dirty="0" smtClean="0"/>
              <a:t>Idealized trajectory through concepts</a:t>
            </a:r>
          </a:p>
          <a:p>
            <a:pPr marL="450342" indent="-457200"/>
            <a:r>
              <a:rPr lang="en-US" dirty="0" smtClean="0"/>
              <a:t>Research snapshots along the progression</a:t>
            </a:r>
          </a:p>
          <a:p>
            <a:pPr marL="450342" indent="-457200"/>
            <a:r>
              <a:rPr lang="en-US" dirty="0" smtClean="0"/>
              <a:t>Curriculum </a:t>
            </a:r>
            <a:r>
              <a:rPr lang="en-US" dirty="0" smtClean="0"/>
              <a:t>development</a:t>
            </a:r>
          </a:p>
          <a:p>
            <a:pPr marL="850392" lvl="1" indent="-457200"/>
            <a:r>
              <a:rPr lang="en-US" dirty="0" smtClean="0"/>
              <a:t>S</a:t>
            </a:r>
            <a:r>
              <a:rPr lang="en-US" dirty="0" smtClean="0"/>
              <a:t>ession GD04 </a:t>
            </a:r>
            <a:r>
              <a:rPr lang="en-US" b="1" dirty="0" smtClean="0"/>
              <a:t>“</a:t>
            </a:r>
            <a:r>
              <a:rPr lang="en-US" b="1" i="1" dirty="0" smtClean="0"/>
              <a:t>An Upper-division Learning Progression on Partial </a:t>
            </a:r>
            <a:r>
              <a:rPr lang="en-US" b="1" i="1" dirty="0" smtClean="0"/>
              <a:t>Derivatives</a:t>
            </a:r>
            <a:r>
              <a:rPr lang="en-US" dirty="0" smtClean="0"/>
              <a:t>”</a:t>
            </a:r>
            <a:endParaRPr lang="en-US" b="1" i="1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458200" y="6324600"/>
            <a:ext cx="554832" cy="448469"/>
          </a:xfrm>
        </p:spPr>
        <p:txBody>
          <a:bodyPr/>
          <a:lstStyle/>
          <a:p>
            <a:fld id="{381478FF-6122-41BA-9C0F-F6B0C6E5C543}" type="slidenum">
              <a:rPr lang="en-US" sz="2400" smtClean="0">
                <a:solidFill>
                  <a:schemeClr val="tx1"/>
                </a:solidFill>
              </a:rPr>
              <a:pPr/>
              <a:t>2</a:t>
            </a:fld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5" name="Picture 2" descr="C:\Users\emighp\Documents\AllWork\WorkOSU\PERC\LPsmall.e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304800"/>
            <a:ext cx="7543800" cy="27896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Research Snapshot</a:t>
            </a:r>
            <a:br>
              <a:rPr lang="en-US" dirty="0" smtClean="0"/>
            </a:br>
            <a:r>
              <a:rPr lang="en-US" dirty="0" smtClean="0"/>
              <a:t>Post-instruction interviews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pPr marL="463550" indent="-463550"/>
            <a:r>
              <a:rPr lang="en-US" dirty="0" smtClean="0"/>
              <a:t>After a full year of junior-level instruction, including</a:t>
            </a:r>
          </a:p>
          <a:p>
            <a:pPr marL="863600" lvl="1" indent="-463550"/>
            <a:r>
              <a:rPr lang="en-US" dirty="0" smtClean="0"/>
              <a:t>Thermodynamics</a:t>
            </a:r>
          </a:p>
          <a:p>
            <a:pPr marL="863600" lvl="1" indent="-463550"/>
            <a:r>
              <a:rPr lang="en-US" dirty="0" smtClean="0"/>
              <a:t>Electro- and magneto-statics</a:t>
            </a:r>
          </a:p>
          <a:p>
            <a:pPr marL="463550" indent="-463550"/>
            <a:r>
              <a:rPr lang="en-US" dirty="0" smtClean="0"/>
              <a:t>Problem-solving </a:t>
            </a:r>
            <a:r>
              <a:rPr lang="en-US" dirty="0" smtClean="0"/>
              <a:t>tasks in both contexts </a:t>
            </a:r>
            <a:r>
              <a:rPr lang="en-US" dirty="0" smtClean="0"/>
              <a:t>using </a:t>
            </a:r>
            <a:r>
              <a:rPr lang="en-US" dirty="0" smtClean="0"/>
              <a:t>contour graphs</a:t>
            </a:r>
            <a:endParaRPr lang="en-US" dirty="0" smtClean="0"/>
          </a:p>
          <a:p>
            <a:pPr marL="463550" indent="-463550">
              <a:buNone/>
            </a:pPr>
            <a:endParaRPr lang="en-US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458200" y="6324600"/>
            <a:ext cx="554832" cy="448469"/>
          </a:xfrm>
        </p:spPr>
        <p:txBody>
          <a:bodyPr/>
          <a:lstStyle/>
          <a:p>
            <a:fld id="{381478FF-6122-41BA-9C0F-F6B0C6E5C543}" type="slidenum">
              <a:rPr lang="en-US" sz="2400" smtClean="0">
                <a:solidFill>
                  <a:schemeClr val="tx1"/>
                </a:solidFill>
              </a:rPr>
              <a:pPr/>
              <a:t>3</a:t>
            </a:fld>
            <a:endParaRPr lang="en-US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Contour Graph – Thermodynamics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458200" y="6324600"/>
            <a:ext cx="554832" cy="448469"/>
          </a:xfrm>
        </p:spPr>
        <p:txBody>
          <a:bodyPr/>
          <a:lstStyle/>
          <a:p>
            <a:fld id="{381478FF-6122-41BA-9C0F-F6B0C6E5C543}" type="slidenum">
              <a:rPr lang="en-US" sz="2400" smtClean="0">
                <a:solidFill>
                  <a:schemeClr val="tx1"/>
                </a:solidFill>
              </a:rPr>
              <a:pPr/>
              <a:t>4</a:t>
            </a:fld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1031" name="Picture 7" descr="C:\Users\Paul\Documents\WorkPeg\Long Paper\Contour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1219200"/>
            <a:ext cx="5501383" cy="541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Contour Graph – Thermodynamics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458200" y="6324600"/>
            <a:ext cx="554832" cy="448469"/>
          </a:xfrm>
        </p:spPr>
        <p:txBody>
          <a:bodyPr/>
          <a:lstStyle/>
          <a:p>
            <a:fld id="{381478FF-6122-41BA-9C0F-F6B0C6E5C543}" type="slidenum">
              <a:rPr lang="en-US" sz="2400" smtClean="0">
                <a:solidFill>
                  <a:schemeClr val="tx1"/>
                </a:solidFill>
              </a:rPr>
              <a:pPr/>
              <a:t>5</a:t>
            </a:fld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5" name="Content Placeholder 1"/>
          <p:cNvSpPr>
            <a:spLocks noGrp="1"/>
          </p:cNvSpPr>
          <p:nvPr>
            <p:ph idx="1"/>
          </p:nvPr>
        </p:nvSpPr>
        <p:spPr>
          <a:xfrm>
            <a:off x="457200" y="1600200"/>
            <a:ext cx="4038600" cy="4953000"/>
          </a:xfrm>
        </p:spPr>
        <p:txBody>
          <a:bodyPr>
            <a:normAutofit lnSpcReduction="10000"/>
          </a:bodyPr>
          <a:lstStyle/>
          <a:p>
            <a:pPr marL="463550" indent="-463550"/>
            <a:r>
              <a:rPr lang="en-US" dirty="0" smtClean="0"/>
              <a:t>The graph shows pressure </a:t>
            </a:r>
            <a:r>
              <a:rPr lang="en-US" i="1" dirty="0" smtClean="0"/>
              <a:t>vs.</a:t>
            </a:r>
            <a:r>
              <a:rPr lang="en-US" dirty="0" smtClean="0"/>
              <a:t> volume for a gas</a:t>
            </a:r>
          </a:p>
          <a:p>
            <a:pPr marL="463550" indent="-463550"/>
            <a:r>
              <a:rPr lang="en-US" dirty="0" smtClean="0"/>
              <a:t>The bold paths are processes that are part of some cycle</a:t>
            </a:r>
          </a:p>
          <a:p>
            <a:pPr marL="463550" indent="-463550"/>
            <a:r>
              <a:rPr lang="en-US" dirty="0" smtClean="0"/>
              <a:t>Determine the derivative of </a:t>
            </a:r>
            <a:r>
              <a:rPr lang="en-US" i="1" dirty="0" smtClean="0"/>
              <a:t>p</a:t>
            </a:r>
            <a:r>
              <a:rPr lang="en-US" dirty="0" smtClean="0"/>
              <a:t> with respect to </a:t>
            </a:r>
            <a:r>
              <a:rPr lang="en-US" i="1" dirty="0" smtClean="0"/>
              <a:t>V</a:t>
            </a:r>
            <a:r>
              <a:rPr lang="en-US" dirty="0" smtClean="0"/>
              <a:t> at the indicated point</a:t>
            </a:r>
          </a:p>
        </p:txBody>
      </p:sp>
      <p:pic>
        <p:nvPicPr>
          <p:cNvPr id="6" name="Picture 7" descr="C:\Users\Paul\Documents\WorkPeg\Long Paper\Contour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769650"/>
            <a:ext cx="4381928" cy="4309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marL="463550" indent="-463550" algn="l"/>
            <a:r>
              <a:rPr lang="en-US" dirty="0" smtClean="0"/>
              <a:t>Which derivative do you want?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pPr marL="463550" indent="-463550"/>
            <a:endParaRPr lang="en-US" dirty="0" smtClean="0"/>
          </a:p>
          <a:p>
            <a:pPr marL="463550" indent="-463550"/>
            <a:endParaRPr lang="en-US" dirty="0" smtClean="0"/>
          </a:p>
          <a:p>
            <a:pPr marL="463550" indent="-463550"/>
            <a:endParaRPr lang="en-US" dirty="0" smtClean="0"/>
          </a:p>
          <a:p>
            <a:pPr marL="463550" indent="-463550"/>
            <a:endParaRPr lang="en-US" dirty="0" smtClean="0"/>
          </a:p>
          <a:p>
            <a:pPr marL="463550" indent="-463550"/>
            <a:endParaRPr lang="en-US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458200" y="6324600"/>
            <a:ext cx="554832" cy="448469"/>
          </a:xfrm>
        </p:spPr>
        <p:txBody>
          <a:bodyPr/>
          <a:lstStyle/>
          <a:p>
            <a:fld id="{381478FF-6122-41BA-9C0F-F6B0C6E5C543}" type="slidenum">
              <a:rPr lang="en-US" sz="2400" smtClean="0">
                <a:solidFill>
                  <a:schemeClr val="tx1"/>
                </a:solidFill>
              </a:rPr>
              <a:pPr/>
              <a:t>6</a:t>
            </a:fld>
            <a:endParaRPr lang="en-US" sz="2400" dirty="0">
              <a:solidFill>
                <a:schemeClr val="tx1"/>
              </a:solidFill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457200" y="1454944"/>
          <a:ext cx="877887" cy="1295400"/>
        </p:xfrm>
        <a:graphic>
          <a:graphicData uri="http://schemas.openxmlformats.org/presentationml/2006/ole">
            <p:oleObj spid="_x0000_s5122" name="Equation" r:id="rId3" imgW="266400" imgH="393480" progId="Equation.3">
              <p:embed/>
            </p:oleObj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1760537" y="1454944"/>
          <a:ext cx="877888" cy="1295400"/>
        </p:xfrm>
        <a:graphic>
          <a:graphicData uri="http://schemas.openxmlformats.org/presentationml/2006/ole">
            <p:oleObj spid="_x0000_s5123" name="Equation" r:id="rId4" imgW="266400" imgH="393480" progId="Equation.3">
              <p:embed/>
            </p:oleObj>
          </a:graphicData>
        </a:graphic>
      </p:graphicFrame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3063875" y="1371600"/>
          <a:ext cx="1547812" cy="1462088"/>
        </p:xfrm>
        <a:graphic>
          <a:graphicData uri="http://schemas.openxmlformats.org/presentationml/2006/ole">
            <p:oleObj spid="_x0000_s5124" name="Equation" r:id="rId5" imgW="469800" imgH="444240" progId="Equation.3">
              <p:embed/>
            </p:oleObj>
          </a:graphicData>
        </a:graphic>
      </p:graphicFrame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5037137" y="1371600"/>
          <a:ext cx="1547812" cy="1462088"/>
        </p:xfrm>
        <a:graphic>
          <a:graphicData uri="http://schemas.openxmlformats.org/presentationml/2006/ole">
            <p:oleObj spid="_x0000_s5125" name="Equation" r:id="rId6" imgW="469800" imgH="444240" progId="Equation.3">
              <p:embed/>
            </p:oleObj>
          </a:graphicData>
        </a:graphic>
      </p:graphicFrame>
      <p:graphicFrame>
        <p:nvGraphicFramePr>
          <p:cNvPr id="4103" name="Object 5"/>
          <p:cNvGraphicFramePr>
            <a:graphicFrameLocks noChangeAspect="1"/>
          </p:cNvGraphicFramePr>
          <p:nvPr/>
        </p:nvGraphicFramePr>
        <p:xfrm>
          <a:off x="7010400" y="1371600"/>
          <a:ext cx="1463675" cy="1462088"/>
        </p:xfrm>
        <a:graphic>
          <a:graphicData uri="http://schemas.openxmlformats.org/presentationml/2006/ole">
            <p:oleObj spid="_x0000_s5126" name="Equation" r:id="rId7" imgW="444240" imgH="4442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marL="463550" indent="-463550" algn="l"/>
            <a:r>
              <a:rPr lang="en-US" dirty="0" smtClean="0"/>
              <a:t>Which derivative do you want?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819400"/>
            <a:ext cx="8229600" cy="3733800"/>
          </a:xfrm>
        </p:spPr>
        <p:txBody>
          <a:bodyPr>
            <a:normAutofit/>
          </a:bodyPr>
          <a:lstStyle/>
          <a:p>
            <a:pPr marL="463550" indent="-463550"/>
            <a:r>
              <a:rPr lang="en-US" dirty="0" smtClean="0"/>
              <a:t>The contour graph must be </a:t>
            </a:r>
            <a:r>
              <a:rPr lang="en-US" b="1" dirty="0" smtClean="0"/>
              <a:t>narrowed</a:t>
            </a:r>
            <a:endParaRPr lang="en-US" dirty="0" smtClean="0"/>
          </a:p>
          <a:p>
            <a:pPr marL="863600" lvl="1" indent="-463550"/>
            <a:r>
              <a:rPr lang="en-US" dirty="0" smtClean="0"/>
              <a:t>from a relationship between four variables</a:t>
            </a:r>
            <a:br>
              <a:rPr lang="en-US" dirty="0" smtClean="0"/>
            </a:br>
            <a:r>
              <a:rPr lang="en-US" dirty="0" smtClean="0"/>
              <a:t>(</a:t>
            </a:r>
            <a:r>
              <a:rPr lang="en-US" i="1" dirty="0" smtClean="0"/>
              <a:t>p</a:t>
            </a:r>
            <a:r>
              <a:rPr lang="en-US" dirty="0" smtClean="0"/>
              <a:t>, </a:t>
            </a:r>
            <a:r>
              <a:rPr lang="en-US" i="1" dirty="0" smtClean="0"/>
              <a:t>V</a:t>
            </a:r>
            <a:r>
              <a:rPr lang="en-US" dirty="0" smtClean="0"/>
              <a:t>, </a:t>
            </a:r>
            <a:r>
              <a:rPr lang="en-US" i="1" dirty="0" smtClean="0"/>
              <a:t>T</a:t>
            </a:r>
            <a:r>
              <a:rPr lang="en-US" dirty="0" smtClean="0"/>
              <a:t>, </a:t>
            </a:r>
            <a:r>
              <a:rPr lang="en-US" i="1" dirty="0" smtClean="0"/>
              <a:t>S</a:t>
            </a:r>
            <a:r>
              <a:rPr lang="en-US" dirty="0" smtClean="0"/>
              <a:t>)</a:t>
            </a:r>
            <a:endParaRPr lang="en-US" dirty="0" smtClean="0"/>
          </a:p>
          <a:p>
            <a:pPr marL="863600" lvl="1" indent="-463550"/>
            <a:r>
              <a:rPr lang="en-US" dirty="0" smtClean="0"/>
              <a:t>to a specific relationship between only two variables (</a:t>
            </a:r>
            <a:r>
              <a:rPr lang="en-US" i="1" dirty="0" smtClean="0"/>
              <a:t>p</a:t>
            </a:r>
            <a:r>
              <a:rPr lang="en-US" dirty="0" smtClean="0"/>
              <a:t> and </a:t>
            </a:r>
            <a:r>
              <a:rPr lang="en-US" i="1" dirty="0" smtClean="0"/>
              <a:t>V</a:t>
            </a:r>
            <a:r>
              <a:rPr lang="en-US" dirty="0" smtClean="0"/>
              <a:t>)</a:t>
            </a:r>
          </a:p>
          <a:p>
            <a:pPr marL="463550" indent="-463550"/>
            <a:r>
              <a:rPr lang="en-US" dirty="0" smtClean="0"/>
              <a:t>A different narrowing gives a different derivative</a:t>
            </a:r>
          </a:p>
          <a:p>
            <a:pPr marL="463550" indent="-463550"/>
            <a:endParaRPr lang="en-US" dirty="0" smtClean="0"/>
          </a:p>
          <a:p>
            <a:pPr marL="463550" indent="-463550"/>
            <a:endParaRPr lang="en-US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458200" y="6324600"/>
            <a:ext cx="554832" cy="448469"/>
          </a:xfrm>
        </p:spPr>
        <p:txBody>
          <a:bodyPr/>
          <a:lstStyle/>
          <a:p>
            <a:fld id="{381478FF-6122-41BA-9C0F-F6B0C6E5C543}" type="slidenum">
              <a:rPr lang="en-US" sz="2400" smtClean="0">
                <a:solidFill>
                  <a:schemeClr val="tx1"/>
                </a:solidFill>
              </a:rPr>
              <a:pPr/>
              <a:t>7</a:t>
            </a:fld>
            <a:endParaRPr lang="en-US" sz="2400" dirty="0">
              <a:solidFill>
                <a:schemeClr val="tx1"/>
              </a:solidFill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457200" y="1454944"/>
          <a:ext cx="877887" cy="1295400"/>
        </p:xfrm>
        <a:graphic>
          <a:graphicData uri="http://schemas.openxmlformats.org/presentationml/2006/ole">
            <p:oleObj spid="_x0000_s7170" name="Equation" r:id="rId3" imgW="266400" imgH="393480" progId="Equation.3">
              <p:embed/>
            </p:oleObj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1760537" y="1454944"/>
          <a:ext cx="877888" cy="1295400"/>
        </p:xfrm>
        <a:graphic>
          <a:graphicData uri="http://schemas.openxmlformats.org/presentationml/2006/ole">
            <p:oleObj spid="_x0000_s7171" name="Equation" r:id="rId4" imgW="266400" imgH="393480" progId="Equation.3">
              <p:embed/>
            </p:oleObj>
          </a:graphicData>
        </a:graphic>
      </p:graphicFrame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3063875" y="1371600"/>
          <a:ext cx="1547812" cy="1462088"/>
        </p:xfrm>
        <a:graphic>
          <a:graphicData uri="http://schemas.openxmlformats.org/presentationml/2006/ole">
            <p:oleObj spid="_x0000_s7172" name="Equation" r:id="rId5" imgW="469800" imgH="444240" progId="Equation.3">
              <p:embed/>
            </p:oleObj>
          </a:graphicData>
        </a:graphic>
      </p:graphicFrame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5037137" y="1371600"/>
          <a:ext cx="1547812" cy="1462088"/>
        </p:xfrm>
        <a:graphic>
          <a:graphicData uri="http://schemas.openxmlformats.org/presentationml/2006/ole">
            <p:oleObj spid="_x0000_s7173" name="Equation" r:id="rId6" imgW="469800" imgH="444240" progId="Equation.3">
              <p:embed/>
            </p:oleObj>
          </a:graphicData>
        </a:graphic>
      </p:graphicFrame>
      <p:graphicFrame>
        <p:nvGraphicFramePr>
          <p:cNvPr id="4103" name="Object 5"/>
          <p:cNvGraphicFramePr>
            <a:graphicFrameLocks noChangeAspect="1"/>
          </p:cNvGraphicFramePr>
          <p:nvPr/>
        </p:nvGraphicFramePr>
        <p:xfrm>
          <a:off x="7010400" y="1371600"/>
          <a:ext cx="1463675" cy="1462088"/>
        </p:xfrm>
        <a:graphic>
          <a:graphicData uri="http://schemas.openxmlformats.org/presentationml/2006/ole">
            <p:oleObj spid="_x0000_s7174" name="Equation" r:id="rId7" imgW="444240" imgH="4442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63550" indent="-463550" algn="l"/>
            <a:r>
              <a:rPr lang="en-US" dirty="0" smtClean="0"/>
              <a:t>Research Questions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pPr marL="463550" lvl="1" indent="-463550">
              <a:buFont typeface="Arial" pitchFamily="34" charset="0"/>
              <a:buChar char="•"/>
            </a:pPr>
            <a:r>
              <a:rPr lang="en-US" dirty="0" smtClean="0"/>
              <a:t>What two-variable relationship(s) did students narrow to when asked for a non-specific derivative?</a:t>
            </a:r>
          </a:p>
          <a:p>
            <a:pPr marL="463550" lvl="1" indent="-463550">
              <a:buFont typeface="Arial" pitchFamily="34" charset="0"/>
              <a:buChar char="•"/>
            </a:pPr>
            <a:r>
              <a:rPr lang="en-US" dirty="0" smtClean="0"/>
              <a:t>What representational features were associated with such narrowing?</a:t>
            </a:r>
          </a:p>
          <a:p>
            <a:pPr marL="463550" indent="-463550"/>
            <a:endParaRPr lang="en-US" dirty="0" smtClean="0"/>
          </a:p>
          <a:p>
            <a:pPr marL="463550" indent="-463550"/>
            <a:r>
              <a:rPr lang="en-US" dirty="0" smtClean="0"/>
              <a:t>N = 9</a:t>
            </a:r>
          </a:p>
          <a:p>
            <a:pPr marL="863600" lvl="1" indent="-463550"/>
            <a:r>
              <a:rPr lang="en-US" dirty="0" smtClean="0"/>
              <a:t>Case study: Pat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458200" y="6324600"/>
            <a:ext cx="554832" cy="448469"/>
          </a:xfrm>
        </p:spPr>
        <p:txBody>
          <a:bodyPr/>
          <a:lstStyle/>
          <a:p>
            <a:fld id="{381478FF-6122-41BA-9C0F-F6B0C6E5C543}" type="slidenum">
              <a:rPr lang="en-US" sz="2400" smtClean="0">
                <a:solidFill>
                  <a:schemeClr val="tx1"/>
                </a:solidFill>
              </a:rPr>
              <a:pPr/>
              <a:t>8</a:t>
            </a:fld>
            <a:endParaRPr lang="en-US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63550" indent="-463550" algn="l"/>
            <a:r>
              <a:rPr lang="en-US" dirty="0" smtClean="0"/>
              <a:t>Narrowing to the bold </a:t>
            </a:r>
            <a:r>
              <a:rPr lang="en-US" dirty="0" smtClean="0"/>
              <a:t>path</a:t>
            </a:r>
            <a:endParaRPr 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600200"/>
            <a:ext cx="4267200" cy="5257800"/>
          </a:xfrm>
        </p:spPr>
        <p:txBody>
          <a:bodyPr>
            <a:normAutofit/>
          </a:bodyPr>
          <a:lstStyle/>
          <a:p>
            <a:pPr marL="463550" indent="-463550"/>
            <a:r>
              <a:rPr lang="en-US" dirty="0" smtClean="0"/>
              <a:t>Pat drew a line “tangent” to the bold </a:t>
            </a:r>
            <a:r>
              <a:rPr lang="en-US" dirty="0" smtClean="0"/>
              <a:t>path</a:t>
            </a:r>
            <a:endParaRPr lang="en-US" dirty="0" smtClean="0"/>
          </a:p>
          <a:p>
            <a:pPr marL="863600" lvl="1" indent="-463550"/>
            <a:r>
              <a:rPr lang="en-US" dirty="0" smtClean="0"/>
              <a:t>“I’m looking at this graph and just kind of imposing in my mind that [the bold paths are] a function </a:t>
            </a:r>
            <a:r>
              <a:rPr lang="en-US" i="1" dirty="0" smtClean="0"/>
              <a:t>p</a:t>
            </a:r>
            <a:r>
              <a:rPr lang="en-US" dirty="0" smtClean="0"/>
              <a:t>(</a:t>
            </a:r>
            <a:r>
              <a:rPr lang="en-US" i="1" dirty="0" smtClean="0"/>
              <a:t>V</a:t>
            </a:r>
            <a:r>
              <a:rPr lang="en-US" dirty="0" smtClean="0"/>
              <a:t>).”</a:t>
            </a:r>
          </a:p>
          <a:p>
            <a:pPr marL="863600" lvl="1" indent="-463550"/>
            <a:r>
              <a:rPr lang="en-US" dirty="0" smtClean="0"/>
              <a:t>“Oh it’s like an engine.”</a:t>
            </a:r>
            <a:endParaRPr lang="en-US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458200" y="6324600"/>
            <a:ext cx="554832" cy="448469"/>
          </a:xfrm>
        </p:spPr>
        <p:txBody>
          <a:bodyPr/>
          <a:lstStyle/>
          <a:p>
            <a:fld id="{381478FF-6122-41BA-9C0F-F6B0C6E5C543}" type="slidenum">
              <a:rPr lang="en-US" sz="2400" smtClean="0">
                <a:solidFill>
                  <a:schemeClr val="tx1"/>
                </a:solidFill>
              </a:rPr>
              <a:pPr/>
              <a:t>9</a:t>
            </a:fld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5" name="Picture 7" descr="C:\Users\Paul\Documents\WorkPeg\Long Paper\Contour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2491" y="1600200"/>
            <a:ext cx="4881509" cy="4800600"/>
          </a:xfrm>
          <a:prstGeom prst="rect">
            <a:avLst/>
          </a:prstGeom>
          <a:noFill/>
        </p:spPr>
      </p:pic>
      <p:cxnSp>
        <p:nvCxnSpPr>
          <p:cNvPr id="7" name="Straight Connector 6"/>
          <p:cNvCxnSpPr/>
          <p:nvPr/>
        </p:nvCxnSpPr>
        <p:spPr>
          <a:xfrm>
            <a:off x="4114800" y="3810000"/>
            <a:ext cx="3810000" cy="27051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638800" y="4267200"/>
            <a:ext cx="907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/>
              <a:t>p</a:t>
            </a:r>
            <a:r>
              <a:rPr lang="en-US" sz="2800" b="1" dirty="0" smtClean="0"/>
              <a:t>(</a:t>
            </a:r>
            <a:r>
              <a:rPr lang="en-US" sz="2800" b="1" i="1" dirty="0" smtClean="0"/>
              <a:t>V</a:t>
            </a:r>
            <a:r>
              <a:rPr lang="en-US" sz="2800" b="1" dirty="0" smtClean="0"/>
              <a:t>)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63550" indent="-463550" algn="l"/>
            <a:r>
              <a:rPr lang="en-US" dirty="0" smtClean="0"/>
              <a:t>Narrowing to the bold </a:t>
            </a:r>
            <a:r>
              <a:rPr lang="en-US" dirty="0" smtClean="0"/>
              <a:t>path</a:t>
            </a:r>
            <a:endParaRPr 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600200"/>
            <a:ext cx="4267200" cy="4953000"/>
          </a:xfrm>
        </p:spPr>
        <p:txBody>
          <a:bodyPr>
            <a:normAutofit/>
          </a:bodyPr>
          <a:lstStyle/>
          <a:p>
            <a:pPr marL="463550" indent="-463550"/>
            <a:r>
              <a:rPr lang="en-US" dirty="0" smtClean="0"/>
              <a:t>“</a:t>
            </a:r>
            <a:r>
              <a:rPr lang="en-US" dirty="0" smtClean="0"/>
              <a:t>So the derivative at that point is the slope of the line tangent to that and it doesn’t really look like it’s a smooth function there.  So I’m not really sure if this will work.”</a:t>
            </a:r>
            <a:endParaRPr lang="en-US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458200" y="6324600"/>
            <a:ext cx="554832" cy="448469"/>
          </a:xfrm>
        </p:spPr>
        <p:txBody>
          <a:bodyPr/>
          <a:lstStyle/>
          <a:p>
            <a:fld id="{381478FF-6122-41BA-9C0F-F6B0C6E5C543}" type="slidenum">
              <a:rPr lang="en-US" sz="2400" smtClean="0">
                <a:solidFill>
                  <a:schemeClr val="tx1"/>
                </a:solidFill>
              </a:rPr>
              <a:pPr/>
              <a:t>10</a:t>
            </a:fld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5" name="Picture 7" descr="C:\Users\Paul\Documents\WorkPeg\Long Paper\Contour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2491" y="1600200"/>
            <a:ext cx="4881509" cy="4800600"/>
          </a:xfrm>
          <a:prstGeom prst="rect">
            <a:avLst/>
          </a:prstGeom>
          <a:noFill/>
        </p:spPr>
      </p:pic>
      <p:cxnSp>
        <p:nvCxnSpPr>
          <p:cNvPr id="6" name="Straight Connector 5"/>
          <p:cNvCxnSpPr/>
          <p:nvPr/>
        </p:nvCxnSpPr>
        <p:spPr>
          <a:xfrm>
            <a:off x="4114800" y="3810000"/>
            <a:ext cx="3810000" cy="27051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638800" y="4267200"/>
            <a:ext cx="907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/>
              <a:t>p</a:t>
            </a:r>
            <a:r>
              <a:rPr lang="en-US" sz="2800" b="1" dirty="0" smtClean="0"/>
              <a:t>(</a:t>
            </a:r>
            <a:r>
              <a:rPr lang="en-US" sz="2800" b="1" i="1" dirty="0" smtClean="0"/>
              <a:t>V</a:t>
            </a:r>
            <a:r>
              <a:rPr lang="en-US" sz="2800" b="1" dirty="0" smtClean="0"/>
              <a:t>)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63550" indent="-463550" algn="l"/>
            <a:r>
              <a:rPr lang="en-US" dirty="0" smtClean="0"/>
              <a:t>Narrowing to the bold </a:t>
            </a:r>
            <a:r>
              <a:rPr lang="en-US" dirty="0" smtClean="0"/>
              <a:t>path</a:t>
            </a:r>
            <a:endParaRPr 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600200"/>
            <a:ext cx="4267200" cy="4953000"/>
          </a:xfrm>
        </p:spPr>
        <p:txBody>
          <a:bodyPr>
            <a:normAutofit/>
          </a:bodyPr>
          <a:lstStyle/>
          <a:p>
            <a:pPr marL="463550" indent="-463550"/>
            <a:r>
              <a:rPr lang="en-US" dirty="0" smtClean="0"/>
              <a:t>Pat then tried to use a Maxwell </a:t>
            </a:r>
            <a:r>
              <a:rPr lang="en-US" dirty="0" smtClean="0"/>
              <a:t>relation, which was unproductive</a:t>
            </a:r>
            <a:endParaRPr lang="en-US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458200" y="6324600"/>
            <a:ext cx="554832" cy="448469"/>
          </a:xfrm>
        </p:spPr>
        <p:txBody>
          <a:bodyPr/>
          <a:lstStyle/>
          <a:p>
            <a:fld id="{381478FF-6122-41BA-9C0F-F6B0C6E5C543}" type="slidenum">
              <a:rPr lang="en-US" sz="2400" smtClean="0">
                <a:solidFill>
                  <a:schemeClr val="tx1"/>
                </a:solidFill>
              </a:rPr>
              <a:pPr/>
              <a:t>11</a:t>
            </a:fld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5" name="Picture 7" descr="C:\Users\Paul\Documents\WorkPeg\Long Paper\Contour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2491" y="1600200"/>
            <a:ext cx="4881509" cy="4800600"/>
          </a:xfrm>
          <a:prstGeom prst="rect">
            <a:avLst/>
          </a:prstGeom>
          <a:noFill/>
        </p:spPr>
      </p:pic>
      <p:graphicFrame>
        <p:nvGraphicFramePr>
          <p:cNvPr id="31746" name="Object 5"/>
          <p:cNvGraphicFramePr>
            <a:graphicFrameLocks noChangeAspect="1"/>
          </p:cNvGraphicFramePr>
          <p:nvPr/>
        </p:nvGraphicFramePr>
        <p:xfrm>
          <a:off x="609600" y="4630304"/>
          <a:ext cx="3113088" cy="1237096"/>
        </p:xfrm>
        <a:graphic>
          <a:graphicData uri="http://schemas.openxmlformats.org/presentationml/2006/ole">
            <p:oleObj spid="_x0000_s31746" name="Equation" r:id="rId4" imgW="1117440" imgH="444240" progId="Equation.3">
              <p:embed/>
            </p:oleObj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81000" y="4267200"/>
            <a:ext cx="53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?</a:t>
            </a:r>
            <a:endParaRPr lang="en-US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609600" y="4096904"/>
            <a:ext cx="53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?</a:t>
            </a:r>
            <a:endParaRPr lang="en-US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892628" y="4096904"/>
            <a:ext cx="53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?</a:t>
            </a:r>
            <a:endParaRPr lang="en-US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1110342" y="4020704"/>
            <a:ext cx="53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?</a:t>
            </a:r>
            <a:endParaRPr lang="en-US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1328056" y="4173104"/>
            <a:ext cx="53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?</a:t>
            </a:r>
            <a:endParaRPr lang="en-US" sz="3200" dirty="0"/>
          </a:p>
        </p:txBody>
      </p:sp>
      <p:sp>
        <p:nvSpPr>
          <p:cNvPr id="12" name="TextBox 11"/>
          <p:cNvSpPr txBox="1"/>
          <p:nvPr/>
        </p:nvSpPr>
        <p:spPr>
          <a:xfrm>
            <a:off x="1545770" y="4325504"/>
            <a:ext cx="53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?</a:t>
            </a:r>
            <a:endParaRPr lang="en-US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1763484" y="4426529"/>
            <a:ext cx="53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?</a:t>
            </a:r>
            <a:endParaRPr lang="en-US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981198" y="4045529"/>
            <a:ext cx="53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?</a:t>
            </a:r>
            <a:endParaRPr lang="en-US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2198912" y="4325504"/>
            <a:ext cx="53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?</a:t>
            </a:r>
            <a:endParaRPr lang="en-US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2416626" y="4173104"/>
            <a:ext cx="53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?</a:t>
            </a:r>
            <a:endParaRPr 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2634340" y="4020704"/>
            <a:ext cx="53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?</a:t>
            </a:r>
            <a:endParaRPr 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2852054" y="4096904"/>
            <a:ext cx="53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?</a:t>
            </a:r>
            <a:endParaRPr lang="en-US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3069768" y="3886200"/>
            <a:ext cx="53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?</a:t>
            </a:r>
            <a:endParaRPr 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3287482" y="4096904"/>
            <a:ext cx="53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?</a:t>
            </a:r>
            <a:endParaRPr lang="en-US" sz="3200" dirty="0"/>
          </a:p>
        </p:txBody>
      </p:sp>
      <p:sp>
        <p:nvSpPr>
          <p:cNvPr id="21" name="TextBox 20"/>
          <p:cNvSpPr txBox="1"/>
          <p:nvPr/>
        </p:nvSpPr>
        <p:spPr>
          <a:xfrm>
            <a:off x="3505200" y="4325504"/>
            <a:ext cx="53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?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63550" indent="-463550" algn="l"/>
            <a:r>
              <a:rPr lang="en-US" dirty="0" smtClean="0"/>
              <a:t>Narrowing to the </a:t>
            </a:r>
            <a:r>
              <a:rPr lang="en-US" dirty="0" smtClean="0"/>
              <a:t>contour lines</a:t>
            </a:r>
            <a:endParaRPr 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600200"/>
            <a:ext cx="4267200" cy="4953000"/>
          </a:xfrm>
        </p:spPr>
        <p:txBody>
          <a:bodyPr>
            <a:normAutofit fontScale="92500"/>
          </a:bodyPr>
          <a:lstStyle/>
          <a:p>
            <a:pPr marL="463550" indent="-463550"/>
            <a:r>
              <a:rPr lang="en-US" dirty="0" smtClean="0"/>
              <a:t>The interviewer asked what would happen if Pat took </a:t>
            </a:r>
            <a:r>
              <a:rPr lang="en-US" dirty="0" smtClean="0"/>
              <a:t>a derivative </a:t>
            </a:r>
            <a:r>
              <a:rPr lang="en-US" dirty="0" smtClean="0"/>
              <a:t>from one </a:t>
            </a:r>
            <a:r>
              <a:rPr lang="en-US" dirty="0" smtClean="0"/>
              <a:t>side</a:t>
            </a:r>
          </a:p>
          <a:p>
            <a:pPr marL="863600" lvl="1" indent="-463550"/>
            <a:r>
              <a:rPr lang="en-US" dirty="0" smtClean="0"/>
              <a:t>“If we just look at the graph of constant temperature and take a tangent line there</a:t>
            </a:r>
            <a:r>
              <a:rPr lang="en-US" dirty="0" smtClean="0"/>
              <a:t>.”</a:t>
            </a:r>
          </a:p>
          <a:p>
            <a:pPr marL="863600" lvl="1" indent="-463550"/>
            <a:r>
              <a:rPr lang="en-US" dirty="0" smtClean="0"/>
              <a:t>Pat labels this blue curve </a:t>
            </a:r>
            <a:r>
              <a:rPr lang="en-US" i="1" dirty="0" smtClean="0"/>
              <a:t>p</a:t>
            </a:r>
            <a:r>
              <a:rPr lang="en-US" dirty="0" smtClean="0"/>
              <a:t>(</a:t>
            </a:r>
            <a:r>
              <a:rPr lang="en-US" i="1" dirty="0" smtClean="0"/>
              <a:t>V</a:t>
            </a:r>
            <a:r>
              <a:rPr lang="en-US" dirty="0" smtClean="0"/>
              <a:t>)</a:t>
            </a:r>
            <a:r>
              <a:rPr lang="en-US" i="1" baseline="-25000" dirty="0" smtClean="0"/>
              <a:t>T</a:t>
            </a:r>
            <a:r>
              <a:rPr lang="en-US" baseline="-25000" dirty="0" smtClean="0"/>
              <a:t>=constant</a:t>
            </a:r>
            <a:endParaRPr lang="en-US" dirty="0" smtClean="0"/>
          </a:p>
          <a:p>
            <a:pPr marL="863600" lvl="1" indent="-463550"/>
            <a:endParaRPr lang="en-US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458200" y="6324600"/>
            <a:ext cx="554832" cy="448469"/>
          </a:xfrm>
        </p:spPr>
        <p:txBody>
          <a:bodyPr/>
          <a:lstStyle/>
          <a:p>
            <a:fld id="{381478FF-6122-41BA-9C0F-F6B0C6E5C543}" type="slidenum">
              <a:rPr lang="en-US" sz="2400" smtClean="0">
                <a:solidFill>
                  <a:schemeClr val="tx1"/>
                </a:solidFill>
              </a:rPr>
              <a:pPr/>
              <a:t>12</a:t>
            </a:fld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5" name="Picture 7" descr="C:\Users\Paul\Documents\WorkPeg\Long Paper\Contour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2491" y="1600200"/>
            <a:ext cx="4881509" cy="4800600"/>
          </a:xfrm>
          <a:prstGeom prst="rect">
            <a:avLst/>
          </a:prstGeom>
          <a:noFill/>
        </p:spPr>
      </p:pic>
      <p:cxnSp>
        <p:nvCxnSpPr>
          <p:cNvPr id="6" name="Straight Connector 5"/>
          <p:cNvCxnSpPr/>
          <p:nvPr/>
        </p:nvCxnSpPr>
        <p:spPr>
          <a:xfrm>
            <a:off x="4038600" y="4038600"/>
            <a:ext cx="4114800" cy="2362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705600" y="4953000"/>
            <a:ext cx="20490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/>
              <a:t>p</a:t>
            </a:r>
            <a:r>
              <a:rPr lang="en-US" sz="2800" dirty="0" smtClean="0"/>
              <a:t>(</a:t>
            </a:r>
            <a:r>
              <a:rPr lang="en-US" sz="2800" i="1" dirty="0" smtClean="0"/>
              <a:t>V</a:t>
            </a:r>
            <a:r>
              <a:rPr lang="en-US" sz="2800" dirty="0" smtClean="0"/>
              <a:t>)</a:t>
            </a:r>
            <a:r>
              <a:rPr lang="en-US" sz="2800" i="1" baseline="-25000" dirty="0" smtClean="0"/>
              <a:t>T</a:t>
            </a:r>
            <a:r>
              <a:rPr lang="en-US" sz="2800" baseline="-25000" dirty="0" smtClean="0"/>
              <a:t>=constant</a:t>
            </a:r>
            <a:endParaRPr lang="en-US" sz="2800" baseline="-25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63550" indent="-463550" algn="l"/>
            <a:r>
              <a:rPr lang="en-US" dirty="0" smtClean="0"/>
              <a:t>Narrowing to the </a:t>
            </a:r>
            <a:r>
              <a:rPr lang="en-US" dirty="0" smtClean="0"/>
              <a:t>contour lines</a:t>
            </a:r>
            <a:endParaRPr 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600200"/>
            <a:ext cx="4267200" cy="4953000"/>
          </a:xfrm>
        </p:spPr>
        <p:txBody>
          <a:bodyPr>
            <a:normAutofit/>
          </a:bodyPr>
          <a:lstStyle/>
          <a:p>
            <a:pPr marL="463550" indent="-463550"/>
            <a:r>
              <a:rPr lang="en-US" dirty="0" smtClean="0"/>
              <a:t>“So </a:t>
            </a:r>
            <a:r>
              <a:rPr lang="en-US" i="1" dirty="0" smtClean="0"/>
              <a:t>∂p</a:t>
            </a:r>
            <a:r>
              <a:rPr lang="en-US" dirty="0" smtClean="0"/>
              <a:t>/</a:t>
            </a:r>
            <a:r>
              <a:rPr lang="en-US" i="1" dirty="0" smtClean="0"/>
              <a:t>∂V</a:t>
            </a:r>
            <a:r>
              <a:rPr lang="en-US" dirty="0" smtClean="0"/>
              <a:t> with constant </a:t>
            </a:r>
            <a:r>
              <a:rPr lang="en-US" i="1" dirty="0" smtClean="0"/>
              <a:t>S</a:t>
            </a:r>
            <a:r>
              <a:rPr lang="en-US" dirty="0" smtClean="0"/>
              <a:t> is not going to be the same thing as </a:t>
            </a:r>
            <a:r>
              <a:rPr lang="en-US" i="1" dirty="0" smtClean="0"/>
              <a:t>∂p</a:t>
            </a:r>
            <a:r>
              <a:rPr lang="en-US" dirty="0" smtClean="0"/>
              <a:t>/</a:t>
            </a:r>
            <a:r>
              <a:rPr lang="en-US" i="1" dirty="0" smtClean="0"/>
              <a:t>∂V  </a:t>
            </a:r>
            <a:r>
              <a:rPr lang="en-US" dirty="0" smtClean="0"/>
              <a:t>with constant </a:t>
            </a:r>
            <a:r>
              <a:rPr lang="en-US" i="1" dirty="0" smtClean="0"/>
              <a:t>T</a:t>
            </a:r>
            <a:r>
              <a:rPr lang="en-US" dirty="0" smtClean="0"/>
              <a:t>.”</a:t>
            </a:r>
          </a:p>
          <a:p>
            <a:pPr marL="863600" lvl="1" indent="-463550"/>
            <a:r>
              <a:rPr lang="en-US" dirty="0" smtClean="0"/>
              <a:t>Pat labels these two derivatives with subscripts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458200" y="6324600"/>
            <a:ext cx="554832" cy="448469"/>
          </a:xfrm>
        </p:spPr>
        <p:txBody>
          <a:bodyPr/>
          <a:lstStyle/>
          <a:p>
            <a:fld id="{381478FF-6122-41BA-9C0F-F6B0C6E5C543}" type="slidenum">
              <a:rPr lang="en-US" sz="2400" smtClean="0">
                <a:solidFill>
                  <a:schemeClr val="tx1"/>
                </a:solidFill>
              </a:rPr>
              <a:pPr/>
              <a:t>13</a:t>
            </a:fld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5" name="Picture 7" descr="C:\Users\Paul\Documents\WorkPeg\Long Paper\Contour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2491" y="1600200"/>
            <a:ext cx="4881509" cy="4800600"/>
          </a:xfrm>
          <a:prstGeom prst="rect">
            <a:avLst/>
          </a:prstGeom>
          <a:noFill/>
        </p:spPr>
      </p:pic>
      <p:cxnSp>
        <p:nvCxnSpPr>
          <p:cNvPr id="6" name="Straight Connector 5"/>
          <p:cNvCxnSpPr/>
          <p:nvPr/>
        </p:nvCxnSpPr>
        <p:spPr>
          <a:xfrm>
            <a:off x="4038600" y="4038600"/>
            <a:ext cx="4114800" cy="2362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705600" y="4953000"/>
            <a:ext cx="20490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/>
              <a:t>p</a:t>
            </a:r>
            <a:r>
              <a:rPr lang="en-US" sz="2800" dirty="0" smtClean="0"/>
              <a:t>(</a:t>
            </a:r>
            <a:r>
              <a:rPr lang="en-US" sz="2800" i="1" dirty="0" smtClean="0"/>
              <a:t>V</a:t>
            </a:r>
            <a:r>
              <a:rPr lang="en-US" sz="2800" dirty="0" smtClean="0"/>
              <a:t>)</a:t>
            </a:r>
            <a:r>
              <a:rPr lang="en-US" sz="2800" i="1" baseline="-25000" dirty="0" smtClean="0"/>
              <a:t>T</a:t>
            </a:r>
            <a:r>
              <a:rPr lang="en-US" sz="2800" baseline="-25000" dirty="0" smtClean="0"/>
              <a:t>=constant</a:t>
            </a:r>
            <a:endParaRPr lang="en-US" sz="2800" baseline="-25000" dirty="0"/>
          </a:p>
        </p:txBody>
      </p:sp>
      <p:graphicFrame>
        <p:nvGraphicFramePr>
          <p:cNvPr id="32770" name="Object 4"/>
          <p:cNvGraphicFramePr>
            <a:graphicFrameLocks noChangeAspect="1"/>
          </p:cNvGraphicFramePr>
          <p:nvPr/>
        </p:nvGraphicFramePr>
        <p:xfrm>
          <a:off x="2453016" y="5562600"/>
          <a:ext cx="1128384" cy="1066800"/>
        </p:xfrm>
        <a:graphic>
          <a:graphicData uri="http://schemas.openxmlformats.org/presentationml/2006/ole">
            <p:oleObj spid="_x0000_s32770" name="Equation" r:id="rId4" imgW="469800" imgH="444240" progId="Equation.3">
              <p:embed/>
            </p:oleObj>
          </a:graphicData>
        </a:graphic>
      </p:graphicFrame>
      <p:graphicFrame>
        <p:nvGraphicFramePr>
          <p:cNvPr id="32771" name="Object 5"/>
          <p:cNvGraphicFramePr>
            <a:graphicFrameLocks noChangeAspect="1"/>
          </p:cNvGraphicFramePr>
          <p:nvPr/>
        </p:nvGraphicFramePr>
        <p:xfrm>
          <a:off x="838200" y="5562600"/>
          <a:ext cx="1128384" cy="1066800"/>
        </p:xfrm>
        <a:graphic>
          <a:graphicData uri="http://schemas.openxmlformats.org/presentationml/2006/ole">
            <p:oleObj spid="_x0000_s32771" name="Equation" r:id="rId5" imgW="469800" imgH="4442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dirty="0" smtClean="0"/>
              <a:t>Discussion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pPr marL="463550" indent="-463550"/>
            <a:r>
              <a:rPr lang="en-US" dirty="0" smtClean="0"/>
              <a:t>Pat narrowed to the bold path, struggled for awhile, and eventually narrowed to the contours of constant </a:t>
            </a:r>
            <a:r>
              <a:rPr lang="en-US" i="1" dirty="0" smtClean="0"/>
              <a:t>T</a:t>
            </a:r>
            <a:r>
              <a:rPr lang="en-US" dirty="0" smtClean="0"/>
              <a:t> and </a:t>
            </a:r>
            <a:r>
              <a:rPr lang="en-US" i="1" dirty="0" smtClean="0"/>
              <a:t>S</a:t>
            </a:r>
            <a:endParaRPr lang="en-US" dirty="0" smtClean="0"/>
          </a:p>
          <a:p>
            <a:pPr marL="463550" indent="-463550"/>
            <a:r>
              <a:rPr lang="en-US" dirty="0" smtClean="0"/>
              <a:t>The representation that Pat found helpful was to give the “narrowed” curve a functional name like </a:t>
            </a:r>
            <a:r>
              <a:rPr lang="en-US" i="1" dirty="0" smtClean="0"/>
              <a:t>p</a:t>
            </a:r>
            <a:r>
              <a:rPr lang="en-US" dirty="0" smtClean="0"/>
              <a:t>(</a:t>
            </a:r>
            <a:r>
              <a:rPr lang="en-US" i="1" dirty="0" smtClean="0"/>
              <a:t>V</a:t>
            </a:r>
            <a:r>
              <a:rPr lang="en-US" dirty="0" smtClean="0"/>
              <a:t>)</a:t>
            </a:r>
          </a:p>
          <a:p>
            <a:pPr marL="463550" indent="-463550"/>
            <a:r>
              <a:rPr lang="en-US" dirty="0" smtClean="0"/>
              <a:t>Pat did not initially invoke the subscript notation for partial derivatives, though it formed a part of their final explanation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458200" y="6324600"/>
            <a:ext cx="554832" cy="448469"/>
          </a:xfrm>
        </p:spPr>
        <p:txBody>
          <a:bodyPr/>
          <a:lstStyle/>
          <a:p>
            <a:fld id="{381478FF-6122-41BA-9C0F-F6B0C6E5C543}" type="slidenum">
              <a:rPr lang="en-US" sz="2400" smtClean="0">
                <a:solidFill>
                  <a:schemeClr val="tx1"/>
                </a:solidFill>
              </a:rPr>
              <a:pPr/>
              <a:t>14</a:t>
            </a:fld>
            <a:endParaRPr lang="en-US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Thank you!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0" y="1143001"/>
            <a:ext cx="9067800" cy="10668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800" b="1" dirty="0">
                <a:cs typeface="Helvetica" charset="0"/>
              </a:rPr>
              <a:t>Paradigms in </a:t>
            </a:r>
            <a:r>
              <a:rPr lang="en-US" sz="2800" b="1" dirty="0" smtClean="0">
                <a:cs typeface="Helvetica" charset="0"/>
              </a:rPr>
              <a:t>Physics – Oregon </a:t>
            </a:r>
            <a:r>
              <a:rPr lang="en-US" sz="2800" b="1" dirty="0">
                <a:cs typeface="Helvetica" charset="0"/>
              </a:rPr>
              <a:t>State </a:t>
            </a:r>
            <a:r>
              <a:rPr lang="en-US" sz="2800" b="1" dirty="0" smtClean="0">
                <a:cs typeface="Helvetica" charset="0"/>
              </a:rPr>
              <a:t>University</a:t>
            </a:r>
            <a:endParaRPr lang="en-US" sz="2800" b="1" dirty="0">
              <a:cs typeface="Helvetica" charset="0"/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4572000" y="1981200"/>
            <a:ext cx="4495800" cy="43434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lvl="0" indent="-256032">
              <a:spcBef>
                <a:spcPts val="300"/>
              </a:spcBef>
              <a:buClr>
                <a:schemeClr val="accent3"/>
              </a:buClr>
              <a:buSzPct val="68000"/>
              <a:defRPr/>
            </a:pPr>
            <a:r>
              <a:rPr lang="en-US" sz="2400" b="1" dirty="0" smtClean="0">
                <a:cs typeface="Helvetica" charset="0"/>
              </a:rPr>
              <a:t>Graduate </a:t>
            </a:r>
            <a:r>
              <a:rPr lang="en-US" sz="2400" b="1" dirty="0">
                <a:cs typeface="Helvetica" charset="0"/>
              </a:rPr>
              <a:t>Students</a:t>
            </a:r>
          </a:p>
          <a:p>
            <a:pPr marL="365760" lvl="0" indent="-256032">
              <a:spcBef>
                <a:spcPts val="300"/>
              </a:spcBef>
              <a:buClr>
                <a:schemeClr val="accent3"/>
              </a:buClr>
              <a:buSzPct val="68000"/>
              <a:defRPr/>
            </a:pPr>
            <a:r>
              <a:rPr lang="en-US" sz="2400" dirty="0">
                <a:cs typeface="Helvetica" charset="0"/>
              </a:rPr>
              <a:t>Mike </a:t>
            </a:r>
            <a:r>
              <a:rPr lang="en-US" sz="2400" dirty="0" err="1" smtClean="0">
                <a:cs typeface="Helvetica" charset="0"/>
              </a:rPr>
              <a:t>Vignal</a:t>
            </a:r>
            <a:endParaRPr lang="en-US" sz="2400" dirty="0">
              <a:cs typeface="Helvetica" charset="0"/>
            </a:endParaRPr>
          </a:p>
          <a:p>
            <a:pPr marL="365760" lvl="0" indent="-256032">
              <a:spcBef>
                <a:spcPts val="300"/>
              </a:spcBef>
              <a:buClr>
                <a:schemeClr val="accent3"/>
              </a:buClr>
              <a:buSzPct val="68000"/>
              <a:defRPr/>
            </a:pPr>
            <a:r>
              <a:rPr lang="en-US" sz="2400" dirty="0">
                <a:cs typeface="Helvetica" charset="0"/>
              </a:rPr>
              <a:t>Greg Mulder</a:t>
            </a:r>
          </a:p>
          <a:p>
            <a:pPr marL="365760" lvl="0" indent="-256032">
              <a:spcBef>
                <a:spcPts val="300"/>
              </a:spcBef>
              <a:buClr>
                <a:schemeClr val="accent3"/>
              </a:buClr>
              <a:buSzPct val="68000"/>
              <a:defRPr/>
            </a:pPr>
            <a:r>
              <a:rPr lang="en-US" sz="2400" dirty="0">
                <a:cs typeface="Helvetica" charset="0"/>
              </a:rPr>
              <a:t>Mackenzie </a:t>
            </a:r>
            <a:r>
              <a:rPr lang="en-US" sz="2400" dirty="0" smtClean="0">
                <a:cs typeface="Helvetica" charset="0"/>
              </a:rPr>
              <a:t>Lenz</a:t>
            </a:r>
            <a:endParaRPr lang="en-US" sz="2400" dirty="0">
              <a:cs typeface="Helvetica" charset="0"/>
            </a:endParaRPr>
          </a:p>
          <a:p>
            <a:pPr marL="365760" lvl="0" indent="-256032">
              <a:spcBef>
                <a:spcPts val="300"/>
              </a:spcBef>
              <a:buClr>
                <a:schemeClr val="accent3"/>
              </a:buClr>
              <a:buSzPct val="68000"/>
              <a:defRPr/>
            </a:pPr>
            <a:r>
              <a:rPr lang="en-US" sz="2400" dirty="0" err="1">
                <a:cs typeface="Helvetica" charset="0"/>
              </a:rPr>
              <a:t>Kelby</a:t>
            </a:r>
            <a:r>
              <a:rPr lang="en-US" sz="2400" dirty="0">
                <a:cs typeface="Helvetica" charset="0"/>
              </a:rPr>
              <a:t> </a:t>
            </a:r>
            <a:r>
              <a:rPr lang="en-US" sz="2400" dirty="0" smtClean="0">
                <a:cs typeface="Helvetica" charset="0"/>
              </a:rPr>
              <a:t>Hahn</a:t>
            </a:r>
          </a:p>
          <a:p>
            <a:pPr marL="365760" lvl="0" indent="-256032">
              <a:spcBef>
                <a:spcPts val="300"/>
              </a:spcBef>
              <a:buClr>
                <a:schemeClr val="accent3"/>
              </a:buClr>
              <a:buSzPct val="68000"/>
              <a:defRPr/>
            </a:pPr>
            <a:r>
              <a:rPr lang="en-US" sz="2400" dirty="0" smtClean="0">
                <a:cs typeface="Helvetica" charset="0"/>
              </a:rPr>
              <a:t>Jonathan </a:t>
            </a:r>
            <a:r>
              <a:rPr lang="en-US" sz="2400" dirty="0" err="1" smtClean="0">
                <a:cs typeface="Helvetica" charset="0"/>
              </a:rPr>
              <a:t>Alfson</a:t>
            </a:r>
            <a:endParaRPr lang="en-US" sz="2400" dirty="0">
              <a:cs typeface="Helvetica" charset="0"/>
            </a:endParaRPr>
          </a:p>
          <a:p>
            <a:pPr marL="365760" lvl="0" indent="-256032">
              <a:spcBef>
                <a:spcPts val="300"/>
              </a:spcBef>
              <a:buClr>
                <a:schemeClr val="accent3"/>
              </a:buClr>
              <a:buSzPct val="68000"/>
              <a:defRPr/>
            </a:pPr>
            <a:endParaRPr lang="en-US" sz="2400" dirty="0">
              <a:cs typeface="Helvetica" charset="0"/>
            </a:endParaRPr>
          </a:p>
          <a:p>
            <a:pPr marL="365760" lvl="0" indent="-256032">
              <a:spcBef>
                <a:spcPts val="300"/>
              </a:spcBef>
              <a:buClr>
                <a:schemeClr val="accent3"/>
              </a:buClr>
              <a:buSzPct val="68000"/>
              <a:defRPr/>
            </a:pPr>
            <a:r>
              <a:rPr lang="en-US" sz="2400" b="1" dirty="0">
                <a:cs typeface="Helvetica" charset="0"/>
              </a:rPr>
              <a:t>Undergraduate </a:t>
            </a:r>
            <a:r>
              <a:rPr lang="en-US" sz="2400" b="1" dirty="0" smtClean="0">
                <a:cs typeface="Helvetica" charset="0"/>
              </a:rPr>
              <a:t>Student</a:t>
            </a:r>
            <a:endParaRPr lang="en-US" sz="2400" b="1" dirty="0">
              <a:cs typeface="Helvetica" charset="0"/>
            </a:endParaRPr>
          </a:p>
          <a:p>
            <a:pPr marL="365760" lvl="0" indent="-256032">
              <a:spcBef>
                <a:spcPts val="300"/>
              </a:spcBef>
              <a:buClr>
                <a:schemeClr val="accent3"/>
              </a:buClr>
              <a:buSzPct val="68000"/>
              <a:defRPr/>
            </a:pPr>
            <a:r>
              <a:rPr lang="en-US" sz="2400" dirty="0">
                <a:cs typeface="Helvetica" charset="0"/>
              </a:rPr>
              <a:t>Ian </a:t>
            </a:r>
            <a:r>
              <a:rPr lang="en-US" sz="2400" dirty="0" smtClean="0">
                <a:cs typeface="Helvetica" charset="0"/>
              </a:rPr>
              <a:t>Founds</a:t>
            </a:r>
            <a:endParaRPr lang="en-US" sz="2400" dirty="0">
              <a:cs typeface="Helvetica" charset="0"/>
            </a:endParaRPr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762000" y="2057399"/>
            <a:ext cx="3886200" cy="3962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en-US" sz="2400" b="1" dirty="0" smtClean="0">
                <a:cs typeface="Helvetica" charset="0"/>
              </a:rPr>
              <a:t>Faculty</a:t>
            </a:r>
            <a:endParaRPr lang="en-US" sz="2800" b="1" dirty="0" smtClean="0">
              <a:cs typeface="Helvetica" charset="0"/>
            </a:endParaRPr>
          </a:p>
          <a:p>
            <a:pPr marL="109728" indent="0">
              <a:spcBef>
                <a:spcPts val="300"/>
              </a:spcBef>
              <a:buClr>
                <a:schemeClr val="accent3"/>
              </a:buClr>
              <a:buFont typeface="Arial" pitchFamily="34" charset="0"/>
              <a:buNone/>
              <a:defRPr/>
            </a:pPr>
            <a:r>
              <a:rPr lang="en-US" sz="2400" dirty="0" smtClean="0">
                <a:cs typeface="Helvetica" charset="0"/>
              </a:rPr>
              <a:t>Corinne </a:t>
            </a:r>
            <a:r>
              <a:rPr lang="en-US" sz="2400" dirty="0" err="1" smtClean="0">
                <a:cs typeface="Helvetica" charset="0"/>
              </a:rPr>
              <a:t>Manogue</a:t>
            </a:r>
            <a:endParaRPr lang="en-US" sz="2400" dirty="0" smtClean="0">
              <a:cs typeface="Helvetica" charset="0"/>
            </a:endParaRPr>
          </a:p>
          <a:p>
            <a:pPr marL="109728" indent="0">
              <a:spcBef>
                <a:spcPts val="300"/>
              </a:spcBef>
              <a:buClr>
                <a:schemeClr val="accent3"/>
              </a:buClr>
              <a:buFont typeface="Arial" pitchFamily="34" charset="0"/>
              <a:buNone/>
              <a:defRPr/>
            </a:pPr>
            <a:r>
              <a:rPr lang="en-US" sz="2400" dirty="0" smtClean="0">
                <a:cs typeface="Helvetica" charset="0"/>
              </a:rPr>
              <a:t>Liz </a:t>
            </a:r>
            <a:r>
              <a:rPr lang="en-US" sz="2400" dirty="0" err="1" smtClean="0">
                <a:cs typeface="Helvetica" charset="0"/>
              </a:rPr>
              <a:t>Gire</a:t>
            </a:r>
            <a:endParaRPr lang="en-US" sz="2400" dirty="0" smtClean="0">
              <a:cs typeface="Helvetica" charset="0"/>
            </a:endParaRPr>
          </a:p>
          <a:p>
            <a:pPr marL="109728" indent="0">
              <a:spcBef>
                <a:spcPts val="300"/>
              </a:spcBef>
              <a:buClr>
                <a:schemeClr val="accent3"/>
              </a:buClr>
              <a:buFont typeface="Arial" pitchFamily="34" charset="0"/>
              <a:buNone/>
              <a:defRPr/>
            </a:pPr>
            <a:r>
              <a:rPr lang="en-US" sz="2400" dirty="0" err="1" smtClean="0">
                <a:cs typeface="Helvetica" charset="0"/>
              </a:rPr>
              <a:t>Tevian</a:t>
            </a:r>
            <a:r>
              <a:rPr lang="en-US" sz="2400" dirty="0" smtClean="0">
                <a:cs typeface="Helvetica" charset="0"/>
              </a:rPr>
              <a:t> Dray</a:t>
            </a:r>
          </a:p>
          <a:p>
            <a:pPr marL="109728" indent="0">
              <a:spcBef>
                <a:spcPts val="300"/>
              </a:spcBef>
              <a:buClr>
                <a:schemeClr val="accent3"/>
              </a:buClr>
              <a:buFont typeface="Arial" pitchFamily="34" charset="0"/>
              <a:buNone/>
              <a:defRPr/>
            </a:pPr>
            <a:r>
              <a:rPr lang="en-US" sz="2400" dirty="0" smtClean="0">
                <a:cs typeface="Helvetica" charset="0"/>
              </a:rPr>
              <a:t>David Roundy</a:t>
            </a:r>
          </a:p>
          <a:p>
            <a:pPr marL="109728" indent="0">
              <a:spcBef>
                <a:spcPts val="300"/>
              </a:spcBef>
              <a:buClr>
                <a:schemeClr val="accent3"/>
              </a:buClr>
              <a:buFont typeface="Arial" pitchFamily="34" charset="0"/>
              <a:buNone/>
              <a:defRPr/>
            </a:pPr>
            <a:r>
              <a:rPr lang="en-US" sz="2400" dirty="0" smtClean="0">
                <a:cs typeface="Helvetica" charset="0"/>
              </a:rPr>
              <a:t>Emily van Zee</a:t>
            </a:r>
          </a:p>
          <a:p>
            <a:pPr marL="109728" indent="0">
              <a:spcBef>
                <a:spcPts val="300"/>
              </a:spcBef>
              <a:buClr>
                <a:schemeClr val="accent3"/>
              </a:buClr>
              <a:buFont typeface="Arial" pitchFamily="34" charset="0"/>
              <a:buNone/>
              <a:defRPr/>
            </a:pPr>
            <a:endParaRPr lang="en-US" sz="2400" dirty="0">
              <a:cs typeface="Helvetica" charset="0"/>
            </a:endParaRPr>
          </a:p>
          <a:p>
            <a:pPr>
              <a:buNone/>
            </a:pPr>
            <a:r>
              <a:rPr lang="en-US" sz="2400" b="1" dirty="0" smtClean="0">
                <a:cs typeface="Helvetica" charset="0"/>
              </a:rPr>
              <a:t>Collaborator</a:t>
            </a:r>
            <a:endParaRPr lang="en-US" sz="2800" b="1" dirty="0">
              <a:cs typeface="Helvetica" charset="0"/>
            </a:endParaRPr>
          </a:p>
          <a:p>
            <a:pPr marL="109728" indent="0">
              <a:spcBef>
                <a:spcPts val="300"/>
              </a:spcBef>
              <a:buClr>
                <a:schemeClr val="accent3"/>
              </a:buClr>
              <a:buNone/>
              <a:defRPr/>
            </a:pPr>
            <a:r>
              <a:rPr lang="en-US" sz="2400" dirty="0" err="1" smtClean="0">
                <a:cs typeface="Helvetica" charset="0"/>
              </a:rPr>
              <a:t>Rabindra</a:t>
            </a:r>
            <a:r>
              <a:rPr lang="en-US" sz="2400" dirty="0" smtClean="0">
                <a:cs typeface="Helvetica" charset="0"/>
              </a:rPr>
              <a:t> </a:t>
            </a:r>
            <a:r>
              <a:rPr lang="en-US" sz="2400" dirty="0" err="1" smtClean="0">
                <a:cs typeface="Helvetica" charset="0"/>
              </a:rPr>
              <a:t>Bajracharya</a:t>
            </a:r>
            <a:endParaRPr lang="en-US" sz="2400" dirty="0">
              <a:cs typeface="Helvetica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85399-1598-4B49-9E75-9A6BD97C60C7}" type="slidenum">
              <a:rPr lang="en-US" sz="2400" smtClean="0"/>
              <a:pPr/>
              <a:t>15</a:t>
            </a:fld>
            <a:endParaRPr lang="en-US" sz="2400" dirty="0"/>
          </a:p>
        </p:txBody>
      </p:sp>
      <p:pic>
        <p:nvPicPr>
          <p:cNvPr id="9" name="Picture 8" descr="nsf4c-eps-converted-to.pd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5946184"/>
            <a:ext cx="756832" cy="75683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80981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23223</TotalTime>
  <Words>504</Words>
  <Application>Microsoft Office PowerPoint</Application>
  <PresentationFormat>On-screen Show (4:3)</PresentationFormat>
  <Paragraphs>109</Paragraphs>
  <Slides>15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Office Theme</vt:lpstr>
      <vt:lpstr>Equation</vt:lpstr>
      <vt:lpstr>Microsoft Equation 3.0</vt:lpstr>
      <vt:lpstr>Determining Partial Derivatives from Contour Graphs</vt:lpstr>
      <vt:lpstr>Slide 2</vt:lpstr>
      <vt:lpstr>Research Snapshot Post-instruction interviews</vt:lpstr>
      <vt:lpstr>Contour Graph – Thermodynamics</vt:lpstr>
      <vt:lpstr>Contour Graph – Thermodynamics</vt:lpstr>
      <vt:lpstr>Which derivative do you want?</vt:lpstr>
      <vt:lpstr>Which derivative do you want?</vt:lpstr>
      <vt:lpstr>Research Questions</vt:lpstr>
      <vt:lpstr>Narrowing to the bold path</vt:lpstr>
      <vt:lpstr>Narrowing to the bold path</vt:lpstr>
      <vt:lpstr>Narrowing to the bold path</vt:lpstr>
      <vt:lpstr>Narrowing to the contour lines</vt:lpstr>
      <vt:lpstr>Narrowing to the contour lines</vt:lpstr>
      <vt:lpstr>Discussion</vt:lpstr>
      <vt:lpstr>Thank you!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on Student Understanding of Quantum Mechanics</dc:title>
  <dc:creator>SAUR</dc:creator>
  <cp:lastModifiedBy>Paul Emigh</cp:lastModifiedBy>
  <cp:revision>333</cp:revision>
  <dcterms:created xsi:type="dcterms:W3CDTF">2013-02-27T19:59:07Z</dcterms:created>
  <dcterms:modified xsi:type="dcterms:W3CDTF">2018-01-08T16:52:44Z</dcterms:modified>
</cp:coreProperties>
</file>