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8" r:id="rId3"/>
    <p:sldId id="287" r:id="rId4"/>
    <p:sldId id="289" r:id="rId5"/>
    <p:sldId id="290" r:id="rId6"/>
    <p:sldId id="282" r:id="rId7"/>
    <p:sldId id="283" r:id="rId8"/>
    <p:sldId id="284" r:id="rId9"/>
    <p:sldId id="292" r:id="rId10"/>
    <p:sldId id="293" r:id="rId11"/>
    <p:sldId id="286" r:id="rId12"/>
    <p:sldId id="259" r:id="rId13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072" userDrawn="1">
          <p15:clr>
            <a:srgbClr val="A4A3A4"/>
          </p15:clr>
        </p15:guide>
        <p15:guide id="2" pos="409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00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572"/>
    <p:restoredTop sz="93632"/>
  </p:normalViewPr>
  <p:slideViewPr>
    <p:cSldViewPr snapToGrid="0" snapToObjects="1" showGuides="1">
      <p:cViewPr varScale="1">
        <p:scale>
          <a:sx n="48" d="100"/>
          <a:sy n="48" d="100"/>
        </p:scale>
        <p:origin x="-1596" y="-90"/>
      </p:cViewPr>
      <p:guideLst>
        <p:guide orient="horz" pos="3072"/>
        <p:guide pos="409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0" name="Shape 14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Text"/>
          <p:cNvSpPr txBox="1">
            <a:spLocks noGrp="1"/>
          </p:cNvSpPr>
          <p:nvPr>
            <p:ph type="title"/>
          </p:nvPr>
        </p:nvSpPr>
        <p:spPr>
          <a:xfrm>
            <a:off x="1270000" y="69379"/>
            <a:ext cx="10464800" cy="3302001"/>
          </a:xfrm>
          <a:prstGeom prst="rect">
            <a:avLst/>
          </a:prstGeom>
        </p:spPr>
        <p:txBody>
          <a:bodyPr anchor="b"/>
          <a:lstStyle>
            <a:lvl1pPr algn="ctr">
              <a:defRPr>
                <a:solidFill>
                  <a:srgbClr val="000000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14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1270000" y="3376768"/>
            <a:ext cx="10464800" cy="4110974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>
                <a:latin typeface="Avenir Book"/>
                <a:ea typeface="Avenir Book"/>
                <a:cs typeface="Avenir Book"/>
                <a:sym typeface="Avenir Book"/>
              </a:defRPr>
            </a:lvl1pPr>
            <a:lvl2pPr marL="0" indent="228600" algn="ctr">
              <a:spcBef>
                <a:spcPts val="0"/>
              </a:spcBef>
              <a:buSzTx/>
              <a:buNone/>
              <a:defRPr sz="3200">
                <a:latin typeface="Avenir Book"/>
                <a:ea typeface="Avenir Book"/>
                <a:cs typeface="Avenir Book"/>
                <a:sym typeface="Avenir Book"/>
              </a:defRPr>
            </a:lvl2pPr>
            <a:lvl3pPr marL="0" indent="457200" algn="ctr">
              <a:spcBef>
                <a:spcPts val="0"/>
              </a:spcBef>
              <a:buSzTx/>
              <a:buNone/>
              <a:defRPr sz="3200">
                <a:latin typeface="Avenir Book"/>
                <a:ea typeface="Avenir Book"/>
                <a:cs typeface="Avenir Book"/>
                <a:sym typeface="Avenir Book"/>
              </a:defRPr>
            </a:lvl3pPr>
            <a:lvl4pPr marL="0" indent="685800" algn="ctr">
              <a:spcBef>
                <a:spcPts val="0"/>
              </a:spcBef>
              <a:buSzTx/>
              <a:buNone/>
              <a:defRPr sz="3200">
                <a:latin typeface="Avenir Book"/>
                <a:ea typeface="Avenir Book"/>
                <a:cs typeface="Avenir Book"/>
                <a:sym typeface="Avenir Book"/>
              </a:defRPr>
            </a:lvl4pPr>
            <a:lvl5pPr marL="0" indent="914400" algn="ctr">
              <a:spcBef>
                <a:spcPts val="0"/>
              </a:spcBef>
              <a:buSzTx/>
              <a:buNone/>
              <a:defRPr sz="3200">
                <a:latin typeface="Avenir Book"/>
                <a:ea typeface="Avenir Book"/>
                <a:cs typeface="Avenir Book"/>
                <a:sym typeface="Avenir Book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15" name="Image" descr="Image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5024078" y="8127999"/>
            <a:ext cx="2956644" cy="1182659"/>
          </a:xfrm>
          <a:prstGeom prst="rect">
            <a:avLst/>
          </a:prstGeom>
          <a:ln w="12700">
            <a:miter lim="400000"/>
          </a:ln>
        </p:spPr>
      </p:pic>
      <p:sp>
        <p:nvSpPr>
          <p:cNvPr id="16" name="Rectangle"/>
          <p:cNvSpPr/>
          <p:nvPr/>
        </p:nvSpPr>
        <p:spPr>
          <a:xfrm>
            <a:off x="-92497" y="9628271"/>
            <a:ext cx="13289663" cy="192993"/>
          </a:xfrm>
          <a:prstGeom prst="rect">
            <a:avLst/>
          </a:prstGeom>
          <a:solidFill>
            <a:srgbClr val="FE6634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311798" y="9251950"/>
            <a:ext cx="368504" cy="3810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Image"/>
          <p:cNvSpPr>
            <a:spLocks noGrp="1"/>
          </p:cNvSpPr>
          <p:nvPr>
            <p:ph type="pic" idx="13"/>
          </p:nvPr>
        </p:nvSpPr>
        <p:spPr>
          <a:xfrm>
            <a:off x="1768078" y="1388348"/>
            <a:ext cx="9468485" cy="5730279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5" name="Title Text"/>
          <p:cNvSpPr txBox="1">
            <a:spLocks noGrp="1"/>
          </p:cNvSpPr>
          <p:nvPr>
            <p:ph type="title"/>
          </p:nvPr>
        </p:nvSpPr>
        <p:spPr>
          <a:xfrm>
            <a:off x="1270000" y="7085062"/>
            <a:ext cx="10464800" cy="1422401"/>
          </a:xfrm>
          <a:prstGeom prst="rect">
            <a:avLst/>
          </a:prstGeom>
        </p:spPr>
        <p:txBody>
          <a:bodyPr anchor="b"/>
          <a:lstStyle>
            <a:lvl1pPr algn="ctr"/>
          </a:lstStyle>
          <a:p>
            <a:r>
              <a:t>Title Text</a:t>
            </a:r>
          </a:p>
        </p:txBody>
      </p:sp>
      <p:sp>
        <p:nvSpPr>
          <p:cNvPr id="26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270000" y="8191500"/>
            <a:ext cx="10464800" cy="1422401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>
                <a:latin typeface="Avenir Book"/>
                <a:ea typeface="Avenir Book"/>
                <a:cs typeface="Avenir Book"/>
                <a:sym typeface="Avenir Book"/>
              </a:defRPr>
            </a:lvl1pPr>
            <a:lvl2pPr marL="0" indent="228600" algn="ctr">
              <a:spcBef>
                <a:spcPts val="0"/>
              </a:spcBef>
              <a:buSzTx/>
              <a:buNone/>
              <a:defRPr sz="3200">
                <a:latin typeface="Avenir Book"/>
                <a:ea typeface="Avenir Book"/>
                <a:cs typeface="Avenir Book"/>
                <a:sym typeface="Avenir Book"/>
              </a:defRPr>
            </a:lvl2pPr>
            <a:lvl3pPr marL="0" indent="457200" algn="ctr">
              <a:spcBef>
                <a:spcPts val="0"/>
              </a:spcBef>
              <a:buSzTx/>
              <a:buNone/>
              <a:defRPr sz="3200">
                <a:latin typeface="Avenir Book"/>
                <a:ea typeface="Avenir Book"/>
                <a:cs typeface="Avenir Book"/>
                <a:sym typeface="Avenir Book"/>
              </a:defRPr>
            </a:lvl3pPr>
            <a:lvl4pPr marL="0" indent="685800" algn="ctr">
              <a:spcBef>
                <a:spcPts val="0"/>
              </a:spcBef>
              <a:buSzTx/>
              <a:buNone/>
              <a:defRPr sz="3200">
                <a:latin typeface="Avenir Book"/>
                <a:ea typeface="Avenir Book"/>
                <a:cs typeface="Avenir Book"/>
                <a:sym typeface="Avenir Book"/>
              </a:defRPr>
            </a:lvl4pPr>
            <a:lvl5pPr marL="0" indent="914400" algn="ctr">
              <a:spcBef>
                <a:spcPts val="0"/>
              </a:spcBef>
              <a:buSzTx/>
              <a:buNone/>
              <a:defRPr sz="3200">
                <a:latin typeface="Avenir Book"/>
                <a:ea typeface="Avenir Book"/>
                <a:cs typeface="Avenir Book"/>
                <a:sym typeface="Avenir Book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7" name="Rectangle"/>
          <p:cNvSpPr/>
          <p:nvPr/>
        </p:nvSpPr>
        <p:spPr>
          <a:xfrm>
            <a:off x="-92497" y="9628271"/>
            <a:ext cx="13289663" cy="192993"/>
          </a:xfrm>
          <a:prstGeom prst="rect">
            <a:avLst/>
          </a:prstGeom>
          <a:solidFill>
            <a:srgbClr val="FE6634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528727" y="9245600"/>
            <a:ext cx="368504" cy="3810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pic>
        <p:nvPicPr>
          <p:cNvPr id="29" name="Image" descr="Image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10697890" y="182384"/>
            <a:ext cx="2116596" cy="84663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itle Text"/>
          <p:cNvSpPr txBox="1">
            <a:spLocks noGrp="1"/>
          </p:cNvSpPr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>
            <a:lvl1pPr algn="ctr"/>
          </a:lstStyle>
          <a:p>
            <a:r>
              <a:t>Title Text</a:t>
            </a:r>
          </a:p>
        </p:txBody>
      </p:sp>
      <p:sp>
        <p:nvSpPr>
          <p:cNvPr id="37" name="Rectangle"/>
          <p:cNvSpPr/>
          <p:nvPr/>
        </p:nvSpPr>
        <p:spPr>
          <a:xfrm>
            <a:off x="-92497" y="9628271"/>
            <a:ext cx="13289663" cy="192993"/>
          </a:xfrm>
          <a:prstGeom prst="rect">
            <a:avLst/>
          </a:prstGeom>
          <a:solidFill>
            <a:srgbClr val="FE6634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497008" y="9236090"/>
            <a:ext cx="368504" cy="3810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pic>
        <p:nvPicPr>
          <p:cNvPr id="39" name="Image" descr="Image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10697890" y="182384"/>
            <a:ext cx="2116596" cy="84663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Image"/>
          <p:cNvSpPr>
            <a:spLocks noGrp="1"/>
          </p:cNvSpPr>
          <p:nvPr>
            <p:ph type="pic" sz="half" idx="13"/>
          </p:nvPr>
        </p:nvSpPr>
        <p:spPr>
          <a:xfrm>
            <a:off x="6925673" y="1274894"/>
            <a:ext cx="4919254" cy="758970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47" name="Title Text"/>
          <p:cNvSpPr txBox="1">
            <a:spLocks noGrp="1"/>
          </p:cNvSpPr>
          <p:nvPr>
            <p:ph type="title"/>
          </p:nvPr>
        </p:nvSpPr>
        <p:spPr>
          <a:xfrm>
            <a:off x="952500" y="635000"/>
            <a:ext cx="5334000" cy="1906301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4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952500" y="2698750"/>
            <a:ext cx="5334000" cy="4102100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0"/>
              </a:spcBef>
              <a:buSzTx/>
              <a:buNone/>
              <a:defRPr sz="3200">
                <a:latin typeface="Avenir Book"/>
                <a:ea typeface="Avenir Book"/>
                <a:cs typeface="Avenir Book"/>
                <a:sym typeface="Avenir Book"/>
              </a:defRPr>
            </a:lvl1pPr>
            <a:lvl2pPr marL="0" indent="228600">
              <a:spcBef>
                <a:spcPts val="0"/>
              </a:spcBef>
              <a:buSzTx/>
              <a:buNone/>
              <a:defRPr sz="3200">
                <a:latin typeface="Avenir Book"/>
                <a:ea typeface="Avenir Book"/>
                <a:cs typeface="Avenir Book"/>
                <a:sym typeface="Avenir Book"/>
              </a:defRPr>
            </a:lvl2pPr>
            <a:lvl3pPr marL="0" indent="457200">
              <a:spcBef>
                <a:spcPts val="0"/>
              </a:spcBef>
              <a:buSzTx/>
              <a:buNone/>
              <a:defRPr sz="3200">
                <a:latin typeface="Avenir Book"/>
                <a:ea typeface="Avenir Book"/>
                <a:cs typeface="Avenir Book"/>
                <a:sym typeface="Avenir Book"/>
              </a:defRPr>
            </a:lvl3pPr>
            <a:lvl4pPr marL="0" indent="685800">
              <a:spcBef>
                <a:spcPts val="0"/>
              </a:spcBef>
              <a:buSzTx/>
              <a:buNone/>
              <a:defRPr sz="3200">
                <a:latin typeface="Avenir Book"/>
                <a:ea typeface="Avenir Book"/>
                <a:cs typeface="Avenir Book"/>
                <a:sym typeface="Avenir Book"/>
              </a:defRPr>
            </a:lvl4pPr>
            <a:lvl5pPr marL="0" indent="914400">
              <a:spcBef>
                <a:spcPts val="0"/>
              </a:spcBef>
              <a:buSzTx/>
              <a:buNone/>
              <a:defRPr sz="3200">
                <a:latin typeface="Avenir Book"/>
                <a:ea typeface="Avenir Book"/>
                <a:cs typeface="Avenir Book"/>
                <a:sym typeface="Avenir Book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Rectangle"/>
          <p:cNvSpPr/>
          <p:nvPr/>
        </p:nvSpPr>
        <p:spPr>
          <a:xfrm>
            <a:off x="-92497" y="9628271"/>
            <a:ext cx="13289663" cy="192993"/>
          </a:xfrm>
          <a:prstGeom prst="rect">
            <a:avLst/>
          </a:prstGeom>
          <a:solidFill>
            <a:srgbClr val="FE6634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528727" y="9220230"/>
            <a:ext cx="368504" cy="3810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pic>
        <p:nvPicPr>
          <p:cNvPr id="51" name="Image" descr="Image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10697890" y="182384"/>
            <a:ext cx="2116596" cy="84663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Title Text"/>
          <p:cNvSpPr txBox="1">
            <a:spLocks noGrp="1"/>
          </p:cNvSpPr>
          <p:nvPr>
            <p:ph type="title"/>
          </p:nvPr>
        </p:nvSpPr>
        <p:spPr>
          <a:xfrm>
            <a:off x="952500" y="523838"/>
            <a:ext cx="11099800" cy="2159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Body Level One…"/>
          <p:cNvSpPr txBox="1">
            <a:spLocks noGrp="1"/>
          </p:cNvSpPr>
          <p:nvPr>
            <p:ph type="body" idx="1"/>
          </p:nvPr>
        </p:nvSpPr>
        <p:spPr>
          <a:xfrm>
            <a:off x="1052368" y="2319527"/>
            <a:ext cx="10999932" cy="6570473"/>
          </a:xfrm>
          <a:prstGeom prst="rect">
            <a:avLst/>
          </a:prstGeom>
        </p:spPr>
        <p:txBody>
          <a:bodyPr anchor="t"/>
          <a:lstStyle>
            <a:lvl1pPr>
              <a:lnSpc>
                <a:spcPct val="80000"/>
              </a:lnSpc>
              <a:spcBef>
                <a:spcPts val="3200"/>
              </a:spcBef>
              <a:defRPr>
                <a:latin typeface="Avenir Book"/>
                <a:ea typeface="Avenir Book"/>
                <a:cs typeface="Avenir Book"/>
                <a:sym typeface="Avenir Book"/>
              </a:defRPr>
            </a:lvl1pPr>
            <a:lvl2pPr>
              <a:lnSpc>
                <a:spcPct val="80000"/>
              </a:lnSpc>
              <a:spcBef>
                <a:spcPts val="1200"/>
              </a:spcBef>
              <a:buChar char="✓"/>
              <a:defRPr sz="3000">
                <a:latin typeface="Avenir Book"/>
                <a:ea typeface="Avenir Book"/>
                <a:cs typeface="Avenir Book"/>
                <a:sym typeface="Avenir Book"/>
              </a:defRPr>
            </a:lvl2pPr>
            <a:lvl3pPr>
              <a:lnSpc>
                <a:spcPct val="80000"/>
              </a:lnSpc>
              <a:spcBef>
                <a:spcPts val="1200"/>
              </a:spcBef>
              <a:buChar char="➡"/>
              <a:defRPr sz="2800">
                <a:latin typeface="Avenir Book"/>
                <a:ea typeface="Avenir Book"/>
                <a:cs typeface="Avenir Book"/>
                <a:sym typeface="Avenir Book"/>
              </a:defRPr>
            </a:lvl3pPr>
            <a:lvl4pPr>
              <a:lnSpc>
                <a:spcPct val="80000"/>
              </a:lnSpc>
              <a:spcBef>
                <a:spcPts val="3200"/>
              </a:spcBef>
              <a:defRPr>
                <a:latin typeface="Avenir Book"/>
                <a:ea typeface="Avenir Book"/>
                <a:cs typeface="Avenir Book"/>
                <a:sym typeface="Avenir Book"/>
              </a:defRPr>
            </a:lvl4pPr>
            <a:lvl5pPr>
              <a:lnSpc>
                <a:spcPct val="80000"/>
              </a:lnSpc>
              <a:spcBef>
                <a:spcPts val="3200"/>
              </a:spcBef>
              <a:defRPr>
                <a:latin typeface="Avenir Book"/>
                <a:ea typeface="Avenir Book"/>
                <a:cs typeface="Avenir Book"/>
                <a:sym typeface="Avenir Book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576305" y="9220230"/>
            <a:ext cx="368504" cy="3810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69" name="Rectangle"/>
          <p:cNvSpPr/>
          <p:nvPr/>
        </p:nvSpPr>
        <p:spPr>
          <a:xfrm>
            <a:off x="-92497" y="9628271"/>
            <a:ext cx="13289663" cy="192993"/>
          </a:xfrm>
          <a:prstGeom prst="rect">
            <a:avLst/>
          </a:prstGeom>
          <a:solidFill>
            <a:srgbClr val="FE6634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70" name="Image" descr="Image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10697890" y="182384"/>
            <a:ext cx="2116596" cy="84663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Image"/>
          <p:cNvSpPr>
            <a:spLocks noGrp="1"/>
          </p:cNvSpPr>
          <p:nvPr>
            <p:ph type="pic" sz="half" idx="13"/>
          </p:nvPr>
        </p:nvSpPr>
        <p:spPr>
          <a:xfrm>
            <a:off x="6718300" y="26035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78" name="Title Text"/>
          <p:cNvSpPr txBox="1">
            <a:spLocks noGrp="1"/>
          </p:cNvSpPr>
          <p:nvPr>
            <p:ph type="title"/>
          </p:nvPr>
        </p:nvSpPr>
        <p:spPr>
          <a:xfrm>
            <a:off x="939800" y="535312"/>
            <a:ext cx="11099800" cy="2159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79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952500" y="2603500"/>
            <a:ext cx="5334000" cy="6286500"/>
          </a:xfrm>
          <a:prstGeom prst="rect">
            <a:avLst/>
          </a:prstGeom>
        </p:spPr>
        <p:txBody>
          <a:bodyPr anchor="t"/>
          <a:lstStyle>
            <a:lvl1pPr marL="342900" indent="-342900">
              <a:lnSpc>
                <a:spcPct val="80000"/>
              </a:lnSpc>
              <a:spcBef>
                <a:spcPts val="3200"/>
              </a:spcBef>
              <a:defRPr sz="2800">
                <a:latin typeface="Avenir Book"/>
                <a:ea typeface="Avenir Book"/>
                <a:cs typeface="Avenir Book"/>
                <a:sym typeface="Avenir Book"/>
              </a:defRPr>
            </a:lvl1pPr>
            <a:lvl2pPr marL="685800" indent="-342900">
              <a:lnSpc>
                <a:spcPct val="80000"/>
              </a:lnSpc>
              <a:spcBef>
                <a:spcPts val="3200"/>
              </a:spcBef>
              <a:defRPr sz="2800">
                <a:latin typeface="Avenir Book"/>
                <a:ea typeface="Avenir Book"/>
                <a:cs typeface="Avenir Book"/>
                <a:sym typeface="Avenir Book"/>
              </a:defRPr>
            </a:lvl2pPr>
            <a:lvl3pPr marL="1028700" indent="-342900">
              <a:lnSpc>
                <a:spcPct val="80000"/>
              </a:lnSpc>
              <a:spcBef>
                <a:spcPts val="3200"/>
              </a:spcBef>
              <a:defRPr sz="2800">
                <a:latin typeface="Avenir Book"/>
                <a:ea typeface="Avenir Book"/>
                <a:cs typeface="Avenir Book"/>
                <a:sym typeface="Avenir Book"/>
              </a:defRPr>
            </a:lvl3pPr>
            <a:lvl4pPr marL="1371600" indent="-342900">
              <a:lnSpc>
                <a:spcPct val="80000"/>
              </a:lnSpc>
              <a:spcBef>
                <a:spcPts val="3200"/>
              </a:spcBef>
              <a:defRPr sz="2800">
                <a:latin typeface="Avenir Book"/>
                <a:ea typeface="Avenir Book"/>
                <a:cs typeface="Avenir Book"/>
                <a:sym typeface="Avenir Book"/>
              </a:defRPr>
            </a:lvl4pPr>
            <a:lvl5pPr marL="1714500" indent="-342900">
              <a:lnSpc>
                <a:spcPct val="80000"/>
              </a:lnSpc>
              <a:spcBef>
                <a:spcPts val="3200"/>
              </a:spcBef>
              <a:defRPr sz="2800">
                <a:latin typeface="Avenir Book"/>
                <a:ea typeface="Avenir Book"/>
                <a:cs typeface="Avenir Book"/>
                <a:sym typeface="Avenir Book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576305" y="9204371"/>
            <a:ext cx="368504" cy="3810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81" name="Rectangle"/>
          <p:cNvSpPr/>
          <p:nvPr/>
        </p:nvSpPr>
        <p:spPr>
          <a:xfrm>
            <a:off x="-92497" y="9628271"/>
            <a:ext cx="13289663" cy="192993"/>
          </a:xfrm>
          <a:prstGeom prst="rect">
            <a:avLst/>
          </a:prstGeom>
          <a:solidFill>
            <a:srgbClr val="FE6634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82" name="Image" descr="Image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10697890" y="182384"/>
            <a:ext cx="2116596" cy="84663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Body Level One…"/>
          <p:cNvSpPr txBox="1">
            <a:spLocks noGrp="1"/>
          </p:cNvSpPr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 anchor="t"/>
          <a:lstStyle>
            <a:lvl1pPr>
              <a:lnSpc>
                <a:spcPct val="80000"/>
              </a:lnSpc>
              <a:defRPr>
                <a:latin typeface="Avenir Book"/>
                <a:ea typeface="Avenir Book"/>
                <a:cs typeface="Avenir Book"/>
                <a:sym typeface="Avenir Book"/>
              </a:defRPr>
            </a:lvl1pPr>
            <a:lvl2pPr>
              <a:lnSpc>
                <a:spcPct val="80000"/>
              </a:lnSpc>
              <a:defRPr>
                <a:latin typeface="Avenir Book"/>
                <a:ea typeface="Avenir Book"/>
                <a:cs typeface="Avenir Book"/>
                <a:sym typeface="Avenir Book"/>
              </a:defRPr>
            </a:lvl2pPr>
            <a:lvl3pPr>
              <a:lnSpc>
                <a:spcPct val="80000"/>
              </a:lnSpc>
              <a:defRPr>
                <a:latin typeface="Avenir Book"/>
                <a:ea typeface="Avenir Book"/>
                <a:cs typeface="Avenir Book"/>
                <a:sym typeface="Avenir Book"/>
              </a:defRPr>
            </a:lvl3pPr>
            <a:lvl4pPr>
              <a:lnSpc>
                <a:spcPct val="80000"/>
              </a:lnSpc>
              <a:defRPr>
                <a:latin typeface="Avenir Book"/>
                <a:ea typeface="Avenir Book"/>
                <a:cs typeface="Avenir Book"/>
                <a:sym typeface="Avenir Book"/>
              </a:defRPr>
            </a:lvl4pPr>
            <a:lvl5pPr>
              <a:lnSpc>
                <a:spcPct val="80000"/>
              </a:lnSpc>
              <a:defRPr>
                <a:latin typeface="Avenir Book"/>
                <a:ea typeface="Avenir Book"/>
                <a:cs typeface="Avenir Book"/>
                <a:sym typeface="Avenir Book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560446" y="9251950"/>
            <a:ext cx="368504" cy="3810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91" name="Rectangle"/>
          <p:cNvSpPr/>
          <p:nvPr/>
        </p:nvSpPr>
        <p:spPr>
          <a:xfrm>
            <a:off x="-92497" y="9628271"/>
            <a:ext cx="13289663" cy="192993"/>
          </a:xfrm>
          <a:prstGeom prst="rect">
            <a:avLst/>
          </a:prstGeom>
          <a:solidFill>
            <a:srgbClr val="FE6634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92" name="Image" descr="Image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10697890" y="182384"/>
            <a:ext cx="2116596" cy="84663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“Type a quote here.”"/>
          <p:cNvSpPr txBox="1">
            <a:spLocks noGrp="1"/>
          </p:cNvSpPr>
          <p:nvPr>
            <p:ph type="body" sz="quarter" idx="13"/>
          </p:nvPr>
        </p:nvSpPr>
        <p:spPr>
          <a:xfrm>
            <a:off x="1270000" y="4229099"/>
            <a:ext cx="10464800" cy="762001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800"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r>
              <a:t>“Type a quote here.” </a:t>
            </a:r>
          </a:p>
        </p:txBody>
      </p:sp>
      <p:sp>
        <p:nvSpPr>
          <p:cNvPr id="112" name="–Johnny Appleseed"/>
          <p:cNvSpPr txBox="1"/>
          <p:nvPr/>
        </p:nvSpPr>
        <p:spPr>
          <a:xfrm>
            <a:off x="1270000" y="6362700"/>
            <a:ext cx="10464800" cy="5207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>
            <a:spAutoFit/>
          </a:bodyPr>
          <a:lstStyle>
            <a:lvl1pPr>
              <a:defRPr sz="2400"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r>
              <a:t>–Johnny Appleseed</a:t>
            </a:r>
          </a:p>
        </p:txBody>
      </p:sp>
      <p:sp>
        <p:nvSpPr>
          <p:cNvPr id="11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576305" y="9188511"/>
            <a:ext cx="368504" cy="3810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pic>
        <p:nvPicPr>
          <p:cNvPr id="114" name="Image" descr="Image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10697890" y="182384"/>
            <a:ext cx="2116596" cy="846639"/>
          </a:xfrm>
          <a:prstGeom prst="rect">
            <a:avLst/>
          </a:prstGeom>
          <a:ln w="12700">
            <a:miter lim="400000"/>
          </a:ln>
        </p:spPr>
      </p:pic>
      <p:sp>
        <p:nvSpPr>
          <p:cNvPr id="115" name="Rectangle"/>
          <p:cNvSpPr/>
          <p:nvPr/>
        </p:nvSpPr>
        <p:spPr>
          <a:xfrm>
            <a:off x="-92497" y="9628271"/>
            <a:ext cx="13289663" cy="192993"/>
          </a:xfrm>
          <a:prstGeom prst="rect">
            <a:avLst/>
          </a:prstGeom>
          <a:solidFill>
            <a:srgbClr val="FE6634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Image"/>
          <p:cNvSpPr>
            <a:spLocks noGrp="1"/>
          </p:cNvSpPr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23" name="Rectangle"/>
          <p:cNvSpPr/>
          <p:nvPr/>
        </p:nvSpPr>
        <p:spPr>
          <a:xfrm>
            <a:off x="-92497" y="9628271"/>
            <a:ext cx="13289663" cy="192993"/>
          </a:xfrm>
          <a:prstGeom prst="rect">
            <a:avLst/>
          </a:prstGeom>
          <a:solidFill>
            <a:srgbClr val="FE6634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2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6311798" y="9251950"/>
            <a:ext cx="368504" cy="3810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560446" y="9204371"/>
            <a:ext cx="368504" cy="3810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32" name="Rectangle"/>
          <p:cNvSpPr/>
          <p:nvPr/>
        </p:nvSpPr>
        <p:spPr>
          <a:xfrm>
            <a:off x="-92497" y="9628271"/>
            <a:ext cx="13289663" cy="192993"/>
          </a:xfrm>
          <a:prstGeom prst="rect">
            <a:avLst/>
          </a:prstGeom>
          <a:solidFill>
            <a:srgbClr val="FE6634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pic>
        <p:nvPicPr>
          <p:cNvPr id="133" name="Image" descr="Image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10697890" y="182384"/>
            <a:ext cx="2116596" cy="84663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tif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952500" y="526875"/>
            <a:ext cx="11099800" cy="2159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pic>
        <p:nvPicPr>
          <p:cNvPr id="3" name="Image" descr="Image"/>
          <p:cNvPicPr>
            <a:picLocks noChangeAspect="1"/>
          </p:cNvPicPr>
          <p:nvPr/>
        </p:nvPicPr>
        <p:blipFill>
          <a:blip r:embed="rId13" cstate="print">
            <a:extLst/>
          </a:blip>
          <a:stretch>
            <a:fillRect/>
          </a:stretch>
        </p:blipFill>
        <p:spPr>
          <a:xfrm>
            <a:off x="10697890" y="182384"/>
            <a:ext cx="2116596" cy="846639"/>
          </a:xfrm>
          <a:prstGeom prst="rect">
            <a:avLst/>
          </a:prstGeom>
          <a:ln w="12700">
            <a:miter lim="400000"/>
          </a:ln>
        </p:spPr>
      </p:pic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566796" y="9251950"/>
            <a:ext cx="368504" cy="3810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5" name="Rectangle"/>
          <p:cNvSpPr/>
          <p:nvPr/>
        </p:nvSpPr>
        <p:spPr>
          <a:xfrm>
            <a:off x="-92497" y="9628271"/>
            <a:ext cx="13289663" cy="192993"/>
          </a:xfrm>
          <a:prstGeom prst="rect">
            <a:avLst/>
          </a:prstGeom>
          <a:solidFill>
            <a:srgbClr val="FE6634"/>
          </a:solidFill>
          <a:ln w="12700">
            <a:miter lim="400000"/>
          </a:ln>
          <a:effectLst>
            <a:outerShdw blurRad="38100" dist="25400" dir="5400000" rotWithShape="0">
              <a:srgbClr val="000000">
                <a:alpha val="50000"/>
              </a:srgbClr>
            </a:outerShdw>
          </a:effectLst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6" name="Body Level One…"/>
          <p:cNvSpPr txBox="1">
            <a:spLocks noGrp="1"/>
          </p:cNvSpPr>
          <p:nvPr>
            <p:ph type="body" idx="1"/>
          </p:nvPr>
        </p:nvSpPr>
        <p:spPr>
          <a:xfrm>
            <a:off x="952500" y="26035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8" r:id="rId9"/>
    <p:sldLayoutId id="2147483659" r:id="rId10"/>
    <p:sldLayoutId id="2147483660" r:id="rId11"/>
  </p:sldLayoutIdLst>
  <p:transition spd="med"/>
  <p:txStyles>
    <p:titleStyle>
      <a:lvl1pPr marL="0" marR="0" indent="0" algn="l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53585F"/>
          </a:solidFill>
          <a:uFillTx/>
          <a:latin typeface="Avenir Book"/>
          <a:ea typeface="Avenir Book"/>
          <a:cs typeface="Avenir Book"/>
          <a:sym typeface="Avenir Book"/>
        </a:defRPr>
      </a:lvl1pPr>
      <a:lvl2pPr marL="0" marR="0" indent="228600" algn="l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53585F"/>
          </a:solidFill>
          <a:uFillTx/>
          <a:latin typeface="Avenir Book"/>
          <a:ea typeface="Avenir Book"/>
          <a:cs typeface="Avenir Book"/>
          <a:sym typeface="Avenir Book"/>
        </a:defRPr>
      </a:lvl2pPr>
      <a:lvl3pPr marL="0" marR="0" indent="457200" algn="l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53585F"/>
          </a:solidFill>
          <a:uFillTx/>
          <a:latin typeface="Avenir Book"/>
          <a:ea typeface="Avenir Book"/>
          <a:cs typeface="Avenir Book"/>
          <a:sym typeface="Avenir Book"/>
        </a:defRPr>
      </a:lvl3pPr>
      <a:lvl4pPr marL="0" marR="0" indent="685800" algn="l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53585F"/>
          </a:solidFill>
          <a:uFillTx/>
          <a:latin typeface="Avenir Book"/>
          <a:ea typeface="Avenir Book"/>
          <a:cs typeface="Avenir Book"/>
          <a:sym typeface="Avenir Book"/>
        </a:defRPr>
      </a:lvl4pPr>
      <a:lvl5pPr marL="0" marR="0" indent="914400" algn="l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53585F"/>
          </a:solidFill>
          <a:uFillTx/>
          <a:latin typeface="Avenir Book"/>
          <a:ea typeface="Avenir Book"/>
          <a:cs typeface="Avenir Book"/>
          <a:sym typeface="Avenir Book"/>
        </a:defRPr>
      </a:lvl5pPr>
      <a:lvl6pPr marL="0" marR="0" indent="1143000" algn="l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53585F"/>
          </a:solidFill>
          <a:uFillTx/>
          <a:latin typeface="Avenir Book"/>
          <a:ea typeface="Avenir Book"/>
          <a:cs typeface="Avenir Book"/>
          <a:sym typeface="Avenir Book"/>
        </a:defRPr>
      </a:lvl6pPr>
      <a:lvl7pPr marL="0" marR="0" indent="1371600" algn="l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53585F"/>
          </a:solidFill>
          <a:uFillTx/>
          <a:latin typeface="Avenir Book"/>
          <a:ea typeface="Avenir Book"/>
          <a:cs typeface="Avenir Book"/>
          <a:sym typeface="Avenir Book"/>
        </a:defRPr>
      </a:lvl7pPr>
      <a:lvl8pPr marL="0" marR="0" indent="1600200" algn="l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53585F"/>
          </a:solidFill>
          <a:uFillTx/>
          <a:latin typeface="Avenir Book"/>
          <a:ea typeface="Avenir Book"/>
          <a:cs typeface="Avenir Book"/>
          <a:sym typeface="Avenir Book"/>
        </a:defRPr>
      </a:lvl8pPr>
      <a:lvl9pPr marL="0" marR="0" indent="1828800" algn="l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53585F"/>
          </a:solidFill>
          <a:uFillTx/>
          <a:latin typeface="Avenir Book"/>
          <a:ea typeface="Avenir Book"/>
          <a:cs typeface="Avenir Book"/>
          <a:sym typeface="Avenir Book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Oswald Light"/>
          <a:ea typeface="Oswald Light"/>
          <a:cs typeface="Oswald Light"/>
          <a:sym typeface="Oswald Light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Oswald Light"/>
          <a:ea typeface="Oswald Light"/>
          <a:cs typeface="Oswald Light"/>
          <a:sym typeface="Oswald Light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Oswald Light"/>
          <a:ea typeface="Oswald Light"/>
          <a:cs typeface="Oswald Light"/>
          <a:sym typeface="Oswald Light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Oswald Light"/>
          <a:ea typeface="Oswald Light"/>
          <a:cs typeface="Oswald Light"/>
          <a:sym typeface="Oswald Light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Oswald Light"/>
          <a:ea typeface="Oswald Light"/>
          <a:cs typeface="Oswald Light"/>
          <a:sym typeface="Oswald Light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Oswald Light"/>
          <a:ea typeface="Oswald Light"/>
          <a:cs typeface="Oswald Light"/>
          <a:sym typeface="Oswald Light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Oswald Light"/>
          <a:ea typeface="Oswald Light"/>
          <a:cs typeface="Oswald Light"/>
          <a:sym typeface="Oswald Light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Oswald Light"/>
          <a:ea typeface="Oswald Light"/>
          <a:cs typeface="Oswald Light"/>
          <a:sym typeface="Oswald Light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Oswald Light"/>
          <a:ea typeface="Oswald Light"/>
          <a:cs typeface="Oswald Light"/>
          <a:sym typeface="Oswald Light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tiff"/><Relationship Id="rId7" Type="http://schemas.openxmlformats.org/officeDocument/2006/relationships/image" Target="../media/image14.tiff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Teaching Physics in the Context of Contemporary Societal Challenges…"/>
          <p:cNvSpPr txBox="1">
            <a:spLocks noGrp="1"/>
          </p:cNvSpPr>
          <p:nvPr>
            <p:ph type="ctrTitle"/>
          </p:nvPr>
        </p:nvSpPr>
        <p:spPr>
          <a:xfrm>
            <a:off x="1270000" y="2339788"/>
            <a:ext cx="10464800" cy="2742860"/>
          </a:xfrm>
          <a:prstGeom prst="rect">
            <a:avLst/>
          </a:prstGeom>
        </p:spPr>
        <p:txBody>
          <a:bodyPr anchor="t"/>
          <a:lstStyle/>
          <a:p>
            <a:pPr defTabSz="350520">
              <a:defRPr sz="4800"/>
            </a:pPr>
            <a:r>
              <a:rPr lang="en-US" dirty="0" smtClean="0"/>
              <a:t>Supporting Sense-Making in Sophomore Mechanics</a:t>
            </a:r>
            <a:endParaRPr dirty="0"/>
          </a:p>
        </p:txBody>
      </p:sp>
      <p:sp>
        <p:nvSpPr>
          <p:cNvPr id="143" name="Elizabeth Gire &amp; Paul Emigh…"/>
          <p:cNvSpPr txBox="1">
            <a:spLocks noGrp="1"/>
          </p:cNvSpPr>
          <p:nvPr>
            <p:ph type="subTitle" sz="quarter" idx="1"/>
          </p:nvPr>
        </p:nvSpPr>
        <p:spPr>
          <a:xfrm>
            <a:off x="1270000" y="5362304"/>
            <a:ext cx="10464800" cy="2840402"/>
          </a:xfrm>
          <a:prstGeom prst="rect">
            <a:avLst/>
          </a:prstGeom>
        </p:spPr>
        <p:txBody>
          <a:bodyPr>
            <a:normAutofit/>
          </a:bodyPr>
          <a:lstStyle/>
          <a:p>
            <a:pPr defTabSz="519937">
              <a:defRPr sz="2848"/>
            </a:pPr>
            <a:r>
              <a:rPr dirty="0"/>
              <a:t>Elizabeth </a:t>
            </a:r>
            <a:r>
              <a:rPr dirty="0" smtClean="0"/>
              <a:t>Gire</a:t>
            </a:r>
            <a:endParaRPr lang="en-US" dirty="0" smtClean="0"/>
          </a:p>
          <a:p>
            <a:pPr defTabSz="519937">
              <a:defRPr sz="2848"/>
            </a:pPr>
            <a:r>
              <a:rPr dirty="0" smtClean="0"/>
              <a:t>Paul </a:t>
            </a:r>
            <a:r>
              <a:rPr lang="en-US" dirty="0" smtClean="0"/>
              <a:t>J. </a:t>
            </a:r>
            <a:r>
              <a:rPr dirty="0" err="1" smtClean="0"/>
              <a:t>Emigh</a:t>
            </a:r>
            <a:endParaRPr lang="en-US" dirty="0" smtClean="0"/>
          </a:p>
          <a:p>
            <a:pPr defTabSz="519937">
              <a:defRPr sz="2848"/>
            </a:pPr>
            <a:r>
              <a:rPr lang="en-US" dirty="0" err="1" smtClean="0"/>
              <a:t>MacKenzie</a:t>
            </a:r>
            <a:r>
              <a:rPr lang="en-US" dirty="0" smtClean="0"/>
              <a:t> Lenz</a:t>
            </a:r>
          </a:p>
          <a:p>
            <a:pPr defTabSz="519937">
              <a:defRPr sz="2848"/>
            </a:pPr>
            <a:r>
              <a:rPr lang="en-US" dirty="0" smtClean="0"/>
              <a:t>Kelby Hahn</a:t>
            </a:r>
            <a:endParaRPr dirty="0"/>
          </a:p>
          <a:p>
            <a:pPr defTabSz="519937">
              <a:defRPr sz="2848"/>
            </a:pPr>
            <a:endParaRPr dirty="0"/>
          </a:p>
          <a:p>
            <a:pPr defTabSz="519937">
              <a:defRPr sz="2848"/>
            </a:pPr>
            <a:r>
              <a:rPr lang="en-US" dirty="0" smtClean="0"/>
              <a:t>AAPT Winter 2018</a:t>
            </a:r>
            <a:endParaRPr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99550" y="5362304"/>
            <a:ext cx="3905250" cy="390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Outlin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Outline</a:t>
            </a:r>
          </a:p>
        </p:txBody>
      </p:sp>
      <p:sp>
        <p:nvSpPr>
          <p:cNvPr id="151" name="Paradigms 2.0 (brief)   Liz…"/>
          <p:cNvSpPr txBox="1">
            <a:spLocks noGrp="1"/>
          </p:cNvSpPr>
          <p:nvPr>
            <p:ph type="body" idx="1"/>
          </p:nvPr>
        </p:nvSpPr>
        <p:spPr>
          <a:xfrm>
            <a:off x="1052368" y="2696308"/>
            <a:ext cx="10999932" cy="6193692"/>
          </a:xfrm>
          <a:prstGeom prst="rect">
            <a:avLst/>
          </a:prstGeo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Physics Sense-Making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Description of the Course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Evidence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Challenges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15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639856" y="9220230"/>
            <a:ext cx="241403" cy="38100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2</a:t>
            </a:fld>
            <a:endParaRPr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99550" y="5362304"/>
            <a:ext cx="3905250" cy="390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:push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Physics Sense-Making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2368" y="3188676"/>
            <a:ext cx="10999932" cy="570132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Sense-making is seeking understanding of or comprehensibility between</a:t>
            </a:r>
          </a:p>
          <a:p>
            <a:r>
              <a:rPr lang="en-US" dirty="0" smtClean="0"/>
              <a:t>Symbolic representations</a:t>
            </a:r>
          </a:p>
          <a:p>
            <a:r>
              <a:rPr lang="en-US" dirty="0" smtClean="0"/>
              <a:t>Concepts</a:t>
            </a:r>
          </a:p>
          <a:p>
            <a:r>
              <a:rPr lang="en-US" dirty="0" smtClean="0"/>
              <a:t>Geometric relationships</a:t>
            </a:r>
          </a:p>
          <a:p>
            <a:r>
              <a:rPr lang="en-US" dirty="0" smtClean="0"/>
              <a:t>Real-world intuitions and observations</a:t>
            </a:r>
          </a:p>
        </p:txBody>
      </p:sp>
    </p:spTree>
    <p:extLst>
      <p:ext uri="{BB962C8B-B14F-4D97-AF65-F5344CB8AC3E}">
        <p14:creationId xmlns="" xmlns:p14="http://schemas.microsoft.com/office/powerpoint/2010/main" val="95776549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is needed?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2368" y="2414954"/>
            <a:ext cx="6731756" cy="6756400"/>
          </a:xfrm>
        </p:spPr>
        <p:txBody>
          <a:bodyPr>
            <a:normAutofit/>
          </a:bodyPr>
          <a:lstStyle/>
          <a:p>
            <a:r>
              <a:rPr lang="en-US" dirty="0" smtClean="0"/>
              <a:t>Cognitive resources</a:t>
            </a:r>
          </a:p>
          <a:p>
            <a:pPr lvl="1"/>
            <a:r>
              <a:rPr lang="en-US" dirty="0" smtClean="0"/>
              <a:t>Sense-making </a:t>
            </a:r>
            <a:r>
              <a:rPr lang="en-US" dirty="0"/>
              <a:t>s</a:t>
            </a:r>
            <a:r>
              <a:rPr lang="en-US" dirty="0" smtClean="0"/>
              <a:t>trategies			</a:t>
            </a:r>
          </a:p>
          <a:p>
            <a:pPr lvl="1"/>
            <a:r>
              <a:rPr lang="en-US" dirty="0" smtClean="0"/>
              <a:t>Relevant knowledge/experiences</a:t>
            </a:r>
          </a:p>
          <a:p>
            <a:pPr lvl="1"/>
            <a:endParaRPr lang="en-US" dirty="0" smtClean="0"/>
          </a:p>
          <a:p>
            <a:r>
              <a:rPr lang="en-US" dirty="0"/>
              <a:t>Know </a:t>
            </a:r>
            <a:r>
              <a:rPr lang="en-US" dirty="0" smtClean="0"/>
              <a:t>when</a:t>
            </a:r>
          </a:p>
          <a:p>
            <a:pPr lvl="1"/>
            <a:r>
              <a:rPr lang="en-US" dirty="0" smtClean="0"/>
              <a:t>Metacognition</a:t>
            </a:r>
          </a:p>
          <a:p>
            <a:pPr lvl="1"/>
            <a:endParaRPr lang="en-US" dirty="0"/>
          </a:p>
          <a:p>
            <a:r>
              <a:rPr lang="en-US" dirty="0" smtClean="0"/>
              <a:t>Know that you ought to</a:t>
            </a:r>
          </a:p>
          <a:p>
            <a:pPr lvl="1"/>
            <a:r>
              <a:rPr lang="en-US" dirty="0" smtClean="0"/>
              <a:t>Epistemic framing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See the value</a:t>
            </a:r>
          </a:p>
        </p:txBody>
      </p:sp>
      <p:sp>
        <p:nvSpPr>
          <p:cNvPr id="4" name="Text Placeholder 2"/>
          <p:cNvSpPr txBox="1">
            <a:spLocks/>
          </p:cNvSpPr>
          <p:nvPr/>
        </p:nvSpPr>
        <p:spPr>
          <a:xfrm>
            <a:off x="6502400" y="2614246"/>
            <a:ext cx="5934586" cy="6451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t">
            <a:normAutofit/>
          </a:bodyPr>
          <a:lstStyle>
            <a:lvl1pPr marL="444500" marR="0" indent="-444500" algn="l" defTabSz="584200" rtl="0" latinLnBrk="0">
              <a:lnSpc>
                <a:spcPct val="80000"/>
              </a:lnSpc>
              <a:spcBef>
                <a:spcPts val="32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36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Avenir Book"/>
                <a:ea typeface="Avenir Book"/>
                <a:cs typeface="Avenir Book"/>
                <a:sym typeface="Avenir Book"/>
              </a:defRPr>
            </a:lvl1pPr>
            <a:lvl2pPr marL="889000" marR="0" indent="-444500" algn="l" defTabSz="584200" rtl="0" latinLnBrk="0">
              <a:lnSpc>
                <a:spcPct val="80000"/>
              </a:lnSpc>
              <a:spcBef>
                <a:spcPts val="1200"/>
              </a:spcBef>
              <a:spcAft>
                <a:spcPts val="0"/>
              </a:spcAft>
              <a:buClrTx/>
              <a:buSzPct val="75000"/>
              <a:buFontTx/>
              <a:buChar char="✓"/>
              <a:tabLst/>
              <a:defRPr sz="30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Avenir Book"/>
                <a:ea typeface="Avenir Book"/>
                <a:cs typeface="Avenir Book"/>
                <a:sym typeface="Avenir Book"/>
              </a:defRPr>
            </a:lvl2pPr>
            <a:lvl3pPr marL="1333500" marR="0" indent="-444500" algn="l" defTabSz="584200" rtl="0" latinLnBrk="0">
              <a:lnSpc>
                <a:spcPct val="80000"/>
              </a:lnSpc>
              <a:spcBef>
                <a:spcPts val="1200"/>
              </a:spcBef>
              <a:spcAft>
                <a:spcPts val="0"/>
              </a:spcAft>
              <a:buClrTx/>
              <a:buSzPct val="75000"/>
              <a:buFontTx/>
              <a:buChar char="➡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Avenir Book"/>
                <a:ea typeface="Avenir Book"/>
                <a:cs typeface="Avenir Book"/>
                <a:sym typeface="Avenir Book"/>
              </a:defRPr>
            </a:lvl3pPr>
            <a:lvl4pPr marL="1778000" marR="0" indent="-444500" algn="l" defTabSz="584200" rtl="0" latinLnBrk="0">
              <a:lnSpc>
                <a:spcPct val="80000"/>
              </a:lnSpc>
              <a:spcBef>
                <a:spcPts val="32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36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Avenir Book"/>
                <a:ea typeface="Avenir Book"/>
                <a:cs typeface="Avenir Book"/>
                <a:sym typeface="Avenir Book"/>
              </a:defRPr>
            </a:lvl4pPr>
            <a:lvl5pPr marL="2222500" marR="0" indent="-444500" algn="l" defTabSz="584200" rtl="0" latinLnBrk="0">
              <a:lnSpc>
                <a:spcPct val="80000"/>
              </a:lnSpc>
              <a:spcBef>
                <a:spcPts val="32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36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Avenir Book"/>
                <a:ea typeface="Avenir Book"/>
                <a:cs typeface="Avenir Book"/>
                <a:sym typeface="Avenir Book"/>
              </a:defRPr>
            </a:lvl5pPr>
            <a:lvl6pPr marL="26670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36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Oswald Light"/>
                <a:ea typeface="Oswald Light"/>
                <a:cs typeface="Oswald Light"/>
                <a:sym typeface="Oswald Light"/>
              </a:defRPr>
            </a:lvl6pPr>
            <a:lvl7pPr marL="3111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36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Oswald Light"/>
                <a:ea typeface="Oswald Light"/>
                <a:cs typeface="Oswald Light"/>
                <a:sym typeface="Oswald Light"/>
              </a:defRPr>
            </a:lvl7pPr>
            <a:lvl8pPr marL="35560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36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Oswald Light"/>
                <a:ea typeface="Oswald Light"/>
                <a:cs typeface="Oswald Light"/>
                <a:sym typeface="Oswald Light"/>
              </a:defRPr>
            </a:lvl8pPr>
            <a:lvl9pPr marL="4000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36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Oswald Light"/>
                <a:ea typeface="Oswald Light"/>
                <a:cs typeface="Oswald Light"/>
                <a:sym typeface="Oswald Light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7382912" y="2935850"/>
            <a:ext cx="513580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l"/>
            <a:r>
              <a:rPr lang="en-US" sz="3000" dirty="0">
                <a:solidFill>
                  <a:schemeClr val="accent2"/>
                </a:solidFill>
                <a:latin typeface="Avenir Book" charset="0"/>
                <a:ea typeface="Avenir Book" charset="0"/>
                <a:cs typeface="Avenir Book" charset="0"/>
              </a:rPr>
              <a:t>→ Explicit </a:t>
            </a:r>
            <a:r>
              <a:rPr lang="en-US" sz="3000" dirty="0" smtClean="0">
                <a:solidFill>
                  <a:schemeClr val="accent2"/>
                </a:solidFill>
                <a:latin typeface="Avenir Book" charset="0"/>
                <a:ea typeface="Avenir Book" charset="0"/>
                <a:cs typeface="Avenir Book" charset="0"/>
              </a:rPr>
              <a:t>discussion/tags</a:t>
            </a:r>
            <a:endParaRPr lang="en-US" sz="3000" dirty="0">
              <a:solidFill>
                <a:schemeClr val="accent2"/>
              </a:solidFill>
              <a:latin typeface="Avenir Book" charset="0"/>
              <a:ea typeface="Avenir Book" charset="0"/>
              <a:cs typeface="Avenir Book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344296" y="4008129"/>
            <a:ext cx="56605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7388" lvl="1" indent="-449263" algn="l"/>
            <a:r>
              <a:rPr lang="en-US" sz="3000" dirty="0">
                <a:solidFill>
                  <a:schemeClr val="accent2"/>
                </a:solidFill>
                <a:latin typeface="Avenir Book" charset="0"/>
                <a:ea typeface="Avenir Book" charset="0"/>
                <a:cs typeface="Avenir Book" charset="0"/>
              </a:rPr>
              <a:t>→ </a:t>
            </a:r>
            <a:r>
              <a:rPr lang="en-US" sz="3000" dirty="0" smtClean="0">
                <a:solidFill>
                  <a:schemeClr val="accent2"/>
                </a:solidFill>
                <a:latin typeface="Avenir Book" charset="0"/>
                <a:ea typeface="Avenir Book" charset="0"/>
                <a:cs typeface="Avenir Book" charset="0"/>
              </a:rPr>
              <a:t>Review idealized systems (projectiles, harmonic </a:t>
            </a:r>
            <a:r>
              <a:rPr lang="en-US" sz="3000" dirty="0" err="1" smtClean="0">
                <a:solidFill>
                  <a:schemeClr val="accent2"/>
                </a:solidFill>
                <a:latin typeface="Avenir Book" charset="0"/>
                <a:ea typeface="Avenir Book" charset="0"/>
                <a:cs typeface="Avenir Book" charset="0"/>
              </a:rPr>
              <a:t>osc</a:t>
            </a:r>
            <a:r>
              <a:rPr lang="en-US" sz="3000" dirty="0" smtClean="0">
                <a:solidFill>
                  <a:schemeClr val="accent2"/>
                </a:solidFill>
                <a:latin typeface="Avenir Book" charset="0"/>
                <a:ea typeface="Avenir Book" charset="0"/>
                <a:cs typeface="Avenir Book" charset="0"/>
              </a:rPr>
              <a:t>.)</a:t>
            </a:r>
            <a:endParaRPr lang="en-US" sz="3000" dirty="0">
              <a:solidFill>
                <a:schemeClr val="accent2"/>
              </a:solidFill>
              <a:latin typeface="Avenir Book" charset="0"/>
              <a:ea typeface="Avenir Book" charset="0"/>
              <a:cs typeface="Avenir Book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367609" y="3457617"/>
            <a:ext cx="519213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l"/>
            <a:r>
              <a:rPr lang="en-US" sz="3000">
                <a:solidFill>
                  <a:schemeClr val="accent2"/>
                </a:solidFill>
                <a:latin typeface="Avenir Book" charset="0"/>
                <a:ea typeface="Avenir Book" charset="0"/>
                <a:cs typeface="Avenir Book" charset="0"/>
              </a:rPr>
              <a:t>→ </a:t>
            </a:r>
            <a:r>
              <a:rPr lang="en-US" sz="3000" smtClean="0">
                <a:solidFill>
                  <a:schemeClr val="accent2"/>
                </a:solidFill>
                <a:latin typeface="Avenir Book" charset="0"/>
                <a:ea typeface="Avenir Book" charset="0"/>
                <a:cs typeface="Avenir Book" charset="0"/>
              </a:rPr>
              <a:t>Intermediate level</a:t>
            </a:r>
            <a:endParaRPr lang="en-US" sz="3000" dirty="0">
              <a:solidFill>
                <a:schemeClr val="accent2"/>
              </a:solidFill>
              <a:latin typeface="Avenir Book" charset="0"/>
              <a:ea typeface="Avenir Book" charset="0"/>
              <a:cs typeface="Avenir Book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355887" y="5298831"/>
            <a:ext cx="564821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l"/>
            <a:r>
              <a:rPr lang="en-US" sz="3000" dirty="0">
                <a:solidFill>
                  <a:schemeClr val="accent2"/>
                </a:solidFill>
                <a:latin typeface="Avenir Book" charset="0"/>
                <a:ea typeface="Avenir Book" charset="0"/>
                <a:cs typeface="Avenir Book" charset="0"/>
              </a:rPr>
              <a:t>→ </a:t>
            </a:r>
            <a:r>
              <a:rPr lang="en-US" sz="3000" dirty="0" smtClean="0">
                <a:solidFill>
                  <a:schemeClr val="accent2"/>
                </a:solidFill>
                <a:latin typeface="Avenir Book" charset="0"/>
                <a:ea typeface="Avenir Book" charset="0"/>
                <a:cs typeface="Avenir Book" charset="0"/>
              </a:rPr>
              <a:t>Metacognitive prompting</a:t>
            </a:r>
            <a:endParaRPr lang="en-US" sz="3000" dirty="0">
              <a:solidFill>
                <a:schemeClr val="accent2"/>
              </a:solidFill>
              <a:latin typeface="Avenir Book" charset="0"/>
              <a:ea typeface="Avenir Book" charset="0"/>
              <a:cs typeface="Avenir Book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355887" y="7268307"/>
            <a:ext cx="564821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l"/>
            <a:r>
              <a:rPr lang="en-US" sz="3000" dirty="0">
                <a:solidFill>
                  <a:schemeClr val="accent2"/>
                </a:solidFill>
                <a:latin typeface="Avenir Book" charset="0"/>
                <a:ea typeface="Avenir Book" charset="0"/>
                <a:cs typeface="Avenir Book" charset="0"/>
              </a:rPr>
              <a:t>→ </a:t>
            </a:r>
            <a:r>
              <a:rPr lang="en-US" sz="3000" dirty="0" smtClean="0">
                <a:solidFill>
                  <a:schemeClr val="accent2"/>
                </a:solidFill>
                <a:latin typeface="Avenir Book" charset="0"/>
                <a:ea typeface="Avenir Book" charset="0"/>
                <a:cs typeface="Avenir Book" charset="0"/>
              </a:rPr>
              <a:t>“Professional practice”</a:t>
            </a:r>
            <a:endParaRPr lang="en-US" sz="3000" dirty="0">
              <a:solidFill>
                <a:schemeClr val="accent2"/>
              </a:solidFill>
              <a:latin typeface="Avenir Book" charset="0"/>
              <a:ea typeface="Avenir Book" charset="0"/>
              <a:cs typeface="Avenir Book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355887" y="8593015"/>
            <a:ext cx="564821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l"/>
            <a:r>
              <a:rPr lang="en-US" sz="3000" dirty="0">
                <a:solidFill>
                  <a:schemeClr val="accent2"/>
                </a:solidFill>
                <a:latin typeface="Avenir Book" charset="0"/>
                <a:ea typeface="Avenir Book" charset="0"/>
                <a:cs typeface="Avenir Book" charset="0"/>
              </a:rPr>
              <a:t>→ </a:t>
            </a:r>
            <a:r>
              <a:rPr lang="en-US" sz="3000" dirty="0" smtClean="0">
                <a:solidFill>
                  <a:schemeClr val="accent2"/>
                </a:solidFill>
                <a:latin typeface="Avenir Book" charset="0"/>
                <a:ea typeface="Avenir Book" charset="0"/>
                <a:cs typeface="Avenir Book" charset="0"/>
              </a:rPr>
              <a:t>Reward structure</a:t>
            </a:r>
            <a:endParaRPr lang="en-US" sz="3000" dirty="0">
              <a:solidFill>
                <a:schemeClr val="accent2"/>
              </a:solidFill>
              <a:latin typeface="Avenir Book" charset="0"/>
              <a:ea typeface="Avenir Book" charset="0"/>
              <a:cs typeface="Avenir Book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355887" y="5849815"/>
            <a:ext cx="564821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7388" lvl="1" indent="-458788" algn="l"/>
            <a:r>
              <a:rPr lang="en-US" sz="3000" dirty="0">
                <a:solidFill>
                  <a:schemeClr val="accent2"/>
                </a:solidFill>
                <a:latin typeface="Avenir Book" charset="0"/>
                <a:ea typeface="Avenir Book" charset="0"/>
                <a:cs typeface="Avenir Book" charset="0"/>
              </a:rPr>
              <a:t>→ </a:t>
            </a:r>
            <a:r>
              <a:rPr lang="en-US" sz="3000" dirty="0" smtClean="0">
                <a:solidFill>
                  <a:schemeClr val="accent2"/>
                </a:solidFill>
                <a:latin typeface="Avenir Book" charset="0"/>
                <a:ea typeface="Avenir Book" charset="0"/>
                <a:cs typeface="Avenir Book" charset="0"/>
              </a:rPr>
              <a:t>Modeling &amp; Scaffolding/Fading</a:t>
            </a:r>
            <a:endParaRPr lang="en-US" sz="3000" dirty="0">
              <a:solidFill>
                <a:schemeClr val="accent2"/>
              </a:solidFill>
              <a:latin typeface="Avenir Book" charset="0"/>
              <a:ea typeface="Avenir Book" charset="0"/>
              <a:cs typeface="Avenir Book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356588" y="7735501"/>
            <a:ext cx="564821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l"/>
            <a:r>
              <a:rPr lang="en-US" sz="3000">
                <a:solidFill>
                  <a:schemeClr val="accent2"/>
                </a:solidFill>
                <a:latin typeface="Avenir Book" charset="0"/>
                <a:ea typeface="Avenir Book" charset="0"/>
                <a:cs typeface="Avenir Book" charset="0"/>
              </a:rPr>
              <a:t>→ </a:t>
            </a:r>
            <a:r>
              <a:rPr lang="en-US" sz="3000" smtClean="0">
                <a:solidFill>
                  <a:schemeClr val="accent2"/>
                </a:solidFill>
                <a:latin typeface="Avenir Book" charset="0"/>
                <a:ea typeface="Avenir Book" charset="0"/>
                <a:cs typeface="Avenir Book" charset="0"/>
              </a:rPr>
              <a:t>Active engagement</a:t>
            </a:r>
            <a:endParaRPr lang="en-US" sz="3000" dirty="0">
              <a:solidFill>
                <a:schemeClr val="accent2"/>
              </a:solidFill>
              <a:latin typeface="Avenir Book" charset="0"/>
              <a:ea typeface="Avenir Book" charset="0"/>
              <a:cs typeface="Avenir Book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8692314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2500" y="981038"/>
            <a:ext cx="11099800" cy="2159001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Techniques of Theoretical Mechanics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2368" y="3496234"/>
            <a:ext cx="10861726" cy="5952565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New course developed as part of Paradigms 2.0</a:t>
            </a:r>
          </a:p>
          <a:p>
            <a:r>
              <a:rPr lang="en-US" dirty="0" smtClean="0"/>
              <a:t>Sophomore-level physics majors</a:t>
            </a:r>
          </a:p>
          <a:p>
            <a:r>
              <a:rPr lang="en-US" dirty="0" smtClean="0"/>
              <a:t>10 Weeks (spring quarter)</a:t>
            </a:r>
          </a:p>
          <a:p>
            <a:r>
              <a:rPr lang="en-US" dirty="0" smtClean="0"/>
              <a:t>Prerequisites</a:t>
            </a:r>
          </a:p>
          <a:p>
            <a:pPr lvl="1"/>
            <a:r>
              <a:rPr lang="en-US" dirty="0" smtClean="0"/>
              <a:t>2</a:t>
            </a:r>
            <a:r>
              <a:rPr lang="en-US" baseline="30000" dirty="0" smtClean="0"/>
              <a:t>nd</a:t>
            </a:r>
            <a:r>
              <a:rPr lang="en-US" dirty="0" smtClean="0"/>
              <a:t> quarter intro physics (intro mechanics)</a:t>
            </a:r>
            <a:endParaRPr lang="en-US" dirty="0"/>
          </a:p>
          <a:p>
            <a:pPr lvl="1"/>
            <a:r>
              <a:rPr lang="en-US" dirty="0" smtClean="0"/>
              <a:t>Multi-variable calculus is prerequisite</a:t>
            </a:r>
          </a:p>
          <a:p>
            <a:r>
              <a:rPr lang="en-US" dirty="0" smtClean="0"/>
              <a:t>Textbooks: </a:t>
            </a:r>
          </a:p>
          <a:p>
            <a:pPr lvl="1"/>
            <a:r>
              <a:rPr lang="en-US" dirty="0" smtClean="0"/>
              <a:t>Taylor, Classical Mechanics</a:t>
            </a:r>
          </a:p>
          <a:p>
            <a:pPr lvl="1"/>
            <a:r>
              <a:rPr lang="en-US" dirty="0" smtClean="0"/>
              <a:t>Dray Geometry of Special Relativity</a:t>
            </a:r>
          </a:p>
        </p:txBody>
      </p:sp>
      <p:sp>
        <p:nvSpPr>
          <p:cNvPr id="4" name="Text Placeholder 2"/>
          <p:cNvSpPr txBox="1">
            <a:spLocks/>
          </p:cNvSpPr>
          <p:nvPr/>
        </p:nvSpPr>
        <p:spPr>
          <a:xfrm>
            <a:off x="6502400" y="2614246"/>
            <a:ext cx="5934586" cy="6451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t">
            <a:normAutofit/>
          </a:bodyPr>
          <a:lstStyle>
            <a:lvl1pPr marL="444500" marR="0" indent="-444500" algn="l" defTabSz="584200" rtl="0" latinLnBrk="0">
              <a:lnSpc>
                <a:spcPct val="80000"/>
              </a:lnSpc>
              <a:spcBef>
                <a:spcPts val="32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36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Avenir Book"/>
                <a:ea typeface="Avenir Book"/>
                <a:cs typeface="Avenir Book"/>
                <a:sym typeface="Avenir Book"/>
              </a:defRPr>
            </a:lvl1pPr>
            <a:lvl2pPr marL="889000" marR="0" indent="-444500" algn="l" defTabSz="584200" rtl="0" latinLnBrk="0">
              <a:lnSpc>
                <a:spcPct val="80000"/>
              </a:lnSpc>
              <a:spcBef>
                <a:spcPts val="1200"/>
              </a:spcBef>
              <a:spcAft>
                <a:spcPts val="0"/>
              </a:spcAft>
              <a:buClrTx/>
              <a:buSzPct val="75000"/>
              <a:buFontTx/>
              <a:buChar char="✓"/>
              <a:tabLst/>
              <a:defRPr sz="30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Avenir Book"/>
                <a:ea typeface="Avenir Book"/>
                <a:cs typeface="Avenir Book"/>
                <a:sym typeface="Avenir Book"/>
              </a:defRPr>
            </a:lvl2pPr>
            <a:lvl3pPr marL="1333500" marR="0" indent="-444500" algn="l" defTabSz="584200" rtl="0" latinLnBrk="0">
              <a:lnSpc>
                <a:spcPct val="80000"/>
              </a:lnSpc>
              <a:spcBef>
                <a:spcPts val="1200"/>
              </a:spcBef>
              <a:spcAft>
                <a:spcPts val="0"/>
              </a:spcAft>
              <a:buClrTx/>
              <a:buSzPct val="75000"/>
              <a:buFontTx/>
              <a:buChar char="➡"/>
              <a:tabLst/>
              <a:defRPr sz="28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Avenir Book"/>
                <a:ea typeface="Avenir Book"/>
                <a:cs typeface="Avenir Book"/>
                <a:sym typeface="Avenir Book"/>
              </a:defRPr>
            </a:lvl3pPr>
            <a:lvl4pPr marL="1778000" marR="0" indent="-444500" algn="l" defTabSz="584200" rtl="0" latinLnBrk="0">
              <a:lnSpc>
                <a:spcPct val="80000"/>
              </a:lnSpc>
              <a:spcBef>
                <a:spcPts val="32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36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Avenir Book"/>
                <a:ea typeface="Avenir Book"/>
                <a:cs typeface="Avenir Book"/>
                <a:sym typeface="Avenir Book"/>
              </a:defRPr>
            </a:lvl4pPr>
            <a:lvl5pPr marL="2222500" marR="0" indent="-444500" algn="l" defTabSz="584200" rtl="0" latinLnBrk="0">
              <a:lnSpc>
                <a:spcPct val="80000"/>
              </a:lnSpc>
              <a:spcBef>
                <a:spcPts val="32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36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Avenir Book"/>
                <a:ea typeface="Avenir Book"/>
                <a:cs typeface="Avenir Book"/>
                <a:sym typeface="Avenir Book"/>
              </a:defRPr>
            </a:lvl5pPr>
            <a:lvl6pPr marL="26670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36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Oswald Light"/>
                <a:ea typeface="Oswald Light"/>
                <a:cs typeface="Oswald Light"/>
                <a:sym typeface="Oswald Light"/>
              </a:defRPr>
            </a:lvl6pPr>
            <a:lvl7pPr marL="3111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36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Oswald Light"/>
                <a:ea typeface="Oswald Light"/>
                <a:cs typeface="Oswald Light"/>
                <a:sym typeface="Oswald Light"/>
              </a:defRPr>
            </a:lvl7pPr>
            <a:lvl8pPr marL="35560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36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Oswald Light"/>
                <a:ea typeface="Oswald Light"/>
                <a:cs typeface="Oswald Light"/>
                <a:sym typeface="Oswald Light"/>
              </a:defRPr>
            </a:lvl8pPr>
            <a:lvl9pPr marL="4000500" marR="0" indent="-444500" algn="l" defTabSz="584200" rtl="0" latinLnBrk="0">
              <a:lnSpc>
                <a:spcPct val="100000"/>
              </a:lnSpc>
              <a:spcBef>
                <a:spcPts val="4200"/>
              </a:spcBef>
              <a:spcAft>
                <a:spcPts val="0"/>
              </a:spcAft>
              <a:buClrTx/>
              <a:buSzPct val="75000"/>
              <a:buFontTx/>
              <a:buChar char="•"/>
              <a:tabLst/>
              <a:defRPr sz="36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Oswald Light"/>
                <a:ea typeface="Oswald Light"/>
                <a:cs typeface="Oswald Light"/>
                <a:sym typeface="Oswald Light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9273847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Ph335 Mechanics Topics"/>
          <p:cNvSpPr txBox="1">
            <a:spLocks noGrp="1"/>
          </p:cNvSpPr>
          <p:nvPr>
            <p:ph type="title"/>
          </p:nvPr>
        </p:nvSpPr>
        <p:spPr>
          <a:xfrm>
            <a:off x="952500" y="130387"/>
            <a:ext cx="11099800" cy="2159001"/>
          </a:xfrm>
          <a:prstGeom prst="rect">
            <a:avLst/>
          </a:prstGeom>
        </p:spPr>
        <p:txBody>
          <a:bodyPr/>
          <a:lstStyle>
            <a:lvl1pPr>
              <a:defRPr sz="6900"/>
            </a:lvl1pPr>
          </a:lstStyle>
          <a:p>
            <a:r>
              <a:rPr dirty="0" smtClean="0"/>
              <a:t>Topics</a:t>
            </a:r>
            <a:endParaRPr dirty="0"/>
          </a:p>
        </p:txBody>
      </p:sp>
      <p:sp>
        <p:nvSpPr>
          <p:cNvPr id="28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6</a:t>
            </a:fld>
            <a:endParaRPr/>
          </a:p>
        </p:txBody>
      </p:sp>
      <p:sp>
        <p:nvSpPr>
          <p:cNvPr id="283" name="Mechanics Topics…"/>
          <p:cNvSpPr txBox="1"/>
          <p:nvPr/>
        </p:nvSpPr>
        <p:spPr>
          <a:xfrm>
            <a:off x="974214" y="1678598"/>
            <a:ext cx="5528186" cy="4157425"/>
          </a:xfrm>
          <a:prstGeom prst="rect">
            <a:avLst/>
          </a:prstGeom>
          <a:solidFill>
            <a:srgbClr val="D85A19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182880" rIns="50800" bIns="50800" anchor="t">
            <a:noAutofit/>
          </a:bodyPr>
          <a:lstStyle/>
          <a:p>
            <a:pPr>
              <a:lnSpc>
                <a:spcPct val="80000"/>
              </a:lnSpc>
              <a:spcBef>
                <a:spcPts val="3200"/>
              </a:spcBef>
              <a:defRPr sz="32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rPr dirty="0"/>
              <a:t>Mechanics Topics</a:t>
            </a:r>
          </a:p>
          <a:p>
            <a:pPr algn="l">
              <a:lnSpc>
                <a:spcPct val="80000"/>
              </a:lnSpc>
              <a:spcBef>
                <a:spcPts val="2000"/>
              </a:spcBef>
              <a:defRPr sz="2400"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Velocity Dependent Forces</a:t>
            </a:r>
          </a:p>
          <a:p>
            <a:pPr algn="l">
              <a:lnSpc>
                <a:spcPct val="80000"/>
              </a:lnSpc>
              <a:spcBef>
                <a:spcPts val="2000"/>
              </a:spcBef>
              <a:defRPr sz="2400"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Time Varying Mass</a:t>
            </a:r>
          </a:p>
          <a:p>
            <a:pPr algn="l">
              <a:lnSpc>
                <a:spcPct val="80000"/>
              </a:lnSpc>
              <a:spcBef>
                <a:spcPts val="2000"/>
              </a:spcBef>
              <a:defRPr sz="2400"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Lagrangian Mechanics</a:t>
            </a:r>
          </a:p>
          <a:p>
            <a:pPr algn="l">
              <a:lnSpc>
                <a:spcPct val="80000"/>
              </a:lnSpc>
              <a:spcBef>
                <a:spcPts val="2000"/>
              </a:spcBef>
              <a:defRPr sz="2400"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Intro to Hamiltonian Mechanics</a:t>
            </a:r>
          </a:p>
          <a:p>
            <a:pPr algn="l">
              <a:lnSpc>
                <a:spcPct val="80000"/>
              </a:lnSpc>
              <a:spcBef>
                <a:spcPts val="2000"/>
              </a:spcBef>
              <a:defRPr sz="2400"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Relativistic Kinematics</a:t>
            </a:r>
          </a:p>
          <a:p>
            <a:pPr algn="l">
              <a:lnSpc>
                <a:spcPct val="80000"/>
              </a:lnSpc>
              <a:spcBef>
                <a:spcPts val="2000"/>
              </a:spcBef>
              <a:defRPr sz="2400"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Relativistic Collisions</a:t>
            </a:r>
          </a:p>
        </p:txBody>
      </p:sp>
      <p:sp>
        <p:nvSpPr>
          <p:cNvPr id="284" name="Math Topics…"/>
          <p:cNvSpPr txBox="1"/>
          <p:nvPr/>
        </p:nvSpPr>
        <p:spPr>
          <a:xfrm>
            <a:off x="6502399" y="1667435"/>
            <a:ext cx="5403465" cy="4168590"/>
          </a:xfrm>
          <a:prstGeom prst="rect">
            <a:avLst/>
          </a:prstGeom>
          <a:solidFill>
            <a:srgbClr val="5B87A2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182880" rIns="50800" bIns="50800" anchor="t">
            <a:noAutofit/>
          </a:bodyPr>
          <a:lstStyle/>
          <a:p>
            <a:pPr>
              <a:lnSpc>
                <a:spcPct val="80000"/>
              </a:lnSpc>
              <a:spcBef>
                <a:spcPts val="3200"/>
              </a:spcBef>
              <a:defRPr sz="32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rPr dirty="0"/>
              <a:t>Math Topics</a:t>
            </a:r>
          </a:p>
          <a:p>
            <a:pPr algn="l">
              <a:lnSpc>
                <a:spcPct val="80000"/>
              </a:lnSpc>
              <a:spcBef>
                <a:spcPts val="2000"/>
              </a:spcBef>
              <a:defRPr sz="2400"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ODE’s by separation</a:t>
            </a:r>
          </a:p>
          <a:p>
            <a:pPr algn="l">
              <a:lnSpc>
                <a:spcPct val="80000"/>
              </a:lnSpc>
              <a:spcBef>
                <a:spcPts val="2000"/>
              </a:spcBef>
              <a:defRPr sz="2400"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Power Series</a:t>
            </a:r>
          </a:p>
          <a:p>
            <a:pPr algn="l">
              <a:lnSpc>
                <a:spcPct val="80000"/>
              </a:lnSpc>
              <a:spcBef>
                <a:spcPts val="2000"/>
              </a:spcBef>
              <a:defRPr sz="2400"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Partial Derivatives</a:t>
            </a:r>
          </a:p>
          <a:p>
            <a:pPr algn="l">
              <a:lnSpc>
                <a:spcPct val="80000"/>
              </a:lnSpc>
              <a:spcBef>
                <a:spcPts val="2000"/>
              </a:spcBef>
              <a:defRPr sz="2400"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Matrix </a:t>
            </a:r>
            <a:r>
              <a:rPr dirty="0" smtClean="0"/>
              <a:t>Algebra</a:t>
            </a:r>
            <a:endParaRPr dirty="0"/>
          </a:p>
          <a:p>
            <a:pPr algn="l">
              <a:lnSpc>
                <a:spcPct val="80000"/>
              </a:lnSpc>
              <a:spcBef>
                <a:spcPts val="2000"/>
              </a:spcBef>
              <a:defRPr sz="2400"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Circle/Hyperbola Trig</a:t>
            </a:r>
          </a:p>
        </p:txBody>
      </p:sp>
      <p:sp>
        <p:nvSpPr>
          <p:cNvPr id="285" name="Sense-Making Topics…"/>
          <p:cNvSpPr txBox="1"/>
          <p:nvPr/>
        </p:nvSpPr>
        <p:spPr>
          <a:xfrm>
            <a:off x="966216" y="5869846"/>
            <a:ext cx="10931243" cy="3507627"/>
          </a:xfrm>
          <a:prstGeom prst="rect">
            <a:avLst/>
          </a:prstGeom>
          <a:solidFill>
            <a:srgbClr val="EFB200"/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182880" rIns="50800" bIns="50800" anchor="ctr">
            <a:spAutoFit/>
          </a:bodyPr>
          <a:lstStyle/>
          <a:p>
            <a:pPr>
              <a:lnSpc>
                <a:spcPct val="80000"/>
              </a:lnSpc>
              <a:spcBef>
                <a:spcPts val="1800"/>
              </a:spcBef>
              <a:defRPr sz="28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rPr dirty="0"/>
              <a:t>Sense-Making </a:t>
            </a:r>
            <a:r>
              <a:rPr lang="en-US" dirty="0" smtClean="0"/>
              <a:t>Strategies</a:t>
            </a:r>
            <a:endParaRPr dirty="0"/>
          </a:p>
          <a:p>
            <a:pPr algn="l">
              <a:lnSpc>
                <a:spcPct val="80000"/>
              </a:lnSpc>
              <a:defRPr sz="2400"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Dimensions</a:t>
            </a:r>
          </a:p>
          <a:p>
            <a:pPr algn="l">
              <a:lnSpc>
                <a:spcPct val="80000"/>
              </a:lnSpc>
              <a:spcBef>
                <a:spcPts val="1800"/>
              </a:spcBef>
              <a:defRPr sz="2400"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Functional Behavior</a:t>
            </a:r>
          </a:p>
          <a:p>
            <a:pPr algn="l">
              <a:lnSpc>
                <a:spcPct val="80000"/>
              </a:lnSpc>
              <a:spcBef>
                <a:spcPts val="1800"/>
              </a:spcBef>
              <a:defRPr sz="2400"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Signs</a:t>
            </a:r>
          </a:p>
          <a:p>
            <a:pPr algn="l">
              <a:lnSpc>
                <a:spcPct val="80000"/>
              </a:lnSpc>
              <a:spcBef>
                <a:spcPts val="1800"/>
              </a:spcBef>
              <a:defRPr sz="2400"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Special Case Analysis</a:t>
            </a:r>
          </a:p>
          <a:p>
            <a:pPr algn="l">
              <a:lnSpc>
                <a:spcPct val="80000"/>
              </a:lnSpc>
              <a:spcBef>
                <a:spcPts val="1800"/>
              </a:spcBef>
              <a:defRPr sz="2400"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Power Series Approximation</a:t>
            </a:r>
          </a:p>
          <a:p>
            <a:pPr algn="l">
              <a:lnSpc>
                <a:spcPct val="80000"/>
              </a:lnSpc>
              <a:spcBef>
                <a:spcPts val="1800"/>
              </a:spcBef>
              <a:defRPr sz="2400"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Reasonable Magnitude</a:t>
            </a:r>
          </a:p>
        </p:txBody>
      </p:sp>
      <p:sp>
        <p:nvSpPr>
          <p:cNvPr id="286" name="Conceptual Connection…"/>
          <p:cNvSpPr txBox="1"/>
          <p:nvPr/>
        </p:nvSpPr>
        <p:spPr>
          <a:xfrm>
            <a:off x="6502400" y="6446014"/>
            <a:ext cx="5153864" cy="28778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lnSpc>
                <a:spcPct val="80000"/>
              </a:lnSpc>
              <a:spcBef>
                <a:spcPts val="2000"/>
              </a:spcBef>
              <a:defRPr sz="2400"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Conceptual Connection</a:t>
            </a:r>
          </a:p>
          <a:p>
            <a:pPr algn="l">
              <a:lnSpc>
                <a:spcPct val="80000"/>
              </a:lnSpc>
              <a:spcBef>
                <a:spcPts val="2000"/>
              </a:spcBef>
              <a:defRPr sz="2400"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Relate to Prior Knowledge</a:t>
            </a:r>
          </a:p>
          <a:p>
            <a:pPr algn="l">
              <a:lnSpc>
                <a:spcPct val="80000"/>
              </a:lnSpc>
              <a:spcBef>
                <a:spcPts val="2000"/>
              </a:spcBef>
              <a:defRPr sz="2400"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Visualization</a:t>
            </a:r>
          </a:p>
          <a:p>
            <a:pPr algn="l">
              <a:lnSpc>
                <a:spcPct val="80000"/>
              </a:lnSpc>
              <a:spcBef>
                <a:spcPts val="2000"/>
              </a:spcBef>
              <a:defRPr sz="2400"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Assumptions/Idealizations</a:t>
            </a:r>
          </a:p>
          <a:p>
            <a:pPr algn="l">
              <a:lnSpc>
                <a:spcPct val="80000"/>
              </a:lnSpc>
              <a:spcBef>
                <a:spcPts val="2000"/>
              </a:spcBef>
              <a:defRPr sz="2400"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Predict the Form of the Answer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:push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Pedagogy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Pedagogy</a:t>
            </a:r>
          </a:p>
        </p:txBody>
      </p:sp>
      <p:sp>
        <p:nvSpPr>
          <p:cNvPr id="289" name="Small Whiteboard Questions…"/>
          <p:cNvSpPr txBox="1">
            <a:spLocks noGrp="1"/>
          </p:cNvSpPr>
          <p:nvPr>
            <p:ph type="body" sz="half" idx="1"/>
          </p:nvPr>
        </p:nvSpPr>
        <p:spPr>
          <a:xfrm>
            <a:off x="1052368" y="2625969"/>
            <a:ext cx="7060001" cy="6752493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364489" indent="-364489" defTabSz="479044">
              <a:spcBef>
                <a:spcPts val="2600"/>
              </a:spcBef>
              <a:defRPr sz="2952"/>
            </a:pPr>
            <a:r>
              <a:rPr dirty="0"/>
              <a:t>Small </a:t>
            </a:r>
            <a:r>
              <a:rPr lang="en-US" dirty="0" smtClean="0"/>
              <a:t>w</a:t>
            </a:r>
            <a:r>
              <a:rPr dirty="0" smtClean="0"/>
              <a:t>hiteboard </a:t>
            </a:r>
            <a:r>
              <a:rPr lang="en-US" dirty="0" smtClean="0"/>
              <a:t>q</a:t>
            </a:r>
            <a:r>
              <a:rPr dirty="0" smtClean="0"/>
              <a:t>uestions</a:t>
            </a:r>
            <a:endParaRPr dirty="0"/>
          </a:p>
          <a:p>
            <a:pPr marL="364489" indent="-364489" defTabSz="479044">
              <a:spcBef>
                <a:spcPts val="2600"/>
              </a:spcBef>
              <a:defRPr sz="2952"/>
            </a:pPr>
            <a:r>
              <a:rPr dirty="0"/>
              <a:t>Small </a:t>
            </a:r>
            <a:r>
              <a:rPr lang="en-US" dirty="0"/>
              <a:t>g</a:t>
            </a:r>
            <a:r>
              <a:rPr dirty="0" smtClean="0"/>
              <a:t>roup </a:t>
            </a:r>
            <a:r>
              <a:rPr lang="en-US" dirty="0"/>
              <a:t>p</a:t>
            </a:r>
            <a:r>
              <a:rPr lang="en-US" dirty="0" smtClean="0"/>
              <a:t>roblem </a:t>
            </a:r>
            <a:r>
              <a:rPr lang="en-US" dirty="0"/>
              <a:t>s</a:t>
            </a:r>
            <a:r>
              <a:rPr lang="en-US" dirty="0" smtClean="0"/>
              <a:t>olving</a:t>
            </a:r>
          </a:p>
          <a:p>
            <a:pPr marL="364489" indent="-364489" defTabSz="479044">
              <a:spcBef>
                <a:spcPts val="2600"/>
              </a:spcBef>
              <a:defRPr sz="2952"/>
            </a:pPr>
            <a:r>
              <a:rPr lang="en-US" dirty="0" smtClean="0"/>
              <a:t>Whole class discussions on sense-making </a:t>
            </a:r>
            <a:r>
              <a:rPr lang="en-US" dirty="0"/>
              <a:t>s</a:t>
            </a:r>
            <a:r>
              <a:rPr lang="en-US" dirty="0" smtClean="0"/>
              <a:t>trategies</a:t>
            </a:r>
            <a:endParaRPr dirty="0"/>
          </a:p>
          <a:p>
            <a:pPr marL="364489" indent="-364489" defTabSz="479044">
              <a:spcBef>
                <a:spcPts val="2600"/>
              </a:spcBef>
              <a:defRPr sz="2952"/>
            </a:pPr>
            <a:r>
              <a:rPr lang="en-US" dirty="0"/>
              <a:t>Metacognitive prompting</a:t>
            </a:r>
          </a:p>
          <a:p>
            <a:pPr marL="728979" lvl="1" indent="-364489" defTabSz="479044">
              <a:spcAft>
                <a:spcPts val="600"/>
              </a:spcAft>
              <a:defRPr sz="2460"/>
            </a:pPr>
            <a:r>
              <a:rPr lang="en-US" sz="2800" dirty="0"/>
              <a:t>What are you doing? (precisely)</a:t>
            </a:r>
          </a:p>
          <a:p>
            <a:pPr marL="728979" lvl="1" indent="-364489" defTabSz="479044">
              <a:spcBef>
                <a:spcPts val="900"/>
              </a:spcBef>
              <a:spcAft>
                <a:spcPts val="1200"/>
              </a:spcAft>
              <a:defRPr sz="2460"/>
            </a:pPr>
            <a:r>
              <a:rPr lang="en-US" sz="2800" dirty="0"/>
              <a:t>Why are you doing it? (fit in solution)</a:t>
            </a:r>
          </a:p>
          <a:p>
            <a:pPr marL="728979" lvl="1" indent="-364489" defTabSz="479044">
              <a:spcBef>
                <a:spcPts val="900"/>
              </a:spcBef>
              <a:spcAft>
                <a:spcPts val="1200"/>
              </a:spcAft>
              <a:defRPr sz="2460"/>
            </a:pPr>
            <a:r>
              <a:rPr lang="en-US" sz="2800" dirty="0"/>
              <a:t>How is it useful? (do with result</a:t>
            </a:r>
            <a:r>
              <a:rPr lang="en-US" sz="2800" dirty="0" smtClean="0"/>
              <a:t>)</a:t>
            </a:r>
          </a:p>
          <a:p>
            <a:pPr marL="364490" lvl="1" indent="0" defTabSz="479044">
              <a:lnSpc>
                <a:spcPct val="100000"/>
              </a:lnSpc>
              <a:spcBef>
                <a:spcPts val="900"/>
              </a:spcBef>
              <a:buNone/>
              <a:defRPr sz="2460"/>
            </a:pPr>
            <a:r>
              <a:rPr lang="en-US" sz="1800" dirty="0"/>
              <a:t>(</a:t>
            </a:r>
            <a:r>
              <a:rPr lang="en-US" sz="1800" dirty="0" err="1"/>
              <a:t>Schoenfeld</a:t>
            </a:r>
            <a:r>
              <a:rPr lang="en-US" sz="1800" dirty="0"/>
              <a:t>, Handbook for Research on Mathematical 	Teaching and Learning, 1992</a:t>
            </a:r>
            <a:r>
              <a:rPr lang="en-US" sz="1800" dirty="0" smtClean="0"/>
              <a:t>)</a:t>
            </a:r>
            <a:endParaRPr lang="en-US" sz="2800" dirty="0"/>
          </a:p>
          <a:p>
            <a:pPr marL="364489" indent="-364489" defTabSz="479044">
              <a:spcBef>
                <a:spcPts val="2600"/>
              </a:spcBef>
              <a:defRPr sz="2952"/>
            </a:pPr>
            <a:r>
              <a:rPr dirty="0" smtClean="0"/>
              <a:t>Sense-</a:t>
            </a:r>
            <a:r>
              <a:rPr lang="en-US" dirty="0"/>
              <a:t>m</a:t>
            </a:r>
            <a:r>
              <a:rPr dirty="0" smtClean="0"/>
              <a:t>aking-</a:t>
            </a:r>
            <a:r>
              <a:rPr lang="en-US" dirty="0"/>
              <a:t>e</a:t>
            </a:r>
            <a:r>
              <a:rPr dirty="0" smtClean="0"/>
              <a:t>nhanced HW</a:t>
            </a:r>
            <a:endParaRPr lang="en-US" dirty="0" smtClean="0"/>
          </a:p>
          <a:p>
            <a:pPr marL="364489" indent="-364489" defTabSz="479044">
              <a:spcBef>
                <a:spcPts val="2600"/>
              </a:spcBef>
              <a:defRPr sz="2952"/>
            </a:pPr>
            <a:r>
              <a:rPr lang="en-US" dirty="0" smtClean="0"/>
              <a:t>Computer </a:t>
            </a:r>
            <a:r>
              <a:rPr lang="en-US" dirty="0"/>
              <a:t>visualization with Mathematica</a:t>
            </a:r>
          </a:p>
          <a:p>
            <a:pPr marL="364489" indent="-364489" defTabSz="479044">
              <a:spcBef>
                <a:spcPts val="2600"/>
              </a:spcBef>
              <a:defRPr sz="2952"/>
            </a:pPr>
            <a:endParaRPr dirty="0"/>
          </a:p>
        </p:txBody>
      </p:sp>
      <p:sp>
        <p:nvSpPr>
          <p:cNvPr id="29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7</a:t>
            </a:fld>
            <a:endParaRPr/>
          </a:p>
        </p:txBody>
      </p:sp>
      <p:pic>
        <p:nvPicPr>
          <p:cNvPr id="291" name="image17.jpg" descr="image17.jpg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10117620" y="2830631"/>
            <a:ext cx="2459113" cy="1844336"/>
          </a:xfrm>
          <a:prstGeom prst="rect">
            <a:avLst/>
          </a:prstGeom>
          <a:ln w="12700"/>
        </p:spPr>
      </p:pic>
      <p:pic>
        <p:nvPicPr>
          <p:cNvPr id="292" name="image19.jpg" descr="image19.jpg"/>
          <p:cNvPicPr>
            <a:picLocks/>
          </p:cNvPicPr>
          <p:nvPr/>
        </p:nvPicPr>
        <p:blipFill>
          <a:blip r:embed="rId3" cstate="print">
            <a:extLst/>
          </a:blip>
          <a:srcRect b="11999"/>
          <a:stretch>
            <a:fillRect/>
          </a:stretch>
        </p:blipFill>
        <p:spPr>
          <a:xfrm>
            <a:off x="8013133" y="3312114"/>
            <a:ext cx="1903829" cy="1256527"/>
          </a:xfrm>
          <a:prstGeom prst="rect">
            <a:avLst/>
          </a:prstGeom>
          <a:ln w="12700">
            <a:miter lim="400000"/>
          </a:ln>
        </p:spPr>
      </p:pic>
      <p:pic>
        <p:nvPicPr>
          <p:cNvPr id="293" name="image23.jpg" descr="image23.jpg"/>
          <p:cNvPicPr>
            <a:picLocks noChangeAspect="1"/>
          </p:cNvPicPr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8601978" y="5849513"/>
            <a:ext cx="3608795" cy="2706596"/>
          </a:xfrm>
          <a:prstGeom prst="rect">
            <a:avLst/>
          </a:prstGeom>
          <a:ln w="12700"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:push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Enhanced HW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Enhanced HW</a:t>
            </a:r>
          </a:p>
        </p:txBody>
      </p:sp>
      <p:sp>
        <p:nvSpPr>
          <p:cNvPr id="29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8</a:t>
            </a:fld>
            <a:endParaRPr/>
          </a:p>
        </p:txBody>
      </p:sp>
      <p:pic>
        <p:nvPicPr>
          <p:cNvPr id="298" name="Screen Shot 2017-03-10 at 2.42.09 PM.png" descr="Screen Shot 2017-03-10 at 2.42.09 PM.png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1224965" y="2354074"/>
            <a:ext cx="10554870" cy="6798052"/>
          </a:xfrm>
          <a:prstGeom prst="rect">
            <a:avLst/>
          </a:prstGeom>
          <a:ln w="12700">
            <a:miter lim="400000"/>
          </a:ln>
        </p:spPr>
      </p:pic>
      <p:sp>
        <p:nvSpPr>
          <p:cNvPr id="299" name="Rectangle"/>
          <p:cNvSpPr/>
          <p:nvPr/>
        </p:nvSpPr>
        <p:spPr>
          <a:xfrm>
            <a:off x="10260484" y="3908750"/>
            <a:ext cx="1488627" cy="350211"/>
          </a:xfrm>
          <a:prstGeom prst="rect">
            <a:avLst/>
          </a:prstGeom>
          <a:solidFill>
            <a:schemeClr val="accent3">
              <a:satOff val="18648"/>
              <a:lumOff val="5971"/>
              <a:alpha val="25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00" name="Rectangle"/>
          <p:cNvSpPr/>
          <p:nvPr/>
        </p:nvSpPr>
        <p:spPr>
          <a:xfrm>
            <a:off x="1855067" y="4273643"/>
            <a:ext cx="9893301" cy="350211"/>
          </a:xfrm>
          <a:prstGeom prst="rect">
            <a:avLst/>
          </a:prstGeom>
          <a:solidFill>
            <a:schemeClr val="accent3">
              <a:satOff val="18648"/>
              <a:lumOff val="5971"/>
              <a:alpha val="25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01" name="Rectangle"/>
          <p:cNvSpPr/>
          <p:nvPr/>
        </p:nvSpPr>
        <p:spPr>
          <a:xfrm>
            <a:off x="1823348" y="5447246"/>
            <a:ext cx="9893301" cy="350211"/>
          </a:xfrm>
          <a:prstGeom prst="rect">
            <a:avLst/>
          </a:prstGeom>
          <a:solidFill>
            <a:schemeClr val="accent3">
              <a:satOff val="18648"/>
              <a:lumOff val="5971"/>
              <a:alpha val="25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02" name="Rectangle"/>
          <p:cNvSpPr/>
          <p:nvPr/>
        </p:nvSpPr>
        <p:spPr>
          <a:xfrm>
            <a:off x="1823348" y="5796155"/>
            <a:ext cx="1488626" cy="350212"/>
          </a:xfrm>
          <a:prstGeom prst="rect">
            <a:avLst/>
          </a:prstGeom>
          <a:solidFill>
            <a:schemeClr val="accent3">
              <a:satOff val="18648"/>
              <a:lumOff val="5971"/>
              <a:alpha val="25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03" name="Rectangle"/>
          <p:cNvSpPr/>
          <p:nvPr/>
        </p:nvSpPr>
        <p:spPr>
          <a:xfrm>
            <a:off x="1823348" y="6211620"/>
            <a:ext cx="9893301" cy="737820"/>
          </a:xfrm>
          <a:prstGeom prst="rect">
            <a:avLst/>
          </a:prstGeom>
          <a:solidFill>
            <a:schemeClr val="accent3">
              <a:satOff val="18648"/>
              <a:lumOff val="5971"/>
              <a:alpha val="25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04" name="Rectangle"/>
          <p:cNvSpPr/>
          <p:nvPr/>
        </p:nvSpPr>
        <p:spPr>
          <a:xfrm>
            <a:off x="1823348" y="7712213"/>
            <a:ext cx="9893301" cy="737820"/>
          </a:xfrm>
          <a:prstGeom prst="rect">
            <a:avLst/>
          </a:prstGeom>
          <a:solidFill>
            <a:schemeClr val="accent3">
              <a:satOff val="18648"/>
              <a:lumOff val="5971"/>
              <a:alpha val="25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05" name="Rectangle"/>
          <p:cNvSpPr/>
          <p:nvPr/>
        </p:nvSpPr>
        <p:spPr>
          <a:xfrm>
            <a:off x="1823348" y="8499106"/>
            <a:ext cx="9893301" cy="737820"/>
          </a:xfrm>
          <a:prstGeom prst="rect">
            <a:avLst/>
          </a:prstGeom>
          <a:solidFill>
            <a:schemeClr val="accent3">
              <a:satOff val="18648"/>
              <a:lumOff val="5971"/>
              <a:alpha val="25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:push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Evidence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2368" y="2689412"/>
            <a:ext cx="10999932" cy="6200588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Homework &amp; Exams </a:t>
            </a:r>
            <a:r>
              <a:rPr lang="en-US" sz="2800" dirty="0" smtClean="0"/>
              <a:t>(Hahn, et al., PERC 2017)</a:t>
            </a:r>
          </a:p>
          <a:p>
            <a:pPr marL="444500" lvl="1" indent="0">
              <a:buNone/>
            </a:pPr>
            <a:r>
              <a:rPr lang="en-US" dirty="0" smtClean="0"/>
              <a:t>Most common strategies chosen:</a:t>
            </a:r>
          </a:p>
          <a:p>
            <a:pPr lvl="1"/>
            <a:r>
              <a:rPr lang="en-US" dirty="0" smtClean="0"/>
              <a:t>Units/Dimensions Checking</a:t>
            </a:r>
          </a:p>
          <a:p>
            <a:pPr lvl="1"/>
            <a:r>
              <a:rPr lang="en-US" dirty="0" smtClean="0"/>
              <a:t>Special Case Analysis (productive cases?)</a:t>
            </a:r>
          </a:p>
          <a:p>
            <a:r>
              <a:rPr lang="en-US" dirty="0" smtClean="0"/>
              <a:t>Case-Study Interviews </a:t>
            </a:r>
            <a:r>
              <a:rPr lang="en-US" sz="2800" dirty="0" smtClean="0"/>
              <a:t>(Lenz, et al., PERC 2017)</a:t>
            </a:r>
          </a:p>
          <a:p>
            <a:pPr lvl="1"/>
            <a:r>
              <a:rPr lang="en-US" dirty="0" smtClean="0"/>
              <a:t>Started with informal knowledge of strategies</a:t>
            </a:r>
          </a:p>
          <a:p>
            <a:pPr lvl="1"/>
            <a:r>
              <a:rPr lang="en-US" dirty="0" smtClean="0"/>
              <a:t>Increased use of strategies in other math/physics courses</a:t>
            </a:r>
          </a:p>
          <a:p>
            <a:pPr lvl="1"/>
            <a:r>
              <a:rPr lang="en-US" dirty="0" smtClean="0"/>
              <a:t>Checking units/dimensions at (unprompted) intermediate steps</a:t>
            </a:r>
          </a:p>
          <a:p>
            <a:r>
              <a:rPr lang="en-US" dirty="0" smtClean="0"/>
              <a:t>Sense-Making Assessment (in alpha) </a:t>
            </a:r>
          </a:p>
          <a:p>
            <a:pPr lvl="1"/>
            <a:r>
              <a:rPr lang="en-US" dirty="0" smtClean="0"/>
              <a:t>Increased performance in pre/post test.</a:t>
            </a:r>
          </a:p>
          <a:p>
            <a:pPr lvl="1"/>
            <a:r>
              <a:rPr lang="en-US" dirty="0" smtClean="0"/>
              <a:t>Many students use a variety of strategies within a question</a:t>
            </a:r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="" xmlns:p14="http://schemas.microsoft.com/office/powerpoint/2010/main" val="106528044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Challenges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2368" y="2877671"/>
            <a:ext cx="10999932" cy="6012329"/>
          </a:xfrm>
        </p:spPr>
        <p:txBody>
          <a:bodyPr/>
          <a:lstStyle/>
          <a:p>
            <a:r>
              <a:rPr lang="en-US" dirty="0" smtClean="0"/>
              <a:t>Beginning vs. End of the problem</a:t>
            </a:r>
          </a:p>
          <a:p>
            <a:r>
              <a:rPr lang="en-US" dirty="0"/>
              <a:t>H</a:t>
            </a:r>
            <a:r>
              <a:rPr lang="en-US" dirty="0" smtClean="0"/>
              <a:t>ow to do it vs. What strategies are productive?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71709524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Summary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Summary</a:t>
            </a:r>
          </a:p>
        </p:txBody>
      </p:sp>
      <p:sp>
        <p:nvSpPr>
          <p:cNvPr id="315" name="OSU making changes to the physics major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 smtClean="0"/>
              <a:t>New course that prioritizes supporting many aspects of physics sense-making</a:t>
            </a:r>
          </a:p>
          <a:p>
            <a:r>
              <a:rPr lang="en-US" dirty="0" smtClean="0"/>
              <a:t>Intermediate classical mechanics and relativity turns out to be a good context for supporting various sense-making strategies</a:t>
            </a:r>
          </a:p>
          <a:p>
            <a:r>
              <a:rPr lang="en-US" dirty="0" smtClean="0"/>
              <a:t>Some evidence of increased sense-making activity, increased proficiency</a:t>
            </a:r>
          </a:p>
        </p:txBody>
      </p:sp>
      <p:sp>
        <p:nvSpPr>
          <p:cNvPr id="3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11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:push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Acknowledgment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Acknowledgments</a:t>
            </a:r>
          </a:p>
        </p:txBody>
      </p:sp>
      <p:sp>
        <p:nvSpPr>
          <p:cNvPr id="155" name="Paradigms 2.0 Team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408940" indent="-408940" defTabSz="537463">
              <a:spcBef>
                <a:spcPts val="2900"/>
              </a:spcBef>
              <a:defRPr sz="3312"/>
            </a:pPr>
            <a:r>
              <a:rPr dirty="0" smtClean="0"/>
              <a:t>Paradigms 2.0 Team</a:t>
            </a:r>
          </a:p>
          <a:p>
            <a:pPr marL="817880" lvl="1" indent="-408940" defTabSz="537463">
              <a:spcBef>
                <a:spcPts val="1100"/>
              </a:spcBef>
              <a:defRPr sz="2760"/>
            </a:pPr>
            <a:r>
              <a:rPr dirty="0" smtClean="0"/>
              <a:t>Corinne Manogue</a:t>
            </a:r>
          </a:p>
          <a:p>
            <a:pPr marL="817880" lvl="1" indent="-408940" defTabSz="537463">
              <a:spcBef>
                <a:spcPts val="1100"/>
              </a:spcBef>
              <a:defRPr sz="2760"/>
            </a:pPr>
            <a:r>
              <a:rPr dirty="0" smtClean="0"/>
              <a:t>Emily van Zee</a:t>
            </a:r>
          </a:p>
          <a:p>
            <a:pPr marL="817880" lvl="1" indent="-408940" defTabSz="537463">
              <a:spcBef>
                <a:spcPts val="1100"/>
              </a:spcBef>
              <a:defRPr sz="2760"/>
            </a:pPr>
            <a:r>
              <a:rPr dirty="0" smtClean="0"/>
              <a:t>David Roundy</a:t>
            </a:r>
          </a:p>
          <a:p>
            <a:pPr marL="817880" lvl="1" indent="-408940" defTabSz="537463">
              <a:spcBef>
                <a:spcPts val="1100"/>
              </a:spcBef>
              <a:defRPr sz="2760"/>
            </a:pPr>
            <a:r>
              <a:rPr dirty="0" smtClean="0"/>
              <a:t>Ethan Minot</a:t>
            </a:r>
          </a:p>
          <a:p>
            <a:pPr marL="817880" lvl="1" indent="-408940" defTabSz="537463">
              <a:spcBef>
                <a:spcPts val="1100"/>
              </a:spcBef>
              <a:defRPr sz="2760"/>
            </a:pPr>
            <a:r>
              <a:rPr dirty="0" smtClean="0"/>
              <a:t>Elizabeth Gire</a:t>
            </a:r>
          </a:p>
          <a:p>
            <a:pPr marL="408940" indent="-408940" defTabSz="537463">
              <a:spcBef>
                <a:spcPts val="2900"/>
              </a:spcBef>
              <a:defRPr sz="3312"/>
            </a:pPr>
            <a:r>
              <a:rPr dirty="0" smtClean="0"/>
              <a:t>Mechanics </a:t>
            </a:r>
            <a:r>
              <a:rPr dirty="0"/>
              <a:t>Team</a:t>
            </a:r>
          </a:p>
          <a:p>
            <a:pPr marL="817880" lvl="1" indent="-408940" defTabSz="537463">
              <a:spcBef>
                <a:spcPts val="1100"/>
              </a:spcBef>
              <a:defRPr sz="2760"/>
            </a:pPr>
            <a:r>
              <a:rPr dirty="0"/>
              <a:t>Kelby Hahn</a:t>
            </a:r>
          </a:p>
          <a:p>
            <a:pPr marL="817880" lvl="1" indent="-408940" defTabSz="537463">
              <a:spcBef>
                <a:spcPts val="1100"/>
              </a:spcBef>
              <a:defRPr sz="2760"/>
            </a:pPr>
            <a:r>
              <a:rPr dirty="0"/>
              <a:t>Paul Emigh</a:t>
            </a:r>
          </a:p>
          <a:p>
            <a:pPr marL="817880" lvl="1" indent="-408940" defTabSz="537463">
              <a:spcBef>
                <a:spcPts val="1100"/>
              </a:spcBef>
              <a:defRPr sz="2760"/>
            </a:pPr>
            <a:r>
              <a:rPr dirty="0"/>
              <a:t>MacKenzie Lenz</a:t>
            </a:r>
          </a:p>
          <a:p>
            <a:pPr marL="408940" indent="-408940" defTabSz="537463">
              <a:spcBef>
                <a:spcPts val="2900"/>
              </a:spcBef>
              <a:defRPr sz="3312"/>
            </a:pPr>
            <a:r>
              <a:rPr dirty="0"/>
              <a:t>NSF DUE1323800</a:t>
            </a:r>
          </a:p>
        </p:txBody>
      </p:sp>
      <p:sp>
        <p:nvSpPr>
          <p:cNvPr id="15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639856" y="9220230"/>
            <a:ext cx="241403" cy="38100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12</a:t>
            </a:fld>
            <a:endParaRPr/>
          </a:p>
        </p:txBody>
      </p:sp>
      <p:pic>
        <p:nvPicPr>
          <p:cNvPr id="157" name="Image" descr="Image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7764196" y="4351270"/>
            <a:ext cx="1397001" cy="1778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58" name="Image" descr="Image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6794102" y="2361106"/>
            <a:ext cx="1397001" cy="1778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59" name="_IMG6423.jpg" descr="_IMG6423.jpg"/>
          <p:cNvPicPr>
            <a:picLocks noChangeAspect="1"/>
          </p:cNvPicPr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10636477" y="2388000"/>
            <a:ext cx="1333501" cy="1778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60" name="_IMG6430.jpg" descr="_IMG6430.jpg"/>
          <p:cNvPicPr>
            <a:picLocks noChangeAspect="1"/>
          </p:cNvPicPr>
          <p:nvPr/>
        </p:nvPicPr>
        <p:blipFill>
          <a:blip r:embed="rId5" cstate="print">
            <a:extLst/>
          </a:blip>
          <a:stretch>
            <a:fillRect/>
          </a:stretch>
        </p:blipFill>
        <p:spPr>
          <a:xfrm>
            <a:off x="8747040" y="2388001"/>
            <a:ext cx="1333501" cy="1778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61" name="_IMG6438.jpg" descr="_IMG6438.jpg"/>
          <p:cNvPicPr>
            <a:picLocks noChangeAspect="1"/>
          </p:cNvPicPr>
          <p:nvPr/>
        </p:nvPicPr>
        <p:blipFill>
          <a:blip r:embed="rId6" cstate="print">
            <a:extLst/>
          </a:blip>
          <a:stretch>
            <a:fillRect/>
          </a:stretch>
        </p:blipFill>
        <p:spPr>
          <a:xfrm>
            <a:off x="10600134" y="6375523"/>
            <a:ext cx="1397001" cy="1862668"/>
          </a:xfrm>
          <a:prstGeom prst="rect">
            <a:avLst/>
          </a:prstGeom>
          <a:ln w="12700">
            <a:miter lim="400000"/>
          </a:ln>
        </p:spPr>
      </p:pic>
      <p:pic>
        <p:nvPicPr>
          <p:cNvPr id="162" name="Image" descr="Image"/>
          <p:cNvPicPr>
            <a:picLocks noChangeAspect="1"/>
          </p:cNvPicPr>
          <p:nvPr/>
        </p:nvPicPr>
        <p:blipFill>
          <a:blip r:embed="rId7" cstate="print">
            <a:extLst/>
          </a:blip>
          <a:srcRect l="13226" r="4954"/>
          <a:stretch>
            <a:fillRect/>
          </a:stretch>
        </p:blipFill>
        <p:spPr>
          <a:xfrm>
            <a:off x="6783238" y="6375390"/>
            <a:ext cx="1524084" cy="1862766"/>
          </a:xfrm>
          <a:prstGeom prst="rect">
            <a:avLst/>
          </a:prstGeom>
          <a:ln w="12700">
            <a:miter lim="400000"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5669" y="4364316"/>
            <a:ext cx="1330452" cy="1773936"/>
          </a:xfrm>
          <a:prstGeom prst="rect">
            <a:avLst/>
          </a:prstGeom>
        </p:spPr>
      </p:pic>
      <p:pic>
        <p:nvPicPr>
          <p:cNvPr id="14" name="Picture 4" descr="C:\Users\emighp\Desktop\gibons-emighwedding-239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7040" y="6375523"/>
            <a:ext cx="1414761" cy="186263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:push/>
      </p:transition>
    </mc:Choice>
    <mc:Fallback>
      <p:transition spd="med">
        <p:fade/>
      </p:transition>
    </mc:Fallback>
  </mc:AlternateContent>
  <p:timing>
    <p:tnLst>
      <p:par>
        <p:cTn id="1" dur="indefinite" restart="never" fill="hold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Big Caslon"/>
        <a:ea typeface="Big Caslon"/>
        <a:cs typeface="Big Caslon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Big Caslon"/>
        <a:ea typeface="Big Caslon"/>
        <a:cs typeface="Big Caslon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348</TotalTime>
  <Words>417</Words>
  <Application>Microsoft Office PowerPoint</Application>
  <PresentationFormat>Custom</PresentationFormat>
  <Paragraphs>123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White</vt:lpstr>
      <vt:lpstr>Supporting Sense-Making in Sophomore Mechanics</vt:lpstr>
      <vt:lpstr>Outline</vt:lpstr>
      <vt:lpstr>Physics Sense-Making</vt:lpstr>
      <vt:lpstr>What is needed?</vt:lpstr>
      <vt:lpstr>Techniques of Theoretical Mechanics</vt:lpstr>
      <vt:lpstr>Topics</vt:lpstr>
      <vt:lpstr>Pedagogy</vt:lpstr>
      <vt:lpstr>Enhanced HW</vt:lpstr>
      <vt:lpstr>Evidence</vt:lpstr>
      <vt:lpstr>Challenges</vt:lpstr>
      <vt:lpstr>Summary</vt:lpstr>
      <vt:lpstr>Acknowledgments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Teaching Physics in the Context of Contemporary Societal Challenges &amp;  Techniques of Theoretical Mechanics:  A New Course at OSU</dc:title>
  <cp:lastModifiedBy>Paul Emigh</cp:lastModifiedBy>
  <cp:revision>19</cp:revision>
  <dcterms:modified xsi:type="dcterms:W3CDTF">2018-01-08T16:15:25Z</dcterms:modified>
</cp:coreProperties>
</file>