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07" autoAdjust="0"/>
    <p:restoredTop sz="94342" autoAdjust="0"/>
  </p:normalViewPr>
  <p:slideViewPr>
    <p:cSldViewPr snapToGrid="0">
      <p:cViewPr>
        <p:scale>
          <a:sx n="20" d="100"/>
          <a:sy n="20" d="100"/>
        </p:scale>
        <p:origin x="604" y="-860"/>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5F528A-C74D-451E-8639-589C44190B75}" type="datetimeFigureOut">
              <a:rPr lang="en-US" smtClean="0"/>
              <a:t>7/16/2013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08B9A0-D37F-4C4D-A41C-05409B078A0E}" type="slidenum">
              <a:rPr lang="en-US" smtClean="0"/>
              <a:t>‹#›</a:t>
            </a:fld>
            <a:endParaRPr lang="en-US"/>
          </a:p>
        </p:txBody>
      </p:sp>
    </p:spTree>
    <p:extLst>
      <p:ext uri="{BB962C8B-B14F-4D97-AF65-F5344CB8AC3E}">
        <p14:creationId xmlns:p14="http://schemas.microsoft.com/office/powerpoint/2010/main" val="2406112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08B9A0-D37F-4C4D-A41C-05409B078A0E}" type="slidenum">
              <a:rPr lang="en-US" smtClean="0"/>
              <a:t>1</a:t>
            </a:fld>
            <a:endParaRPr lang="en-US"/>
          </a:p>
        </p:txBody>
      </p:sp>
    </p:spTree>
    <p:extLst>
      <p:ext uri="{BB962C8B-B14F-4D97-AF65-F5344CB8AC3E}">
        <p14:creationId xmlns:p14="http://schemas.microsoft.com/office/powerpoint/2010/main" val="598615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038618E-69AB-4C1E-933F-06C93679B3E4}" type="datetimeFigureOut">
              <a:rPr lang="en-US" smtClean="0"/>
              <a:t>7/16/2013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2017120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8618E-69AB-4C1E-933F-06C93679B3E4}" type="datetimeFigureOut">
              <a:rPr lang="en-US" smtClean="0"/>
              <a:t>7/16/2013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108659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8618E-69AB-4C1E-933F-06C93679B3E4}" type="datetimeFigureOut">
              <a:rPr lang="en-US" smtClean="0"/>
              <a:t>7/16/2013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2674249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38618E-69AB-4C1E-933F-06C93679B3E4}" type="datetimeFigureOut">
              <a:rPr lang="en-US" smtClean="0"/>
              <a:t>7/16/2013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1402402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38618E-69AB-4C1E-933F-06C93679B3E4}" type="datetimeFigureOut">
              <a:rPr lang="en-US" smtClean="0"/>
              <a:t>7/16/2013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2757068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38618E-69AB-4C1E-933F-06C93679B3E4}" type="datetimeFigureOut">
              <a:rPr lang="en-US" smtClean="0"/>
              <a:t>7/16/2013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5139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38618E-69AB-4C1E-933F-06C93679B3E4}" type="datetimeFigureOut">
              <a:rPr lang="en-US" smtClean="0"/>
              <a:t>7/16/2013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2182369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38618E-69AB-4C1E-933F-06C93679B3E4}" type="datetimeFigureOut">
              <a:rPr lang="en-US" smtClean="0"/>
              <a:t>7/16/2013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1620758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38618E-69AB-4C1E-933F-06C93679B3E4}" type="datetimeFigureOut">
              <a:rPr lang="en-US" smtClean="0"/>
              <a:t>7/16/2013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2289195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8618E-69AB-4C1E-933F-06C93679B3E4}" type="datetimeFigureOut">
              <a:rPr lang="en-US" smtClean="0"/>
              <a:t>7/16/2013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546619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8618E-69AB-4C1E-933F-06C93679B3E4}" type="datetimeFigureOut">
              <a:rPr lang="en-US" smtClean="0"/>
              <a:t>7/16/2013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2BB6A1-9042-4CF4-8300-C3B1DAF3CFBB}" type="slidenum">
              <a:rPr lang="en-US" smtClean="0"/>
              <a:t>‹#›</a:t>
            </a:fld>
            <a:endParaRPr lang="en-US"/>
          </a:p>
        </p:txBody>
      </p:sp>
    </p:spTree>
    <p:extLst>
      <p:ext uri="{BB962C8B-B14F-4D97-AF65-F5344CB8AC3E}">
        <p14:creationId xmlns:p14="http://schemas.microsoft.com/office/powerpoint/2010/main" val="335353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5038618E-69AB-4C1E-933F-06C93679B3E4}" type="datetimeFigureOut">
              <a:rPr lang="en-US" smtClean="0"/>
              <a:t>7/16/2013</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802BB6A1-9042-4CF4-8300-C3B1DAF3CFBB}" type="slidenum">
              <a:rPr lang="en-US" smtClean="0"/>
              <a:t>‹#›</a:t>
            </a:fld>
            <a:endParaRPr lang="en-US"/>
          </a:p>
        </p:txBody>
      </p:sp>
    </p:spTree>
    <p:extLst>
      <p:ext uri="{BB962C8B-B14F-4D97-AF65-F5344CB8AC3E}">
        <p14:creationId xmlns:p14="http://schemas.microsoft.com/office/powerpoint/2010/main" val="2757356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g"/><Relationship Id="rId18" Type="http://schemas.openxmlformats.org/officeDocument/2006/relationships/image" Target="../media/image1.wmf"/><Relationship Id="rId3" Type="http://schemas.openxmlformats.org/officeDocument/2006/relationships/notesSlide" Target="../notesSlides/notesSlide1.xml"/><Relationship Id="rId21" Type="http://schemas.openxmlformats.org/officeDocument/2006/relationships/oleObject" Target="../embeddings/oleObject3.bin"/><Relationship Id="rId7" Type="http://schemas.openxmlformats.org/officeDocument/2006/relationships/image" Target="../media/image7.jpg"/><Relationship Id="rId12" Type="http://schemas.openxmlformats.org/officeDocument/2006/relationships/image" Target="../media/image12.jpeg"/><Relationship Id="rId17" Type="http://schemas.openxmlformats.org/officeDocument/2006/relationships/oleObject" Target="../embeddings/oleObject1.bin"/><Relationship Id="rId2" Type="http://schemas.openxmlformats.org/officeDocument/2006/relationships/slideLayout" Target="../slideLayouts/slideLayout6.xml"/><Relationship Id="rId16" Type="http://schemas.openxmlformats.org/officeDocument/2006/relationships/image" Target="../media/image16.tiff"/><Relationship Id="rId20" Type="http://schemas.openxmlformats.org/officeDocument/2006/relationships/image" Target="../media/image2.wmf"/><Relationship Id="rId1" Type="http://schemas.openxmlformats.org/officeDocument/2006/relationships/vmlDrawing" Target="../drawings/vmlDrawing1.vml"/><Relationship Id="rId6" Type="http://schemas.openxmlformats.org/officeDocument/2006/relationships/image" Target="../media/image6.jpg"/><Relationship Id="rId11" Type="http://schemas.openxmlformats.org/officeDocument/2006/relationships/image" Target="../media/image11.jpeg"/><Relationship Id="rId5" Type="http://schemas.openxmlformats.org/officeDocument/2006/relationships/image" Target="../media/image5.jpg"/><Relationship Id="rId15" Type="http://schemas.openxmlformats.org/officeDocument/2006/relationships/image" Target="../media/image15.jpg"/><Relationship Id="rId10" Type="http://schemas.openxmlformats.org/officeDocument/2006/relationships/image" Target="../media/image10.jpeg"/><Relationship Id="rId19" Type="http://schemas.openxmlformats.org/officeDocument/2006/relationships/oleObject" Target="../embeddings/oleObject2.bin"/><Relationship Id="rId4" Type="http://schemas.openxmlformats.org/officeDocument/2006/relationships/image" Target="../media/image4.jpg"/><Relationship Id="rId9" Type="http://schemas.openxmlformats.org/officeDocument/2006/relationships/image" Target="../media/image9.jpeg"/><Relationship Id="rId14" Type="http://schemas.openxmlformats.org/officeDocument/2006/relationships/image" Target="../media/image14.jpg"/><Relationship Id="rId22" Type="http://schemas.openxmlformats.org/officeDocument/2006/relationships/image" Target="../media/image3.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15534168" y="10067299"/>
            <a:ext cx="12822912" cy="21698248"/>
          </a:xfrm>
          <a:prstGeom prst="rect">
            <a:avLst/>
          </a:prstGeom>
          <a:ln w="38100">
            <a:solidFill>
              <a:srgbClr val="7030A0"/>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pPr marL="233363"/>
            <a:r>
              <a:rPr lang="en-US" sz="7200" dirty="0" smtClean="0"/>
              <a:t>Complex-Valued </a:t>
            </a:r>
            <a:r>
              <a:rPr lang="en-US" sz="7200" dirty="0" smtClean="0"/>
              <a:t>Spin ½ States</a:t>
            </a:r>
            <a:endParaRPr lang="en-US" sz="7200" dirty="0"/>
          </a:p>
          <a:p>
            <a:pPr marL="233363"/>
            <a:endParaRPr lang="en-US" sz="3600" dirty="0" smtClean="0"/>
          </a:p>
          <a:p>
            <a:pPr marL="233363"/>
            <a:r>
              <a:rPr lang="en-US" sz="3600" dirty="0" smtClean="0"/>
              <a:t>Description</a:t>
            </a:r>
            <a:r>
              <a:rPr lang="en-US" sz="3600" dirty="0" smtClean="0"/>
              <a:t>: Students, in pairs, use their left arms to represent the </a:t>
            </a:r>
            <a:r>
              <a:rPr lang="en-US" sz="3600" dirty="0" smtClean="0"/>
              <a:t>  two </a:t>
            </a:r>
            <a:r>
              <a:rPr lang="en-US" sz="3600" dirty="0" smtClean="0"/>
              <a:t>complex numbers in a spin ½ state.</a:t>
            </a:r>
          </a:p>
          <a:p>
            <a:pPr marL="233363"/>
            <a:endParaRPr lang="en-US" sz="3600" dirty="0"/>
          </a:p>
          <a:p>
            <a:pPr marL="233363"/>
            <a:r>
              <a:rPr lang="en-US" sz="3600" dirty="0" smtClean="0"/>
              <a:t>Prompts:</a:t>
            </a:r>
          </a:p>
          <a:p>
            <a:pPr marL="233363"/>
            <a:r>
              <a:rPr lang="en-US" sz="3600" dirty="0"/>
              <a:t> </a:t>
            </a:r>
            <a:r>
              <a:rPr lang="en-US" sz="3600" dirty="0" smtClean="0"/>
              <a:t>   First </a:t>
            </a:r>
            <a:r>
              <a:rPr lang="en-US" sz="3600" dirty="0"/>
              <a:t>Day</a:t>
            </a:r>
            <a:r>
              <a:rPr lang="en-US" sz="3600" dirty="0" smtClean="0"/>
              <a:t>:  Represent the state</a:t>
            </a:r>
          </a:p>
          <a:p>
            <a:pPr marL="233363"/>
            <a:r>
              <a:rPr lang="en-US" sz="3600" dirty="0"/>
              <a:t> </a:t>
            </a:r>
            <a:r>
              <a:rPr lang="en-US" sz="3600" dirty="0" smtClean="0"/>
              <a:t>   </a:t>
            </a:r>
            <a:r>
              <a:rPr lang="en-US" sz="3600" dirty="0" smtClean="0"/>
              <a:t>A fe</a:t>
            </a:r>
            <a:r>
              <a:rPr lang="en-US" sz="3600" dirty="0" smtClean="0"/>
              <a:t>w minutes later:  Show all the combinations that represent the same state.</a:t>
            </a:r>
            <a:endParaRPr lang="en-US" sz="3600" dirty="0" smtClean="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smtClean="0"/>
          </a:p>
          <a:p>
            <a:pPr marL="233363"/>
            <a:r>
              <a:rPr lang="en-US" sz="3600" dirty="0"/>
              <a:t> </a:t>
            </a:r>
            <a:r>
              <a:rPr lang="en-US" sz="3600" dirty="0" smtClean="0"/>
              <a:t>   </a:t>
            </a:r>
            <a:r>
              <a:rPr lang="en-US" sz="3600" dirty="0" smtClean="0"/>
              <a:t>Several </a:t>
            </a:r>
            <a:r>
              <a:rPr lang="en-US" sz="3600" dirty="0" smtClean="0"/>
              <a:t>days later:  Represent the time-dependence of the state               if it is placed in a magnetic field oriented in the z-direction.</a:t>
            </a:r>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smtClean="0"/>
          </a:p>
          <a:p>
            <a:pPr marL="233363"/>
            <a:endParaRPr lang="en-US" sz="3600" dirty="0"/>
          </a:p>
          <a:p>
            <a:pPr marL="233363"/>
            <a:endParaRPr lang="en-US" sz="3600" dirty="0" smtClean="0"/>
          </a:p>
          <a:p>
            <a:pPr marL="233363"/>
            <a:r>
              <a:rPr lang="en-US" sz="3600" dirty="0" smtClean="0"/>
              <a:t>Features:</a:t>
            </a:r>
          </a:p>
          <a:p>
            <a:pPr marL="233363"/>
            <a:r>
              <a:rPr lang="en-US" sz="3600" dirty="0"/>
              <a:t> </a:t>
            </a:r>
            <a:r>
              <a:rPr lang="en-US" sz="3600" dirty="0" smtClean="0"/>
              <a:t>   Easy to model independence of overall phase.</a:t>
            </a:r>
          </a:p>
          <a:p>
            <a:pPr marL="233363"/>
            <a:r>
              <a:rPr lang="en-US" sz="3600" dirty="0"/>
              <a:t> </a:t>
            </a:r>
            <a:r>
              <a:rPr lang="en-US" sz="3600" dirty="0" smtClean="0"/>
              <a:t>   Time dependence can be made explicit.</a:t>
            </a:r>
          </a:p>
          <a:p>
            <a:pPr marL="233363"/>
            <a:r>
              <a:rPr lang="en-US" sz="3600" dirty="0"/>
              <a:t> </a:t>
            </a:r>
            <a:r>
              <a:rPr lang="en-US" sz="3600" dirty="0" smtClean="0"/>
              <a:t>   Obvious when students miss features of the representation!!</a:t>
            </a:r>
          </a:p>
          <a:p>
            <a:pPr marL="233363"/>
            <a:endParaRPr lang="en-US" sz="3600" dirty="0" smtClean="0"/>
          </a:p>
        </p:txBody>
      </p:sp>
      <p:sp>
        <p:nvSpPr>
          <p:cNvPr id="19" name="TextBox 18"/>
          <p:cNvSpPr txBox="1"/>
          <p:nvPr/>
        </p:nvSpPr>
        <p:spPr>
          <a:xfrm>
            <a:off x="30185882" y="10097539"/>
            <a:ext cx="12797648" cy="21698248"/>
          </a:xfrm>
          <a:prstGeom prst="rect">
            <a:avLst/>
          </a:prstGeom>
          <a:ln w="38100">
            <a:solidFill>
              <a:srgbClr val="7030A0"/>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pPr marL="169863" lvl="0"/>
            <a:r>
              <a:rPr lang="en-US" sz="7200" dirty="0">
                <a:solidFill>
                  <a:prstClr val="black"/>
                </a:solidFill>
              </a:rPr>
              <a:t>Partial </a:t>
            </a:r>
            <a:r>
              <a:rPr lang="en-US" sz="7200" dirty="0" smtClean="0">
                <a:solidFill>
                  <a:prstClr val="black"/>
                </a:solidFill>
              </a:rPr>
              <a:t>Derivative </a:t>
            </a:r>
            <a:r>
              <a:rPr lang="en-US" sz="7200" dirty="0">
                <a:solidFill>
                  <a:prstClr val="black"/>
                </a:solidFill>
              </a:rPr>
              <a:t>Machine</a:t>
            </a:r>
          </a:p>
          <a:p>
            <a:pPr marL="169863"/>
            <a:endParaRPr lang="en-US" sz="3600" dirty="0" smtClean="0"/>
          </a:p>
          <a:p>
            <a:pPr marL="169863"/>
            <a:r>
              <a:rPr lang="en-US" sz="3600" dirty="0" smtClean="0"/>
              <a:t>Description: Students use a mechanical system of springs and weights to represent different ways of getting energy into and out of a thermodynamic system.</a:t>
            </a:r>
          </a:p>
          <a:p>
            <a:pPr marL="169863"/>
            <a:endParaRPr lang="en-US" sz="3600" dirty="0"/>
          </a:p>
          <a:p>
            <a:pPr marL="169863"/>
            <a:r>
              <a:rPr lang="en-US" sz="3600" dirty="0" smtClean="0"/>
              <a:t>Prompts:</a:t>
            </a:r>
          </a:p>
          <a:p>
            <a:pPr marL="169863"/>
            <a:r>
              <a:rPr lang="en-US" sz="3600" dirty="0"/>
              <a:t> </a:t>
            </a:r>
            <a:r>
              <a:rPr lang="en-US" sz="3600" dirty="0" smtClean="0"/>
              <a:t>   First </a:t>
            </a:r>
            <a:r>
              <a:rPr lang="en-US" sz="3600" dirty="0"/>
              <a:t>Day</a:t>
            </a:r>
            <a:r>
              <a:rPr lang="en-US" sz="3600" dirty="0" smtClean="0"/>
              <a:t>:  How many properties can you control? </a:t>
            </a:r>
          </a:p>
          <a:p>
            <a:pPr marL="169863"/>
            <a:endParaRPr lang="en-US" sz="3600" dirty="0" smtClean="0"/>
          </a:p>
          <a:p>
            <a:pPr marL="169863"/>
            <a:endParaRPr lang="en-US" sz="3600" dirty="0"/>
          </a:p>
          <a:p>
            <a:pPr marL="169863"/>
            <a:endParaRPr lang="en-US" sz="3600" dirty="0" smtClean="0"/>
          </a:p>
          <a:p>
            <a:pPr marL="169863"/>
            <a:endParaRPr lang="en-US" sz="3600" dirty="0"/>
          </a:p>
          <a:p>
            <a:pPr marL="169863"/>
            <a:endParaRPr lang="en-US" sz="3600" dirty="0" smtClean="0"/>
          </a:p>
          <a:p>
            <a:pPr marL="169863"/>
            <a:endParaRPr lang="en-US" sz="3600" dirty="0"/>
          </a:p>
          <a:p>
            <a:pPr marL="169863"/>
            <a:endParaRPr lang="en-US" sz="3600" dirty="0" smtClean="0"/>
          </a:p>
          <a:p>
            <a:pPr marL="169863"/>
            <a:endParaRPr lang="en-US" sz="3600" dirty="0"/>
          </a:p>
          <a:p>
            <a:pPr marL="169863"/>
            <a:endParaRPr lang="en-US" sz="3600" dirty="0" smtClean="0"/>
          </a:p>
          <a:p>
            <a:pPr marL="169863"/>
            <a:endParaRPr lang="en-US" sz="3600" dirty="0"/>
          </a:p>
          <a:p>
            <a:pPr marL="169863"/>
            <a:endParaRPr lang="en-US" sz="3600" dirty="0" smtClean="0"/>
          </a:p>
          <a:p>
            <a:pPr marL="169863"/>
            <a:endParaRPr lang="en-US" sz="3600" dirty="0"/>
          </a:p>
          <a:p>
            <a:pPr marL="169863"/>
            <a:endParaRPr lang="en-US" sz="3600" dirty="0" smtClean="0"/>
          </a:p>
          <a:p>
            <a:pPr marL="169863"/>
            <a:r>
              <a:rPr lang="en-US" sz="3600" dirty="0" smtClean="0"/>
              <a:t>    A few minutes later:  How many properties are independent</a:t>
            </a:r>
            <a:r>
              <a:rPr lang="en-US" sz="3600" dirty="0" smtClean="0"/>
              <a:t>?</a:t>
            </a:r>
          </a:p>
          <a:p>
            <a:pPr marL="169863"/>
            <a:r>
              <a:rPr lang="en-US" sz="3600" dirty="0"/>
              <a:t> </a:t>
            </a:r>
            <a:r>
              <a:rPr lang="en-US" sz="3600" dirty="0" smtClean="0"/>
              <a:t>   A few minutes later:  Measure</a:t>
            </a:r>
          </a:p>
          <a:p>
            <a:pPr marL="169863"/>
            <a:endParaRPr lang="en-US" sz="3600" dirty="0"/>
          </a:p>
          <a:p>
            <a:pPr marL="169863"/>
            <a:endParaRPr lang="en-US" sz="3600" dirty="0" smtClean="0"/>
          </a:p>
          <a:p>
            <a:pPr marL="169863"/>
            <a:endParaRPr lang="en-US" sz="3600" dirty="0"/>
          </a:p>
          <a:p>
            <a:pPr marL="169863"/>
            <a:r>
              <a:rPr lang="en-US" sz="3600" dirty="0"/>
              <a:t> </a:t>
            </a:r>
            <a:r>
              <a:rPr lang="en-US" sz="3600" dirty="0" smtClean="0"/>
              <a:t>   10 minutes later:  Are these two derivatives the same?</a:t>
            </a:r>
          </a:p>
          <a:p>
            <a:pPr marL="169863"/>
            <a:endParaRPr lang="en-US" sz="3600" dirty="0"/>
          </a:p>
          <a:p>
            <a:pPr marL="169863"/>
            <a:endParaRPr lang="en-US" sz="3600" dirty="0" smtClean="0"/>
          </a:p>
          <a:p>
            <a:pPr marL="169863"/>
            <a:endParaRPr lang="en-US" sz="3600" dirty="0"/>
          </a:p>
          <a:p>
            <a:pPr marL="169863"/>
            <a:r>
              <a:rPr lang="en-US" sz="3600" dirty="0" smtClean="0"/>
              <a:t>    The next day:  Find the internal energy.</a:t>
            </a:r>
            <a:endParaRPr lang="en-US" sz="3600" dirty="0" smtClean="0"/>
          </a:p>
          <a:p>
            <a:pPr marL="169863"/>
            <a:endParaRPr lang="en-US" sz="3600" dirty="0"/>
          </a:p>
          <a:p>
            <a:pPr marL="169863"/>
            <a:r>
              <a:rPr lang="en-US" sz="3600" dirty="0" smtClean="0"/>
              <a:t>Features:</a:t>
            </a:r>
          </a:p>
          <a:p>
            <a:pPr marL="169863"/>
            <a:r>
              <a:rPr lang="en-US" sz="3600" dirty="0"/>
              <a:t> </a:t>
            </a:r>
            <a:r>
              <a:rPr lang="en-US" sz="3600" dirty="0" smtClean="0"/>
              <a:t>   </a:t>
            </a:r>
            <a:r>
              <a:rPr lang="en-US" sz="3600" dirty="0" smtClean="0"/>
              <a:t>Model thermodynamics problems with a mechanical system.</a:t>
            </a:r>
          </a:p>
          <a:p>
            <a:pPr marL="169863"/>
            <a:r>
              <a:rPr lang="en-US" sz="3600" dirty="0"/>
              <a:t> </a:t>
            </a:r>
            <a:r>
              <a:rPr lang="en-US" sz="3600" dirty="0" smtClean="0"/>
              <a:t>   Students feel the consequences of holding variables constant.</a:t>
            </a:r>
          </a:p>
          <a:p>
            <a:pPr marL="169863"/>
            <a:r>
              <a:rPr lang="en-US" sz="3600" dirty="0" smtClean="0"/>
              <a:t>    Connect mathematics to experiment.</a:t>
            </a:r>
          </a:p>
          <a:p>
            <a:pPr marL="169863"/>
            <a:endParaRPr lang="en-US" sz="3600" dirty="0" smtClean="0"/>
          </a:p>
          <a:p>
            <a:pPr marL="169863"/>
            <a:endParaRPr lang="en-US" sz="3600" dirty="0"/>
          </a:p>
        </p:txBody>
      </p:sp>
      <p:sp>
        <p:nvSpPr>
          <p:cNvPr id="4" name="Title 3"/>
          <p:cNvSpPr>
            <a:spLocks noGrp="1"/>
          </p:cNvSpPr>
          <p:nvPr>
            <p:ph type="title"/>
          </p:nvPr>
        </p:nvSpPr>
        <p:spPr>
          <a:xfrm>
            <a:off x="15955320" y="4272404"/>
            <a:ext cx="11956917" cy="5204614"/>
          </a:xfrm>
        </p:spPr>
        <p:txBody>
          <a:bodyPr>
            <a:noAutofit/>
          </a:bodyPr>
          <a:lstStyle/>
          <a:p>
            <a:pPr algn="just"/>
            <a:r>
              <a:rPr lang="en-US" sz="2800" dirty="0" smtClean="0"/>
              <a:t>Upper-division </a:t>
            </a:r>
            <a:r>
              <a:rPr lang="en-US" sz="2800" dirty="0"/>
              <a:t>physics requires students to use abstract mathematical objects to model measurable properties of physical entities.   We have developed activities that engage students in using their own bodies or simple home-built apparatus as metaphors for novel (to the students) types of mathematical objects.  These tangible metaphors are chosen to be rich, robust, and flexible so that students can explore several properties of the mathematical objects over an extended period of time.  The collaborative nature of the activities and inherent silliness of “dancing” out the behavior of currents or </a:t>
            </a:r>
            <a:r>
              <a:rPr lang="en-US" sz="2800" dirty="0" smtClean="0"/>
              <a:t>spin ½ quantum systems </a:t>
            </a:r>
            <a:r>
              <a:rPr lang="en-US" sz="2800" dirty="0"/>
              <a:t>certainly increases the fun in the classroom and may also decrease students' fear of learning about these mathematical objects.  We include examples from the electromagnetism, quantum mechanics, and thermodynamics content in the Paradigms in Physics program at Oregon State University</a:t>
            </a:r>
            <a:r>
              <a:rPr lang="en-US" sz="2800" dirty="0" smtClean="0"/>
              <a:t>.       </a:t>
            </a:r>
            <a:endParaRPr lang="en-US" sz="2800" b="1" dirty="0"/>
          </a:p>
        </p:txBody>
      </p:sp>
      <p:sp>
        <p:nvSpPr>
          <p:cNvPr id="5" name="TextBox 4"/>
          <p:cNvSpPr txBox="1"/>
          <p:nvPr/>
        </p:nvSpPr>
        <p:spPr>
          <a:xfrm>
            <a:off x="950227" y="10077462"/>
            <a:ext cx="12755139" cy="21698248"/>
          </a:xfrm>
          <a:prstGeom prst="rect">
            <a:avLst/>
          </a:prstGeom>
          <a:ln w="38100">
            <a:solidFill>
              <a:srgbClr val="7030A0"/>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pPr marL="233363"/>
            <a:r>
              <a:rPr lang="en-US" sz="7200" dirty="0" smtClean="0"/>
              <a:t>Charge and Current Densities</a:t>
            </a:r>
            <a:endParaRPr lang="en-US" sz="7200" dirty="0"/>
          </a:p>
          <a:p>
            <a:pPr marL="233363"/>
            <a:endParaRPr lang="en-US" sz="3600" dirty="0" smtClean="0"/>
          </a:p>
          <a:p>
            <a:pPr marL="233363"/>
            <a:r>
              <a:rPr lang="en-US" sz="3600" dirty="0" smtClean="0"/>
              <a:t>Description: Students, using their bodies to represent charges, act out various charge and current densities.</a:t>
            </a:r>
          </a:p>
          <a:p>
            <a:pPr marL="233363"/>
            <a:endParaRPr lang="en-US" sz="3600" dirty="0"/>
          </a:p>
          <a:p>
            <a:pPr marL="233363"/>
            <a:r>
              <a:rPr lang="en-US" sz="3600" dirty="0" smtClean="0"/>
              <a:t>Prompts:</a:t>
            </a:r>
          </a:p>
          <a:p>
            <a:pPr marL="233363"/>
            <a:r>
              <a:rPr lang="en-US" sz="3600" dirty="0"/>
              <a:t> </a:t>
            </a:r>
            <a:r>
              <a:rPr lang="en-US" sz="3600" dirty="0" smtClean="0"/>
              <a:t>   First </a:t>
            </a:r>
            <a:r>
              <a:rPr lang="en-US" sz="3600" dirty="0"/>
              <a:t>Day</a:t>
            </a:r>
            <a:r>
              <a:rPr lang="en-US" sz="3600" dirty="0" smtClean="0"/>
              <a:t>:  Make a constant linear charge density.</a:t>
            </a:r>
          </a:p>
          <a:p>
            <a:pPr marL="233363"/>
            <a:r>
              <a:rPr lang="en-US" sz="3600" dirty="0" smtClean="0"/>
              <a:t>    A few minutes later:  Does it need to be straight?</a:t>
            </a:r>
          </a:p>
          <a:p>
            <a:pPr marL="233363"/>
            <a:r>
              <a:rPr lang="en-US" sz="3600" dirty="0" smtClean="0"/>
              <a:t>    </a:t>
            </a:r>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r>
              <a:rPr lang="en-US" sz="3600" dirty="0"/>
              <a:t> </a:t>
            </a:r>
            <a:r>
              <a:rPr lang="en-US" sz="3600" dirty="0" smtClean="0"/>
              <a:t>   </a:t>
            </a:r>
            <a:r>
              <a:rPr lang="en-US" sz="3600" dirty="0" smtClean="0"/>
              <a:t>Several </a:t>
            </a:r>
            <a:r>
              <a:rPr lang="en-US" sz="3600" dirty="0" smtClean="0"/>
              <a:t>days later:  Make a constant linear current density.</a:t>
            </a:r>
          </a:p>
          <a:p>
            <a:pPr marL="233363"/>
            <a:r>
              <a:rPr lang="en-US" sz="3600" dirty="0" smtClean="0"/>
              <a:t>    A </a:t>
            </a:r>
            <a:r>
              <a:rPr lang="en-US" sz="3600" dirty="0"/>
              <a:t>few </a:t>
            </a:r>
            <a:r>
              <a:rPr lang="en-US" sz="3600" dirty="0" smtClean="0"/>
              <a:t>minutes </a:t>
            </a:r>
            <a:r>
              <a:rPr lang="en-US" sz="3600" dirty="0"/>
              <a:t>later:  How would we measure this?</a:t>
            </a:r>
          </a:p>
          <a:p>
            <a:pPr marL="233363"/>
            <a:r>
              <a:rPr lang="en-US" sz="3600" dirty="0" smtClean="0"/>
              <a:t>  </a:t>
            </a:r>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smtClean="0"/>
          </a:p>
          <a:p>
            <a:pPr marL="233363"/>
            <a:endParaRPr lang="en-US" sz="3600" dirty="0"/>
          </a:p>
          <a:p>
            <a:pPr marL="233363"/>
            <a:endParaRPr lang="en-US" sz="3600" dirty="0"/>
          </a:p>
          <a:p>
            <a:pPr marL="233363"/>
            <a:r>
              <a:rPr lang="en-US" sz="3600" dirty="0" smtClean="0"/>
              <a:t>Features:</a:t>
            </a:r>
          </a:p>
          <a:p>
            <a:pPr marL="233363"/>
            <a:r>
              <a:rPr lang="en-US" sz="3600" dirty="0">
                <a:solidFill>
                  <a:srgbClr val="FF0000"/>
                </a:solidFill>
              </a:rPr>
              <a:t> </a:t>
            </a:r>
            <a:r>
              <a:rPr lang="en-US" sz="3600" dirty="0" smtClean="0">
                <a:solidFill>
                  <a:srgbClr val="FF0000"/>
                </a:solidFill>
              </a:rPr>
              <a:t>   </a:t>
            </a:r>
            <a:r>
              <a:rPr lang="en-US" sz="3600" dirty="0" smtClean="0">
                <a:solidFill>
                  <a:schemeClr val="tx1"/>
                </a:solidFill>
              </a:rPr>
              <a:t>Idealization: </a:t>
            </a:r>
            <a:r>
              <a:rPr lang="en-US" sz="3600" dirty="0" smtClean="0">
                <a:solidFill>
                  <a:schemeClr val="tx1"/>
                </a:solidFill>
              </a:rPr>
              <a:t>discrete charges-&gt;linear charge  density is explicit.</a:t>
            </a:r>
          </a:p>
          <a:p>
            <a:pPr marL="233363"/>
            <a:r>
              <a:rPr lang="en-US" sz="3600" dirty="0">
                <a:solidFill>
                  <a:schemeClr val="tx1"/>
                </a:solidFill>
              </a:rPr>
              <a:t> </a:t>
            </a:r>
            <a:r>
              <a:rPr lang="en-US" sz="3600" dirty="0" smtClean="0">
                <a:solidFill>
                  <a:schemeClr val="tx1"/>
                </a:solidFill>
              </a:rPr>
              <a:t>   Can model measurement.</a:t>
            </a:r>
          </a:p>
          <a:p>
            <a:pPr marL="233363"/>
            <a:r>
              <a:rPr lang="en-US" sz="3600" dirty="0">
                <a:solidFill>
                  <a:schemeClr val="tx1"/>
                </a:solidFill>
              </a:rPr>
              <a:t> </a:t>
            </a:r>
            <a:r>
              <a:rPr lang="en-US" sz="3600" dirty="0" smtClean="0">
                <a:solidFill>
                  <a:schemeClr val="tx1"/>
                </a:solidFill>
              </a:rPr>
              <a:t>   Language for current densities can be discussed.</a:t>
            </a:r>
          </a:p>
          <a:p>
            <a:pPr marL="233363"/>
            <a:endParaRPr lang="en-US" sz="3600" dirty="0" smtClean="0">
              <a:solidFill>
                <a:schemeClr val="tx1"/>
              </a:solidFill>
            </a:endParaRPr>
          </a:p>
          <a:p>
            <a:pPr marL="233363"/>
            <a:r>
              <a:rPr lang="en-US" sz="3600" dirty="0">
                <a:solidFill>
                  <a:srgbClr val="FF0000"/>
                </a:solidFill>
              </a:rPr>
              <a:t> </a:t>
            </a:r>
            <a:r>
              <a:rPr lang="en-US" sz="3600" dirty="0" smtClean="0">
                <a:solidFill>
                  <a:srgbClr val="FF0000"/>
                </a:solidFill>
              </a:rPr>
              <a:t>   </a:t>
            </a:r>
            <a:endParaRPr lang="en-US" sz="3600" dirty="0" smtClean="0">
              <a:solidFill>
                <a:srgbClr val="FF0000"/>
              </a:solidFill>
            </a:endParaRPr>
          </a:p>
        </p:txBody>
      </p:sp>
      <p:sp>
        <p:nvSpPr>
          <p:cNvPr id="9" name="TextBox 8"/>
          <p:cNvSpPr txBox="1"/>
          <p:nvPr/>
        </p:nvSpPr>
        <p:spPr>
          <a:xfrm>
            <a:off x="951937" y="529751"/>
            <a:ext cx="7807609" cy="8956298"/>
          </a:xfrm>
          <a:prstGeom prst="rect">
            <a:avLst/>
          </a:prstGeom>
          <a:noFill/>
        </p:spPr>
        <p:txBody>
          <a:bodyPr wrap="square" rtlCol="0">
            <a:spAutoFit/>
          </a:bodyPr>
          <a:lstStyle/>
          <a:p>
            <a:r>
              <a:rPr lang="en-US" sz="7200" dirty="0" smtClean="0"/>
              <a:t>Characteristics</a:t>
            </a:r>
            <a:endParaRPr lang="en-US" sz="7200" dirty="0" smtClean="0"/>
          </a:p>
          <a:p>
            <a:r>
              <a:rPr lang="en-US" sz="3600" b="1" dirty="0"/>
              <a:t>Tangible:</a:t>
            </a:r>
            <a:r>
              <a:rPr lang="en-US" sz="3600" dirty="0"/>
              <a:t> capable of being perceived especially by the sense of </a:t>
            </a:r>
            <a:r>
              <a:rPr lang="en-US" sz="3600" dirty="0" smtClean="0"/>
              <a:t>touch. </a:t>
            </a:r>
            <a:endParaRPr lang="en-US" sz="3600" dirty="0" smtClean="0"/>
          </a:p>
          <a:p>
            <a:r>
              <a:rPr lang="en-US" sz="3600" b="1" dirty="0" smtClean="0"/>
              <a:t>Metaphor:</a:t>
            </a:r>
            <a:r>
              <a:rPr lang="en-US" sz="3600" dirty="0" smtClean="0"/>
              <a:t> a compa</a:t>
            </a:r>
            <a:r>
              <a:rPr lang="en-US" sz="3600" dirty="0" smtClean="0"/>
              <a:t>rison </a:t>
            </a:r>
            <a:r>
              <a:rPr lang="en-US" sz="3600" dirty="0"/>
              <a:t>between two unrelated </a:t>
            </a:r>
            <a:r>
              <a:rPr lang="en-US" sz="3600" dirty="0" smtClean="0"/>
              <a:t>things.</a:t>
            </a:r>
          </a:p>
          <a:p>
            <a:r>
              <a:rPr lang="en-US" sz="3600" b="1" dirty="0" smtClean="0"/>
              <a:t>Natural:</a:t>
            </a:r>
            <a:r>
              <a:rPr lang="en-US" sz="3600" dirty="0" smtClean="0"/>
              <a:t> students should get the point with little coaching.</a:t>
            </a:r>
          </a:p>
          <a:p>
            <a:r>
              <a:rPr lang="en-US" sz="3600" b="1" dirty="0" smtClean="0"/>
              <a:t>Extend </a:t>
            </a:r>
            <a:r>
              <a:rPr lang="en-US" sz="3600" b="1" dirty="0" smtClean="0"/>
              <a:t>over </a:t>
            </a:r>
            <a:r>
              <a:rPr lang="en-US" sz="3600" b="1" dirty="0" smtClean="0"/>
              <a:t>time: </a:t>
            </a:r>
            <a:r>
              <a:rPr lang="en-US" sz="3600" dirty="0" smtClean="0"/>
              <a:t>used </a:t>
            </a:r>
            <a:r>
              <a:rPr lang="en-US" sz="3600" dirty="0" smtClean="0"/>
              <a:t>on multiple days.</a:t>
            </a:r>
            <a:endParaRPr lang="en-US" sz="3600" dirty="0" smtClean="0"/>
          </a:p>
          <a:p>
            <a:r>
              <a:rPr lang="en-US" sz="3600" b="1" dirty="0" smtClean="0"/>
              <a:t>Require </a:t>
            </a:r>
            <a:r>
              <a:rPr lang="en-US" sz="3600" b="1" dirty="0"/>
              <a:t>cooperation &amp; conversation</a:t>
            </a:r>
            <a:r>
              <a:rPr lang="en-US" sz="3600" b="1" dirty="0" smtClean="0"/>
              <a:t>. </a:t>
            </a:r>
            <a:endParaRPr lang="en-US" sz="3600" b="1" dirty="0" smtClean="0"/>
          </a:p>
          <a:p>
            <a:r>
              <a:rPr lang="en-US" sz="3600" b="1" dirty="0" smtClean="0"/>
              <a:t>Use geometry: </a:t>
            </a:r>
            <a:r>
              <a:rPr lang="en-US" sz="3600" dirty="0"/>
              <a:t>to mediate the </a:t>
            </a:r>
            <a:r>
              <a:rPr lang="en-US" sz="3600" dirty="0" smtClean="0"/>
              <a:t>metaphor.</a:t>
            </a:r>
          </a:p>
          <a:p>
            <a:r>
              <a:rPr lang="en-US" sz="3600" b="1" dirty="0"/>
              <a:t>Robust and Flexible: </a:t>
            </a:r>
            <a:r>
              <a:rPr lang="en-US" sz="3600" dirty="0"/>
              <a:t>several features of the metaphor must be comparable.</a:t>
            </a:r>
          </a:p>
          <a:p>
            <a:r>
              <a:rPr lang="en-US" sz="3600" b="1" dirty="0" smtClean="0"/>
              <a:t>Failure of the metaphor: </a:t>
            </a:r>
            <a:r>
              <a:rPr lang="en-US" sz="3600" dirty="0" smtClean="0"/>
              <a:t>is a learning /discussion opportunity.</a:t>
            </a:r>
            <a:endParaRPr lang="en-US" sz="3600" dirty="0" smtClean="0"/>
          </a:p>
        </p:txBody>
      </p:sp>
      <p:sp>
        <p:nvSpPr>
          <p:cNvPr id="10" name="TextBox 9"/>
          <p:cNvSpPr txBox="1"/>
          <p:nvPr/>
        </p:nvSpPr>
        <p:spPr>
          <a:xfrm>
            <a:off x="2484140" y="2642981"/>
            <a:ext cx="184731" cy="5676875"/>
          </a:xfrm>
          <a:prstGeom prst="rect">
            <a:avLst/>
          </a:prstGeom>
          <a:noFill/>
        </p:spPr>
        <p:txBody>
          <a:bodyPr wrap="none" rtlCol="0">
            <a:spAutoFit/>
          </a:bodyPr>
          <a:lstStyle/>
          <a:p>
            <a:endParaRPr lang="en-US" dirty="0"/>
          </a:p>
          <a:p>
            <a:endParaRPr lang="en-US" dirty="0" smtClean="0"/>
          </a:p>
          <a:p>
            <a:endParaRPr lang="en-US" dirty="0"/>
          </a:p>
          <a:p>
            <a:endParaRPr lang="en-US" dirty="0" smtClean="0"/>
          </a:p>
          <a:p>
            <a:endParaRPr lang="en-US" dirty="0"/>
          </a:p>
        </p:txBody>
      </p:sp>
      <p:sp>
        <p:nvSpPr>
          <p:cNvPr id="11" name="Rectangle 10"/>
          <p:cNvSpPr/>
          <p:nvPr/>
        </p:nvSpPr>
        <p:spPr>
          <a:xfrm>
            <a:off x="35171298" y="581224"/>
            <a:ext cx="7791733" cy="7663636"/>
          </a:xfrm>
          <a:prstGeom prst="rect">
            <a:avLst/>
          </a:prstGeom>
        </p:spPr>
        <p:txBody>
          <a:bodyPr wrap="square">
            <a:spAutoFit/>
          </a:bodyPr>
          <a:lstStyle/>
          <a:p>
            <a:r>
              <a:rPr lang="en-US" sz="7200" dirty="0" smtClean="0"/>
              <a:t>References</a:t>
            </a:r>
          </a:p>
          <a:p>
            <a:r>
              <a:rPr lang="en-US" sz="2800" b="1" dirty="0" smtClean="0"/>
              <a:t>Multiple </a:t>
            </a:r>
            <a:r>
              <a:rPr lang="en-US" sz="2800" b="1" dirty="0" smtClean="0"/>
              <a:t>Representations: </a:t>
            </a:r>
            <a:r>
              <a:rPr lang="en-US" sz="2800" b="1" dirty="0" smtClean="0"/>
              <a:t> </a:t>
            </a:r>
            <a:r>
              <a:rPr lang="en-US" sz="2800" dirty="0" smtClean="0"/>
              <a:t>M. J. </a:t>
            </a:r>
            <a:r>
              <a:rPr lang="en-US" sz="2800" dirty="0" err="1" smtClean="0"/>
              <a:t>Zandieh</a:t>
            </a:r>
            <a:r>
              <a:rPr lang="en-US" sz="2800" dirty="0"/>
              <a:t>, </a:t>
            </a:r>
            <a:r>
              <a:rPr lang="en-US" sz="2800" dirty="0" smtClean="0"/>
              <a:t>A </a:t>
            </a:r>
            <a:r>
              <a:rPr lang="en-US" sz="2800" dirty="0"/>
              <a:t>theoretical framework for analyzing student understanding of the concept of derivative. CBMS Issues in Mathematics Education, 8, </a:t>
            </a:r>
            <a:r>
              <a:rPr lang="en-US" sz="2800" dirty="0"/>
              <a:t>103-127 (2000).</a:t>
            </a:r>
            <a:endParaRPr lang="en-US" sz="2800" dirty="0" smtClean="0"/>
          </a:p>
          <a:p>
            <a:r>
              <a:rPr lang="en-US" sz="2800" b="1" dirty="0" smtClean="0"/>
              <a:t>Concept </a:t>
            </a:r>
            <a:r>
              <a:rPr lang="en-US" sz="2800" b="1" dirty="0" smtClean="0"/>
              <a:t>Image: </a:t>
            </a:r>
            <a:r>
              <a:rPr lang="en-US" sz="2800" dirty="0" smtClean="0"/>
              <a:t>D</a:t>
            </a:r>
            <a:r>
              <a:rPr lang="en-US" sz="2800" dirty="0"/>
              <a:t>. </a:t>
            </a:r>
            <a:r>
              <a:rPr lang="en-US" sz="2800" dirty="0" smtClean="0"/>
              <a:t>Tall and S</a:t>
            </a:r>
            <a:r>
              <a:rPr lang="en-US" sz="2800" dirty="0"/>
              <a:t>. </a:t>
            </a:r>
            <a:r>
              <a:rPr lang="en-US" sz="2800" dirty="0" err="1"/>
              <a:t>Vinner</a:t>
            </a:r>
            <a:r>
              <a:rPr lang="en-US" sz="2800" dirty="0"/>
              <a:t>, Educational Studies in </a:t>
            </a:r>
            <a:r>
              <a:rPr lang="en-US" sz="2800" dirty="0" smtClean="0"/>
              <a:t>Mathematics</a:t>
            </a:r>
            <a:r>
              <a:rPr lang="en-US" sz="2800" dirty="0"/>
              <a:t>, 12, </a:t>
            </a:r>
            <a:r>
              <a:rPr lang="en-US" sz="2800" dirty="0" smtClean="0"/>
              <a:t>151-169 </a:t>
            </a:r>
            <a:r>
              <a:rPr lang="en-US" sz="2800" dirty="0"/>
              <a:t>(1981).</a:t>
            </a:r>
            <a:endParaRPr lang="en-US" sz="2800" dirty="0" smtClean="0"/>
          </a:p>
          <a:p>
            <a:r>
              <a:rPr lang="en-US" sz="2800" b="1" dirty="0" smtClean="0"/>
              <a:t>Conceptual </a:t>
            </a:r>
            <a:r>
              <a:rPr lang="en-US" sz="2800" b="1" dirty="0"/>
              <a:t>Metaphors/Embodied Cognition:  </a:t>
            </a:r>
            <a:r>
              <a:rPr lang="en-US" sz="2800" dirty="0" smtClean="0"/>
              <a:t>G</a:t>
            </a:r>
            <a:r>
              <a:rPr lang="en-US" sz="2800" dirty="0"/>
              <a:t>. </a:t>
            </a:r>
            <a:r>
              <a:rPr lang="en-US" sz="2800" dirty="0" err="1"/>
              <a:t>Lakoff</a:t>
            </a:r>
            <a:r>
              <a:rPr lang="en-US" sz="2800" dirty="0"/>
              <a:t> &amp; M. Johnson, Philosophy in the flesh: The</a:t>
            </a:r>
          </a:p>
          <a:p>
            <a:r>
              <a:rPr lang="en-US" sz="2800" dirty="0"/>
              <a:t>embodied mind and its challenge to Western </a:t>
            </a:r>
            <a:r>
              <a:rPr lang="en-US" sz="2800" dirty="0" smtClean="0"/>
              <a:t>thought, New York</a:t>
            </a:r>
            <a:r>
              <a:rPr lang="en-US" sz="2800" dirty="0"/>
              <a:t>, </a:t>
            </a:r>
            <a:r>
              <a:rPr lang="en-US" sz="2800" dirty="0" smtClean="0"/>
              <a:t>NY, Basic </a:t>
            </a:r>
            <a:r>
              <a:rPr lang="en-US" sz="2800" dirty="0"/>
              <a:t>Books (1999).</a:t>
            </a:r>
            <a:endParaRPr lang="en-US" sz="2800" dirty="0" smtClean="0"/>
          </a:p>
          <a:p>
            <a:r>
              <a:rPr lang="en-US" sz="2800" b="1" dirty="0" smtClean="0"/>
              <a:t>Conceptual </a:t>
            </a:r>
            <a:r>
              <a:rPr lang="en-US" sz="2800" b="1" dirty="0" smtClean="0"/>
              <a:t>Blending:</a:t>
            </a:r>
            <a:r>
              <a:rPr lang="en-US" sz="2800" b="1" dirty="0"/>
              <a:t> </a:t>
            </a:r>
            <a:r>
              <a:rPr lang="en-US" sz="2800" dirty="0" smtClean="0"/>
              <a:t>G</a:t>
            </a:r>
            <a:r>
              <a:rPr lang="en-US" sz="2800" dirty="0"/>
              <a:t>. </a:t>
            </a:r>
            <a:r>
              <a:rPr lang="en-US" sz="2800" dirty="0" err="1" smtClean="0"/>
              <a:t>Fauconnier</a:t>
            </a:r>
            <a:r>
              <a:rPr lang="en-US" sz="2800" dirty="0" smtClean="0"/>
              <a:t> </a:t>
            </a:r>
            <a:r>
              <a:rPr lang="en-US" sz="2800" dirty="0"/>
              <a:t>&amp; M. Turner, </a:t>
            </a:r>
            <a:r>
              <a:rPr lang="en-US" sz="2800" i="1" dirty="0"/>
              <a:t>The Way We Think</a:t>
            </a:r>
            <a:r>
              <a:rPr lang="en-US" sz="2800" i="1"/>
              <a:t>, </a:t>
            </a:r>
            <a:r>
              <a:rPr lang="en-US" sz="2800" smtClean="0"/>
              <a:t>New York</a:t>
            </a:r>
            <a:r>
              <a:rPr lang="en-US" sz="2800" dirty="0"/>
              <a:t>, </a:t>
            </a:r>
            <a:r>
              <a:rPr lang="en-US" sz="2800" dirty="0" smtClean="0"/>
              <a:t>Basic </a:t>
            </a:r>
            <a:r>
              <a:rPr lang="en-US" sz="2800" dirty="0"/>
              <a:t>Books, </a:t>
            </a:r>
            <a:r>
              <a:rPr lang="en-US" sz="2800" dirty="0" smtClean="0"/>
              <a:t>(2003). </a:t>
            </a:r>
          </a:p>
          <a:p>
            <a:r>
              <a:rPr lang="en-US" sz="2800" b="1" dirty="0" smtClean="0"/>
              <a:t>Material Anchors:  </a:t>
            </a:r>
            <a:r>
              <a:rPr lang="en-US" sz="2800" dirty="0" smtClean="0"/>
              <a:t>E. Hutchins</a:t>
            </a:r>
            <a:r>
              <a:rPr lang="en-US" sz="2800" dirty="0"/>
              <a:t>, </a:t>
            </a:r>
            <a:r>
              <a:rPr lang="en-US" sz="2800" dirty="0"/>
              <a:t>(2000) </a:t>
            </a:r>
            <a:r>
              <a:rPr lang="en-US" sz="2800" dirty="0" smtClean="0"/>
              <a:t>Material </a:t>
            </a:r>
            <a:r>
              <a:rPr lang="en-US" sz="2800" dirty="0"/>
              <a:t>anchors for conceptual </a:t>
            </a:r>
            <a:r>
              <a:rPr lang="en-US" sz="2800" dirty="0" smtClean="0"/>
              <a:t>blends, </a:t>
            </a:r>
            <a:r>
              <a:rPr lang="en-US" sz="2800" dirty="0"/>
              <a:t>Journal of Pragmatics 37, </a:t>
            </a:r>
            <a:r>
              <a:rPr lang="en-US" sz="2800" dirty="0"/>
              <a:t>1555-1577 (2005) .</a:t>
            </a:r>
            <a:endParaRPr lang="en-US" sz="2800" dirty="0"/>
          </a:p>
        </p:txBody>
      </p:sp>
      <p:pic>
        <p:nvPicPr>
          <p:cNvPr id="12" name="Picture 11"/>
          <p:cNvPicPr preferRelativeResize="0">
            <a:picLocks noChangeAspect="1"/>
          </p:cNvPicPr>
          <p:nvPr/>
        </p:nvPicPr>
        <p:blipFill>
          <a:blip r:embed="rId4">
            <a:extLst>
              <a:ext uri="{28A0092B-C50C-407E-A947-70E740481C1C}">
                <a14:useLocalDpi xmlns:a14="http://schemas.microsoft.com/office/drawing/2010/main" val="0"/>
              </a:ext>
            </a:extLst>
          </a:blip>
          <a:stretch>
            <a:fillRect/>
          </a:stretch>
        </p:blipFill>
        <p:spPr>
          <a:xfrm>
            <a:off x="2668871" y="22427984"/>
            <a:ext cx="7091220" cy="5440594"/>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1527" y="15312723"/>
            <a:ext cx="7962014" cy="542412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98987" y="3897543"/>
            <a:ext cx="4329377" cy="249631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928383" y="22684892"/>
            <a:ext cx="5246608" cy="5646350"/>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69231" y="15438851"/>
            <a:ext cx="6339085" cy="6197490"/>
          </a:xfrm>
          <a:prstGeom prst="rect">
            <a:avLst/>
          </a:prstGeom>
        </p:spPr>
      </p:pic>
      <p:pic>
        <p:nvPicPr>
          <p:cNvPr id="20" name="Picture 80"/>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0110996" y="2891445"/>
            <a:ext cx="1281115" cy="1005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8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1380999" y="7746920"/>
            <a:ext cx="2176462" cy="1242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82"/>
          <p:cNvSpPr txBox="1">
            <a:spLocks noChangeArrowheads="1"/>
          </p:cNvSpPr>
          <p:nvPr/>
        </p:nvSpPr>
        <p:spPr bwMode="auto">
          <a:xfrm>
            <a:off x="29890336" y="6688219"/>
            <a:ext cx="51577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6800">
                <a:solidFill>
                  <a:schemeClr val="tx1"/>
                </a:solidFill>
                <a:latin typeface="Calibri" pitchFamily="34" charset="0"/>
              </a:defRPr>
            </a:lvl1pPr>
            <a:lvl2pPr marL="742950" indent="-285750">
              <a:defRPr sz="6800">
                <a:solidFill>
                  <a:schemeClr val="tx1"/>
                </a:solidFill>
                <a:latin typeface="Calibri" pitchFamily="34" charset="0"/>
              </a:defRPr>
            </a:lvl2pPr>
            <a:lvl3pPr marL="1143000" indent="-228600">
              <a:defRPr sz="6800">
                <a:solidFill>
                  <a:schemeClr val="tx1"/>
                </a:solidFill>
                <a:latin typeface="Calibri" pitchFamily="34" charset="0"/>
              </a:defRPr>
            </a:lvl3pPr>
            <a:lvl4pPr marL="1600200" indent="-228600">
              <a:defRPr sz="6800">
                <a:solidFill>
                  <a:schemeClr val="tx1"/>
                </a:solidFill>
                <a:latin typeface="Calibri" pitchFamily="34" charset="0"/>
              </a:defRPr>
            </a:lvl4pPr>
            <a:lvl5pPr marL="2057400" indent="-228600">
              <a:defRPr sz="6800">
                <a:solidFill>
                  <a:schemeClr val="tx1"/>
                </a:solidFill>
                <a:latin typeface="Calibri" pitchFamily="34" charset="0"/>
              </a:defRPr>
            </a:lvl5pPr>
            <a:lvl6pPr marL="2514600" indent="-228600" defTabSz="3508375" eaLnBrk="0" fontAlgn="base" hangingPunct="0">
              <a:spcBef>
                <a:spcPct val="0"/>
              </a:spcBef>
              <a:spcAft>
                <a:spcPct val="0"/>
              </a:spcAft>
              <a:defRPr sz="6800">
                <a:solidFill>
                  <a:schemeClr val="tx1"/>
                </a:solidFill>
                <a:latin typeface="Calibri" pitchFamily="34" charset="0"/>
              </a:defRPr>
            </a:lvl6pPr>
            <a:lvl7pPr marL="2971800" indent="-228600" defTabSz="3508375" eaLnBrk="0" fontAlgn="base" hangingPunct="0">
              <a:spcBef>
                <a:spcPct val="0"/>
              </a:spcBef>
              <a:spcAft>
                <a:spcPct val="0"/>
              </a:spcAft>
              <a:defRPr sz="6800">
                <a:solidFill>
                  <a:schemeClr val="tx1"/>
                </a:solidFill>
                <a:latin typeface="Calibri" pitchFamily="34" charset="0"/>
              </a:defRPr>
            </a:lvl7pPr>
            <a:lvl8pPr marL="3429000" indent="-228600" defTabSz="3508375" eaLnBrk="0" fontAlgn="base" hangingPunct="0">
              <a:spcBef>
                <a:spcPct val="0"/>
              </a:spcBef>
              <a:spcAft>
                <a:spcPct val="0"/>
              </a:spcAft>
              <a:defRPr sz="6800">
                <a:solidFill>
                  <a:schemeClr val="tx1"/>
                </a:solidFill>
                <a:latin typeface="Calibri" pitchFamily="34" charset="0"/>
              </a:defRPr>
            </a:lvl8pPr>
            <a:lvl9pPr marL="3886200" indent="-228600" defTabSz="3508375" eaLnBrk="0" fontAlgn="base" hangingPunct="0">
              <a:spcBef>
                <a:spcPct val="0"/>
              </a:spcBef>
              <a:spcAft>
                <a:spcPct val="0"/>
              </a:spcAft>
              <a:defRPr sz="6800">
                <a:solidFill>
                  <a:schemeClr val="tx1"/>
                </a:solidFill>
                <a:latin typeface="Calibri" pitchFamily="34" charset="0"/>
              </a:defRPr>
            </a:lvl9pPr>
          </a:lstStyle>
          <a:p>
            <a:pPr eaLnBrk="1" hangingPunct="1"/>
            <a:r>
              <a:rPr lang="en-US" sz="2400" dirty="0" smtClean="0"/>
              <a:t>Details of the activities can be found at:</a:t>
            </a:r>
          </a:p>
          <a:p>
            <a:pPr eaLnBrk="1" hangingPunct="1"/>
            <a:r>
              <a:rPr lang="en-US" sz="1800" dirty="0" smtClean="0"/>
              <a:t>http</a:t>
            </a:r>
            <a:r>
              <a:rPr lang="en-US" sz="1800" dirty="0"/>
              <a:t>://www.physics.oregonstate.edu/portfolioswiki/</a:t>
            </a:r>
          </a:p>
        </p:txBody>
      </p:sp>
      <p:grpSp>
        <p:nvGrpSpPr>
          <p:cNvPr id="2" name="Group 1"/>
          <p:cNvGrpSpPr/>
          <p:nvPr/>
        </p:nvGrpSpPr>
        <p:grpSpPr>
          <a:xfrm>
            <a:off x="9760091" y="7045319"/>
            <a:ext cx="3453080" cy="1943893"/>
            <a:chOff x="10043581" y="7045319"/>
            <a:chExt cx="3453080" cy="1943893"/>
          </a:xfrm>
        </p:grpSpPr>
        <p:sp>
          <p:nvSpPr>
            <p:cNvPr id="23" name="Rounded Rectangle 22"/>
            <p:cNvSpPr/>
            <p:nvPr/>
          </p:nvSpPr>
          <p:spPr>
            <a:xfrm>
              <a:off x="10043581" y="7045319"/>
              <a:ext cx="3453080" cy="1943893"/>
            </a:xfrm>
            <a:prstGeom prst="roundRect">
              <a:avLst/>
            </a:prstGeom>
            <a:solidFill>
              <a:schemeClr val="bg1"/>
            </a:solidFill>
          </p:spPr>
          <p:style>
            <a:lnRef idx="1">
              <a:schemeClr val="accent3"/>
            </a:lnRef>
            <a:fillRef idx="2">
              <a:schemeClr val="accent3"/>
            </a:fillRef>
            <a:effectRef idx="1">
              <a:schemeClr val="accent3"/>
            </a:effectRef>
            <a:fontRef idx="minor">
              <a:schemeClr val="dk1"/>
            </a:fontRef>
          </p:style>
          <p:txBody>
            <a:bodyPr/>
            <a:lstStyle/>
            <a:p>
              <a:pPr algn="ctr" defTabSz="4036568" eaLnBrk="1" fontAlgn="auto" hangingPunct="1">
                <a:spcBef>
                  <a:spcPts val="0"/>
                </a:spcBef>
                <a:spcAft>
                  <a:spcPts val="0"/>
                </a:spcAft>
                <a:defRPr/>
              </a:pPr>
              <a:r>
                <a:rPr lang="en-US" sz="2000" dirty="0"/>
                <a:t>Acknowledgments</a:t>
              </a:r>
            </a:p>
          </p:txBody>
        </p:sp>
        <p:sp>
          <p:nvSpPr>
            <p:cNvPr id="25" name="TextBox 93"/>
            <p:cNvSpPr txBox="1">
              <a:spLocks noChangeArrowheads="1"/>
            </p:cNvSpPr>
            <p:nvPr/>
          </p:nvSpPr>
          <p:spPr bwMode="auto">
            <a:xfrm>
              <a:off x="10243509" y="7516839"/>
              <a:ext cx="211967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6800">
                  <a:solidFill>
                    <a:schemeClr val="tx1"/>
                  </a:solidFill>
                  <a:latin typeface="Calibri" pitchFamily="34" charset="0"/>
                </a:defRPr>
              </a:lvl1pPr>
              <a:lvl2pPr marL="742950" indent="-285750">
                <a:defRPr sz="6800">
                  <a:solidFill>
                    <a:schemeClr val="tx1"/>
                  </a:solidFill>
                  <a:latin typeface="Calibri" pitchFamily="34" charset="0"/>
                </a:defRPr>
              </a:lvl2pPr>
              <a:lvl3pPr marL="1143000" indent="-228600">
                <a:defRPr sz="6800">
                  <a:solidFill>
                    <a:schemeClr val="tx1"/>
                  </a:solidFill>
                  <a:latin typeface="Calibri" pitchFamily="34" charset="0"/>
                </a:defRPr>
              </a:lvl3pPr>
              <a:lvl4pPr marL="1600200" indent="-228600">
                <a:defRPr sz="6800">
                  <a:solidFill>
                    <a:schemeClr val="tx1"/>
                  </a:solidFill>
                  <a:latin typeface="Calibri" pitchFamily="34" charset="0"/>
                </a:defRPr>
              </a:lvl4pPr>
              <a:lvl5pPr marL="2057400" indent="-228600">
                <a:defRPr sz="6800">
                  <a:solidFill>
                    <a:schemeClr val="tx1"/>
                  </a:solidFill>
                  <a:latin typeface="Calibri" pitchFamily="34" charset="0"/>
                </a:defRPr>
              </a:lvl5pPr>
              <a:lvl6pPr marL="2514600" indent="-228600" defTabSz="3508375" eaLnBrk="0" fontAlgn="base" hangingPunct="0">
                <a:spcBef>
                  <a:spcPct val="0"/>
                </a:spcBef>
                <a:spcAft>
                  <a:spcPct val="0"/>
                </a:spcAft>
                <a:defRPr sz="6800">
                  <a:solidFill>
                    <a:schemeClr val="tx1"/>
                  </a:solidFill>
                  <a:latin typeface="Calibri" pitchFamily="34" charset="0"/>
                </a:defRPr>
              </a:lvl6pPr>
              <a:lvl7pPr marL="2971800" indent="-228600" defTabSz="3508375" eaLnBrk="0" fontAlgn="base" hangingPunct="0">
                <a:spcBef>
                  <a:spcPct val="0"/>
                </a:spcBef>
                <a:spcAft>
                  <a:spcPct val="0"/>
                </a:spcAft>
                <a:defRPr sz="6800">
                  <a:solidFill>
                    <a:schemeClr val="tx1"/>
                  </a:solidFill>
                  <a:latin typeface="Calibri" pitchFamily="34" charset="0"/>
                </a:defRPr>
              </a:lvl7pPr>
              <a:lvl8pPr marL="3429000" indent="-228600" defTabSz="3508375" eaLnBrk="0" fontAlgn="base" hangingPunct="0">
                <a:spcBef>
                  <a:spcPct val="0"/>
                </a:spcBef>
                <a:spcAft>
                  <a:spcPct val="0"/>
                </a:spcAft>
                <a:defRPr sz="6800">
                  <a:solidFill>
                    <a:schemeClr val="tx1"/>
                  </a:solidFill>
                  <a:latin typeface="Calibri" pitchFamily="34" charset="0"/>
                </a:defRPr>
              </a:lvl8pPr>
              <a:lvl9pPr marL="3886200" indent="-228600" defTabSz="3508375" eaLnBrk="0" fontAlgn="base" hangingPunct="0">
                <a:spcBef>
                  <a:spcPct val="0"/>
                </a:spcBef>
                <a:spcAft>
                  <a:spcPct val="0"/>
                </a:spcAft>
                <a:defRPr sz="6800">
                  <a:solidFill>
                    <a:schemeClr val="tx1"/>
                  </a:solidFill>
                  <a:latin typeface="Calibri" pitchFamily="34" charset="0"/>
                </a:defRPr>
              </a:lvl9pPr>
            </a:lstStyle>
            <a:p>
              <a:pPr eaLnBrk="1" hangingPunct="1"/>
              <a:r>
                <a:rPr lang="en-US" sz="1800" dirty="0"/>
                <a:t>This work was</a:t>
              </a:r>
            </a:p>
            <a:p>
              <a:pPr eaLnBrk="1" hangingPunct="1"/>
              <a:r>
                <a:rPr lang="en-US" sz="1800" dirty="0" smtClean="0"/>
                <a:t>supported </a:t>
              </a:r>
              <a:r>
                <a:rPr lang="en-US" sz="1800" dirty="0"/>
                <a:t>by NSF </a:t>
              </a:r>
              <a:r>
                <a:rPr lang="en-US" sz="1800" dirty="0" smtClean="0"/>
                <a:t>DUE-1023120</a:t>
              </a:r>
              <a:r>
                <a:rPr lang="en-US" sz="3600" dirty="0"/>
                <a:t>.</a:t>
              </a:r>
            </a:p>
          </p:txBody>
        </p:sp>
        <p:pic>
          <p:nvPicPr>
            <p:cNvPr id="24" name="Picture 90"/>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2099580" y="7554143"/>
              <a:ext cx="1038171" cy="116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 name="Picture 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8334830" y="16833661"/>
            <a:ext cx="3753825" cy="2867505"/>
          </a:xfrm>
          <a:prstGeom prst="rect">
            <a:avLst/>
          </a:prstGeom>
        </p:spPr>
      </p:pic>
      <p:pic>
        <p:nvPicPr>
          <p:cNvPr id="17" name="Picture 1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973599" y="15745764"/>
            <a:ext cx="7907349" cy="5305358"/>
          </a:xfrm>
          <a:prstGeom prst="rect">
            <a:avLst/>
          </a:prstGeom>
        </p:spPr>
      </p:pic>
      <p:pic>
        <p:nvPicPr>
          <p:cNvPr id="27" name="Picture 2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389174" y="913214"/>
            <a:ext cx="4336594" cy="2495881"/>
          </a:xfrm>
          <a:prstGeom prst="rect">
            <a:avLst/>
          </a:prstGeom>
        </p:spPr>
      </p:pic>
      <p:pic>
        <p:nvPicPr>
          <p:cNvPr id="28" name="Picture 2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0188316" y="1765995"/>
            <a:ext cx="4334256" cy="3930829"/>
          </a:xfrm>
          <a:prstGeom prst="rect">
            <a:avLst/>
          </a:prstGeom>
        </p:spPr>
      </p:pic>
      <p:sp>
        <p:nvSpPr>
          <p:cNvPr id="3" name="TextBox 2"/>
          <p:cNvSpPr txBox="1"/>
          <p:nvPr/>
        </p:nvSpPr>
        <p:spPr>
          <a:xfrm>
            <a:off x="16060810" y="2229287"/>
            <a:ext cx="11765188" cy="1323439"/>
          </a:xfrm>
          <a:prstGeom prst="rect">
            <a:avLst/>
          </a:prstGeom>
          <a:noFill/>
        </p:spPr>
        <p:txBody>
          <a:bodyPr wrap="square" rtlCol="0">
            <a:spAutoFit/>
          </a:bodyPr>
          <a:lstStyle/>
          <a:p>
            <a:pPr algn="ctr"/>
            <a:r>
              <a:rPr lang="en-US" sz="4000" dirty="0" smtClean="0"/>
              <a:t>Corinne Manogue</a:t>
            </a:r>
            <a:r>
              <a:rPr lang="en-US" sz="4000" baseline="30000" dirty="0" smtClean="0"/>
              <a:t>*</a:t>
            </a:r>
            <a:r>
              <a:rPr lang="en-US" sz="4000" dirty="0" smtClean="0"/>
              <a:t>, Elizabeth </a:t>
            </a:r>
            <a:r>
              <a:rPr lang="en-US" sz="4000" dirty="0" err="1" smtClean="0"/>
              <a:t>Gire</a:t>
            </a:r>
            <a:r>
              <a:rPr lang="en-US" sz="4000" baseline="30000" dirty="0" smtClean="0"/>
              <a:t>†</a:t>
            </a:r>
            <a:r>
              <a:rPr lang="en-US" sz="4000" dirty="0" smtClean="0"/>
              <a:t>, David Roundy</a:t>
            </a:r>
            <a:r>
              <a:rPr lang="en-US" sz="4000" baseline="30000" dirty="0" smtClean="0"/>
              <a:t>*</a:t>
            </a:r>
          </a:p>
          <a:p>
            <a:pPr algn="ctr"/>
            <a:r>
              <a:rPr lang="en-US" sz="4000" baseline="30000" dirty="0" smtClean="0"/>
              <a:t>*Oregon State University  	</a:t>
            </a:r>
            <a:r>
              <a:rPr lang="en-US" sz="4000" dirty="0" smtClean="0"/>
              <a:t>                                        </a:t>
            </a:r>
            <a:r>
              <a:rPr lang="en-US" sz="4000" baseline="30000" dirty="0" smtClean="0">
                <a:solidFill>
                  <a:prstClr val="black"/>
                </a:solidFill>
              </a:rPr>
              <a:t>†</a:t>
            </a:r>
            <a:r>
              <a:rPr lang="en-US" sz="4000" baseline="30000" dirty="0" smtClean="0"/>
              <a:t>University of Memphis</a:t>
            </a:r>
            <a:endParaRPr lang="en-US" sz="4000" dirty="0"/>
          </a:p>
        </p:txBody>
      </p:sp>
      <p:sp>
        <p:nvSpPr>
          <p:cNvPr id="1024" name="TextBox 1023"/>
          <p:cNvSpPr txBox="1"/>
          <p:nvPr/>
        </p:nvSpPr>
        <p:spPr>
          <a:xfrm rot="16200000">
            <a:off x="13267681" y="4218709"/>
            <a:ext cx="3026979" cy="923330"/>
          </a:xfrm>
          <a:prstGeom prst="rect">
            <a:avLst/>
          </a:prstGeom>
          <a:noFill/>
        </p:spPr>
        <p:txBody>
          <a:bodyPr wrap="square" rtlCol="0">
            <a:spAutoFit/>
          </a:bodyPr>
          <a:lstStyle/>
          <a:p>
            <a:r>
              <a:rPr lang="en-US" sz="5400" dirty="0" smtClean="0">
                <a:solidFill>
                  <a:srgbClr val="7030A0"/>
                </a:solidFill>
              </a:rPr>
              <a:t>From</a:t>
            </a:r>
            <a:r>
              <a:rPr lang="en-US" sz="5400" dirty="0" smtClean="0"/>
              <a:t> </a:t>
            </a:r>
            <a:r>
              <a:rPr lang="en-US" sz="5400" dirty="0" smtClean="0">
                <a:solidFill>
                  <a:srgbClr val="7030A0"/>
                </a:solidFill>
              </a:rPr>
              <a:t>Fear</a:t>
            </a:r>
            <a:endParaRPr lang="en-US" sz="5400" dirty="0">
              <a:solidFill>
                <a:srgbClr val="7030A0"/>
              </a:solidFill>
            </a:endParaRPr>
          </a:p>
        </p:txBody>
      </p:sp>
      <p:sp>
        <p:nvSpPr>
          <p:cNvPr id="1027" name="Rectangle 1026"/>
          <p:cNvSpPr/>
          <p:nvPr/>
        </p:nvSpPr>
        <p:spPr>
          <a:xfrm rot="5400000">
            <a:off x="28063384" y="4063811"/>
            <a:ext cx="2029082" cy="923330"/>
          </a:xfrm>
          <a:prstGeom prst="rect">
            <a:avLst/>
          </a:prstGeom>
        </p:spPr>
        <p:txBody>
          <a:bodyPr wrap="none">
            <a:spAutoFit/>
          </a:bodyPr>
          <a:lstStyle/>
          <a:p>
            <a:pPr lvl="0"/>
            <a:r>
              <a:rPr lang="en-US" sz="5400" dirty="0" smtClean="0">
                <a:solidFill>
                  <a:srgbClr val="7030A0"/>
                </a:solidFill>
              </a:rPr>
              <a:t>To</a:t>
            </a:r>
            <a:r>
              <a:rPr lang="en-US" sz="5400" dirty="0" smtClean="0">
                <a:solidFill>
                  <a:prstClr val="black"/>
                </a:solidFill>
              </a:rPr>
              <a:t> </a:t>
            </a:r>
            <a:r>
              <a:rPr lang="en-US" sz="5400" dirty="0" smtClean="0">
                <a:solidFill>
                  <a:srgbClr val="7030A0"/>
                </a:solidFill>
              </a:rPr>
              <a:t>Fun</a:t>
            </a:r>
            <a:endParaRPr lang="en-US" sz="5400" dirty="0">
              <a:solidFill>
                <a:srgbClr val="7030A0"/>
              </a:solidFill>
            </a:endParaRPr>
          </a:p>
        </p:txBody>
      </p:sp>
      <p:sp>
        <p:nvSpPr>
          <p:cNvPr id="1030" name="Curved Down Arrow 1029"/>
          <p:cNvSpPr/>
          <p:nvPr/>
        </p:nvSpPr>
        <p:spPr>
          <a:xfrm>
            <a:off x="14303739" y="450038"/>
            <a:ext cx="15251617" cy="2476731"/>
          </a:xfrm>
          <a:prstGeom prst="curved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032" name="Picture 1031"/>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2517641" y="2891006"/>
            <a:ext cx="1657350" cy="847725"/>
          </a:xfrm>
          <a:prstGeom prst="rect">
            <a:avLst/>
          </a:prstGeom>
        </p:spPr>
      </p:pic>
      <p:sp>
        <p:nvSpPr>
          <p:cNvPr id="1033" name="TextBox 1032"/>
          <p:cNvSpPr txBox="1"/>
          <p:nvPr/>
        </p:nvSpPr>
        <p:spPr>
          <a:xfrm>
            <a:off x="17652237" y="898567"/>
            <a:ext cx="8563085" cy="1323439"/>
          </a:xfrm>
          <a:prstGeom prst="rect">
            <a:avLst/>
          </a:prstGeom>
          <a:noFill/>
        </p:spPr>
        <p:txBody>
          <a:bodyPr wrap="square" rtlCol="0">
            <a:spAutoFit/>
          </a:bodyPr>
          <a:lstStyle/>
          <a:p>
            <a:pPr algn="ctr"/>
            <a:r>
              <a:rPr lang="en-US" sz="8000" b="1" dirty="0" smtClean="0">
                <a:solidFill>
                  <a:srgbClr val="7030A0"/>
                </a:solidFill>
              </a:rPr>
              <a:t>Tangible Metaphors</a:t>
            </a:r>
            <a:endParaRPr lang="en-US" sz="8000" b="1" dirty="0">
              <a:solidFill>
                <a:srgbClr val="7030A0"/>
              </a:solidFill>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347590053"/>
              </p:ext>
            </p:extLst>
          </p:nvPr>
        </p:nvGraphicFramePr>
        <p:xfrm>
          <a:off x="33054223" y="25715165"/>
          <a:ext cx="3987800" cy="1447800"/>
        </p:xfrm>
        <a:graphic>
          <a:graphicData uri="http://schemas.openxmlformats.org/presentationml/2006/ole">
            <mc:AlternateContent xmlns:mc="http://schemas.openxmlformats.org/markup-compatibility/2006">
              <mc:Choice xmlns:v="urn:schemas-microsoft-com:vml" Requires="v">
                <p:oleObj spid="_x0000_s1057" name="Equation" r:id="rId17" imgW="3987720" imgH="1447560" progId="Equation.DSMT4">
                  <p:embed/>
                </p:oleObj>
              </mc:Choice>
              <mc:Fallback>
                <p:oleObj name="Equation" r:id="rId17" imgW="3987720" imgH="1447560" progId="Equation.DSMT4">
                  <p:embed/>
                  <p:pic>
                    <p:nvPicPr>
                      <p:cNvPr id="0" name=""/>
                      <p:cNvPicPr/>
                      <p:nvPr/>
                    </p:nvPicPr>
                    <p:blipFill>
                      <a:blip r:embed="rId18"/>
                      <a:stretch>
                        <a:fillRect/>
                      </a:stretch>
                    </p:blipFill>
                    <p:spPr>
                      <a:xfrm>
                        <a:off x="33054223" y="25715165"/>
                        <a:ext cx="3987800" cy="1447800"/>
                      </a:xfrm>
                      <a:prstGeom prst="rect">
                        <a:avLst/>
                      </a:prstGeom>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3857971435"/>
              </p:ext>
            </p:extLst>
          </p:nvPr>
        </p:nvGraphicFramePr>
        <p:xfrm>
          <a:off x="34451925" y="23442613"/>
          <a:ext cx="1193800" cy="1320800"/>
        </p:xfrm>
        <a:graphic>
          <a:graphicData uri="http://schemas.openxmlformats.org/presentationml/2006/ole">
            <mc:AlternateContent xmlns:mc="http://schemas.openxmlformats.org/markup-compatibility/2006">
              <mc:Choice xmlns:v="urn:schemas-microsoft-com:vml" Requires="v">
                <p:oleObj spid="_x0000_s1058" name="Equation" r:id="rId19" imgW="1193760" imgH="1320480" progId="Equation.DSMT4">
                  <p:embed/>
                </p:oleObj>
              </mc:Choice>
              <mc:Fallback>
                <p:oleObj name="Equation" r:id="rId19" imgW="1193760" imgH="1320480" progId="Equation.DSMT4">
                  <p:embed/>
                  <p:pic>
                    <p:nvPicPr>
                      <p:cNvPr id="0" name=""/>
                      <p:cNvPicPr/>
                      <p:nvPr/>
                    </p:nvPicPr>
                    <p:blipFill>
                      <a:blip r:embed="rId20"/>
                      <a:stretch>
                        <a:fillRect/>
                      </a:stretch>
                    </p:blipFill>
                    <p:spPr>
                      <a:xfrm>
                        <a:off x="34451925" y="23442613"/>
                        <a:ext cx="1193800" cy="132080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612071966"/>
              </p:ext>
            </p:extLst>
          </p:nvPr>
        </p:nvGraphicFramePr>
        <p:xfrm>
          <a:off x="22085841" y="13103090"/>
          <a:ext cx="863600" cy="1600200"/>
        </p:xfrm>
        <a:graphic>
          <a:graphicData uri="http://schemas.openxmlformats.org/presentationml/2006/ole">
            <mc:AlternateContent xmlns:mc="http://schemas.openxmlformats.org/markup-compatibility/2006">
              <mc:Choice xmlns:v="urn:schemas-microsoft-com:vml" Requires="v">
                <p:oleObj spid="_x0000_s1059" name="Equation" r:id="rId21" imgW="863280" imgH="1600200" progId="Equation.DSMT4">
                  <p:embed/>
                </p:oleObj>
              </mc:Choice>
              <mc:Fallback>
                <p:oleObj name="Equation" r:id="rId21" imgW="863280" imgH="1600200" progId="Equation.DSMT4">
                  <p:embed/>
                  <p:pic>
                    <p:nvPicPr>
                      <p:cNvPr id="0" name=""/>
                      <p:cNvPicPr/>
                      <p:nvPr/>
                    </p:nvPicPr>
                    <p:blipFill>
                      <a:blip r:embed="rId22"/>
                      <a:stretch>
                        <a:fillRect/>
                      </a:stretch>
                    </p:blipFill>
                    <p:spPr>
                      <a:xfrm>
                        <a:off x="22085841" y="13103090"/>
                        <a:ext cx="863600" cy="1600200"/>
                      </a:xfrm>
                      <a:prstGeom prst="rect">
                        <a:avLst/>
                      </a:prstGeom>
                    </p:spPr>
                  </p:pic>
                </p:oleObj>
              </mc:Fallback>
            </mc:AlternateContent>
          </a:graphicData>
        </a:graphic>
      </p:graphicFrame>
    </p:spTree>
    <p:extLst>
      <p:ext uri="{BB962C8B-B14F-4D97-AF65-F5344CB8AC3E}">
        <p14:creationId xmlns:p14="http://schemas.microsoft.com/office/powerpoint/2010/main" val="16071714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4276</TotalTime>
  <Words>733</Words>
  <Application>Microsoft Office PowerPoint</Application>
  <PresentationFormat>Custom</PresentationFormat>
  <Paragraphs>135</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Calibri Light</vt:lpstr>
      <vt:lpstr>Office Theme</vt:lpstr>
      <vt:lpstr>MathType 6.0 Equation</vt:lpstr>
      <vt:lpstr>Upper-division physics requires students to use abstract mathematical objects to model measurable properties of physical entities.   We have developed activities that engage students in using their own bodies or simple home-built apparatus as metaphors for novel (to the students) types of mathematical objects.  These tangible metaphors are chosen to be rich, robust, and flexible so that students can explore several properties of the mathematical objects over an extended period of time.  The collaborative nature of the activities and inherent silliness of “dancing” out the behavior of currents or spin ½ quantum systems certainly increases the fun in the classroom and may also decrease students' fear of learning about these mathematical objects.  We include examples from the electromagnetism, quantum mechanics, and thermodynamics content in the Paradigms in Physics program at Oregon State University.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Tangible Metaphors</dc:title>
  <dc:creator>Bob Smith</dc:creator>
  <cp:lastModifiedBy>Bob Smith</cp:lastModifiedBy>
  <cp:revision>55</cp:revision>
  <dcterms:created xsi:type="dcterms:W3CDTF">2013-06-08T03:32:57Z</dcterms:created>
  <dcterms:modified xsi:type="dcterms:W3CDTF">2013-07-17T15:08:02Z</dcterms:modified>
</cp:coreProperties>
</file>