
<file path=[Content_Types].xml><?xml version="1.0" encoding="utf-8"?>
<Types xmlns="http://schemas.openxmlformats.org/package/2006/content-types">
  <Default Extension="xml" ContentType="application/xml"/>
  <Default Extension="png" ContentType="image/png"/>
  <Default Extension="jpg" ContentType="image/jpe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60" r:id="rId2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DC4405"/>
    <a:srgbClr val="F7D0C2"/>
    <a:srgbClr val="AAAFAF"/>
    <a:srgbClr val="E14405"/>
    <a:srgbClr val="AFAFAF"/>
    <a:srgbClr val="B4B4B4"/>
    <a:srgbClr val="B4B4BE"/>
    <a:srgbClr val="BEBEBE"/>
    <a:srgbClr val="BE90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0719"/>
    <p:restoredTop sz="95673"/>
  </p:normalViewPr>
  <p:slideViewPr>
    <p:cSldViewPr snapToGrid="0" snapToObjects="1">
      <p:cViewPr>
        <p:scale>
          <a:sx n="86" d="100"/>
          <a:sy n="86" d="100"/>
        </p:scale>
        <p:origin x="-5544" y="-25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F59EBC-EC05-6B4D-B166-DDFA6A1EDCB6}" type="datetimeFigureOut">
              <a:rPr lang="en-US" smtClean="0"/>
              <a:t>7/17/17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9D7D82-3AAB-FE4F-A8B8-55362074E5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3052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To</a:t>
            </a:r>
            <a:r>
              <a:rPr lang="en-US" baseline="0" dirty="0" smtClean="0"/>
              <a:t> edit master slide go to view and click on slide master. Master slide is what we think should be the same for everyone. Other things are just sizing ideas/suggestions. </a:t>
            </a:r>
          </a:p>
          <a:p>
            <a:r>
              <a:rPr lang="en-US" u="sng" baseline="0" dirty="0" smtClean="0"/>
              <a:t>Poster Colors</a:t>
            </a:r>
          </a:p>
          <a:p>
            <a:r>
              <a:rPr lang="en-US" u="none" baseline="0" dirty="0" smtClean="0"/>
              <a:t>Orange: DC4405</a:t>
            </a:r>
          </a:p>
          <a:p>
            <a:r>
              <a:rPr lang="en-US" u="none" baseline="0" dirty="0" smtClean="0"/>
              <a:t>Grey: AAAFAF</a:t>
            </a:r>
          </a:p>
          <a:p>
            <a:r>
              <a:rPr lang="en-US" u="none" baseline="0" dirty="0" smtClean="0"/>
              <a:t>Black: 000000</a:t>
            </a:r>
          </a:p>
          <a:p>
            <a:r>
              <a:rPr lang="en-US" u="sng" baseline="0" dirty="0" smtClean="0"/>
              <a:t>Text</a:t>
            </a:r>
            <a:endParaRPr lang="en-US" u="none" baseline="0" dirty="0" smtClean="0"/>
          </a:p>
          <a:p>
            <a:r>
              <a:rPr lang="en-US" u="none" baseline="0" dirty="0" smtClean="0"/>
              <a:t>Title, Helvetica, 100pt, bold</a:t>
            </a:r>
          </a:p>
          <a:p>
            <a:r>
              <a:rPr lang="en-US" u="none" baseline="0" dirty="0" smtClean="0"/>
              <a:t>Heading, Helvetica, 50pt, bold optional</a:t>
            </a:r>
          </a:p>
          <a:p>
            <a:r>
              <a:rPr lang="en-US" u="none" baseline="0" dirty="0" smtClean="0"/>
              <a:t>Author, Trebuchet, 75pt</a:t>
            </a:r>
          </a:p>
          <a:p>
            <a:r>
              <a:rPr lang="en-US" u="none" baseline="0" dirty="0" smtClean="0"/>
              <a:t>Regular text, Trebuchet, 30pt</a:t>
            </a:r>
          </a:p>
          <a:p>
            <a:r>
              <a:rPr lang="en-US" u="none" baseline="0" dirty="0" smtClean="0"/>
              <a:t>Captions, Trebuchet, 25pt</a:t>
            </a:r>
          </a:p>
          <a:p>
            <a:r>
              <a:rPr lang="en-US" u="none" baseline="0" dirty="0" smtClean="0"/>
              <a:t>References, Trebuchet, 20pt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9D7D82-3AAB-FE4F-A8B8-55362074E59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463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 userDrawn="1"/>
        </p:nvSpPr>
        <p:spPr>
          <a:xfrm>
            <a:off x="681915" y="12573000"/>
            <a:ext cx="12801600" cy="7086600"/>
          </a:xfrm>
          <a:prstGeom prst="roundRect">
            <a:avLst>
              <a:gd name="adj" fmla="val 9745"/>
            </a:avLst>
          </a:prstGeom>
          <a:noFill/>
          <a:ln w="95250">
            <a:solidFill>
              <a:srgbClr val="E144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t"/>
          <a:lstStyle/>
          <a:p>
            <a:pPr algn="ctr">
              <a:spcAft>
                <a:spcPts val="100"/>
              </a:spcAft>
            </a:pPr>
            <a:r>
              <a:rPr lang="en-US" sz="5000" b="1" i="0" u="none" baseline="0" dirty="0" smtClean="0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</a:rPr>
              <a:t>Teaching Interview </a:t>
            </a:r>
            <a:r>
              <a:rPr lang="en-US" sz="5000" b="1" i="0" u="none" baseline="0" dirty="0" smtClean="0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</a:rPr>
              <a:t>Protocol</a:t>
            </a:r>
            <a:endParaRPr lang="en-US" sz="3000" b="0" baseline="0" dirty="0" smtClean="0">
              <a:solidFill>
                <a:schemeClr val="tx1"/>
              </a:solidFill>
              <a:latin typeface="Trebuchet MS" charset="0"/>
              <a:ea typeface="Trebuchet MS" charset="0"/>
              <a:cs typeface="Trebuchet MS" charset="0"/>
            </a:endParaRPr>
          </a:p>
          <a:p>
            <a:pPr algn="l">
              <a:spcAft>
                <a:spcPts val="100"/>
              </a:spcAft>
            </a:pPr>
            <a:endParaRPr lang="en-US" sz="3000" b="0" i="0" u="none" dirty="0" smtClean="0">
              <a:solidFill>
                <a:schemeClr val="tx1"/>
              </a:solidFill>
              <a:latin typeface="Trebuchet MS" charset="0"/>
              <a:ea typeface="Trebuchet MS" charset="0"/>
              <a:cs typeface="Trebuchet MS" charset="0"/>
            </a:endParaRPr>
          </a:p>
          <a:p>
            <a:pPr marL="457200" indent="-457200" algn="l">
              <a:lnSpc>
                <a:spcPct val="110000"/>
              </a:lnSpc>
              <a:spcAft>
                <a:spcPts val="100"/>
              </a:spcAft>
              <a:buFont typeface="Arial" charset="0"/>
              <a:buChar char="•"/>
            </a:pPr>
            <a:r>
              <a:rPr lang="en-US" sz="30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Legendre </a:t>
            </a:r>
            <a:r>
              <a:rPr lang="en-US" sz="30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Transformation Recall </a:t>
            </a:r>
            <a:r>
              <a:rPr lang="en-US" sz="30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Questions</a:t>
            </a:r>
          </a:p>
          <a:p>
            <a:pPr marL="914400" lvl="1" indent="-457200" algn="l">
              <a:lnSpc>
                <a:spcPct val="110000"/>
              </a:lnSpc>
              <a:spcAft>
                <a:spcPts val="100"/>
              </a:spcAft>
              <a:buFont typeface="Courier New" charset="0"/>
              <a:buChar char="o"/>
            </a:pPr>
            <a:r>
              <a:rPr lang="en-US" sz="25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i.e. What is a Legendre Transformation? </a:t>
            </a:r>
          </a:p>
          <a:p>
            <a:pPr marL="914400" lvl="1" indent="-457200" algn="l">
              <a:lnSpc>
                <a:spcPct val="110000"/>
              </a:lnSpc>
              <a:spcAft>
                <a:spcPts val="100"/>
              </a:spcAft>
              <a:buFont typeface="Courier New" charset="0"/>
              <a:buChar char="o"/>
            </a:pPr>
            <a:r>
              <a:rPr lang="en-US" sz="25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i.e. What are thermodynamic potentials?</a:t>
            </a:r>
          </a:p>
          <a:p>
            <a:pPr marL="457200" lvl="1" indent="-457200" algn="l">
              <a:lnSpc>
                <a:spcPct val="110000"/>
              </a:lnSpc>
              <a:spcAft>
                <a:spcPts val="100"/>
              </a:spcAft>
              <a:buFont typeface="Arial" charset="0"/>
              <a:buChar char="•"/>
            </a:pPr>
            <a:r>
              <a:rPr lang="en-US" sz="30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PDM </a:t>
            </a:r>
            <a:r>
              <a:rPr lang="en-US" sz="30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Recall Questions</a:t>
            </a:r>
          </a:p>
          <a:p>
            <a:pPr marL="914400" lvl="1" indent="-457200" algn="l">
              <a:lnSpc>
                <a:spcPct val="110000"/>
              </a:lnSpc>
              <a:spcAft>
                <a:spcPts val="100"/>
              </a:spcAft>
              <a:buFont typeface="Courier New" charset="0"/>
              <a:buChar char="o"/>
            </a:pPr>
            <a:r>
              <a:rPr lang="en-US" sz="25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i.e. What do you remember about the PDM from class?</a:t>
            </a:r>
          </a:p>
          <a:p>
            <a:pPr marL="457200" indent="-457200" algn="l">
              <a:lnSpc>
                <a:spcPct val="110000"/>
              </a:lnSpc>
              <a:spcAft>
                <a:spcPts val="100"/>
              </a:spcAft>
              <a:buFont typeface="Arial" charset="0"/>
              <a:buChar char="•"/>
            </a:pPr>
            <a:r>
              <a:rPr lang="en-US" sz="30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Teaching Legendre Transformations on the PDM (~25 minutes)</a:t>
            </a:r>
          </a:p>
          <a:p>
            <a:pPr marL="914400" lvl="1" indent="-457200" algn="l">
              <a:lnSpc>
                <a:spcPct val="110000"/>
              </a:lnSpc>
              <a:spcAft>
                <a:spcPts val="100"/>
              </a:spcAft>
              <a:buFont typeface="Courier New" charset="0"/>
              <a:buChar char="o"/>
            </a:pPr>
            <a:r>
              <a:rPr lang="en-US" sz="25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See Legendre </a:t>
            </a:r>
            <a:r>
              <a:rPr lang="en-US" sz="25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Transformations </a:t>
            </a:r>
            <a:endParaRPr lang="en-US" sz="2500" b="0" i="0" u="none" baseline="0" dirty="0" smtClean="0">
              <a:solidFill>
                <a:schemeClr val="tx1"/>
              </a:solidFill>
              <a:latin typeface="Trebuchet MS" charset="0"/>
              <a:ea typeface="Trebuchet MS" charset="0"/>
              <a:cs typeface="Trebuchet MS" charset="0"/>
            </a:endParaRPr>
          </a:p>
          <a:p>
            <a:pPr marL="457200" indent="-457200" algn="l">
              <a:lnSpc>
                <a:spcPct val="110000"/>
              </a:lnSpc>
              <a:spcAft>
                <a:spcPts val="100"/>
              </a:spcAft>
              <a:buFont typeface="Arial" charset="0"/>
              <a:buChar char="•"/>
            </a:pPr>
            <a:r>
              <a:rPr lang="en-US" sz="30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Transfer Problem</a:t>
            </a:r>
          </a:p>
          <a:p>
            <a:pPr marL="914400" lvl="1" indent="-457200" algn="l">
              <a:lnSpc>
                <a:spcPct val="110000"/>
              </a:lnSpc>
              <a:spcAft>
                <a:spcPts val="100"/>
              </a:spcAft>
              <a:buFont typeface="Courier New" charset="0"/>
              <a:buChar char="o"/>
            </a:pPr>
            <a:r>
              <a:rPr lang="en-US" sz="25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See Transfer Problem</a:t>
            </a:r>
          </a:p>
          <a:p>
            <a:pPr marL="457200" indent="-457200" algn="l">
              <a:lnSpc>
                <a:spcPct val="110000"/>
              </a:lnSpc>
              <a:spcAft>
                <a:spcPts val="100"/>
              </a:spcAft>
              <a:buFont typeface="Arial" charset="0"/>
              <a:buChar char="•"/>
            </a:pPr>
            <a:r>
              <a:rPr lang="en-US" sz="30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Reflection</a:t>
            </a:r>
            <a:endParaRPr lang="en-US" sz="3000" b="0" i="0" u="sng" baseline="0" dirty="0" smtClean="0">
              <a:solidFill>
                <a:schemeClr val="tx1"/>
              </a:solidFill>
              <a:latin typeface="Trebuchet MS" charset="0"/>
              <a:ea typeface="Trebuchet MS" charset="0"/>
              <a:cs typeface="Trebuchet MS" charset="0"/>
            </a:endParaRPr>
          </a:p>
          <a:p>
            <a:pPr marL="914400" lvl="1" indent="-457200" algn="l">
              <a:lnSpc>
                <a:spcPct val="110000"/>
              </a:lnSpc>
              <a:spcAft>
                <a:spcPts val="100"/>
              </a:spcAft>
              <a:buFont typeface="Courier New" charset="0"/>
              <a:buChar char="o"/>
            </a:pPr>
            <a:r>
              <a:rPr lang="en-US" sz="25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i.e. Was the PDM useful for solving the transfer problem? </a:t>
            </a:r>
          </a:p>
        </p:txBody>
      </p:sp>
      <p:sp>
        <p:nvSpPr>
          <p:cNvPr id="62" name="Rounded Rectangle 61"/>
          <p:cNvSpPr/>
          <p:nvPr userDrawn="1"/>
        </p:nvSpPr>
        <p:spPr>
          <a:xfrm>
            <a:off x="29489400" y="20345400"/>
            <a:ext cx="13716000" cy="9144000"/>
          </a:xfrm>
          <a:prstGeom prst="roundRect">
            <a:avLst>
              <a:gd name="adj" fmla="val 7521"/>
            </a:avLst>
          </a:prstGeom>
          <a:solidFill>
            <a:srgbClr val="DC4405">
              <a:alpha val="10000"/>
            </a:srgbClr>
          </a:solidFill>
          <a:ln w="95250">
            <a:solidFill>
              <a:srgbClr val="DC44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 algn="ctr">
              <a:spcAft>
                <a:spcPts val="100"/>
              </a:spcAft>
            </a:pPr>
            <a:r>
              <a:rPr lang="en-US" sz="5000" b="1" baseline="0" dirty="0" smtClean="0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</a:rPr>
              <a:t>Do students transfer understanding from the PDM to thermodynamics?</a:t>
            </a:r>
          </a:p>
          <a:p>
            <a:pPr marL="0" marR="0" indent="0" algn="ctr" defTabSz="368686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lang="en-US" sz="4000" b="0" i="0" u="sng" baseline="0" dirty="0" smtClean="0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</a:rPr>
              <a:t>Yes, and in different ways</a:t>
            </a:r>
            <a:endParaRPr lang="en-US" sz="4000" b="0" i="0" u="none" baseline="0" dirty="0" smtClean="0">
              <a:solidFill>
                <a:schemeClr val="tx1"/>
              </a:solidFill>
              <a:latin typeface="Trebuchet MS" charset="0"/>
              <a:ea typeface="Trebuchet MS" charset="0"/>
              <a:cs typeface="Trebuchet MS" charset="0"/>
            </a:endParaRPr>
          </a:p>
          <a:p>
            <a:pPr algn="l">
              <a:spcAft>
                <a:spcPts val="100"/>
              </a:spcAft>
            </a:pPr>
            <a:endParaRPr lang="en-US" sz="3000" b="0" i="0" u="none" baseline="0" dirty="0" smtClean="0">
              <a:solidFill>
                <a:schemeClr val="tx1"/>
              </a:solidFill>
              <a:latin typeface="Trebuchet MS" charset="0"/>
              <a:ea typeface="Trebuchet MS" charset="0"/>
              <a:cs typeface="Trebuchet MS" charset="0"/>
            </a:endParaRPr>
          </a:p>
          <a:p>
            <a:pPr marL="457200" indent="-457200" algn="l">
              <a:spcAft>
                <a:spcPts val="100"/>
              </a:spcAft>
              <a:buFont typeface="Arial" charset="0"/>
              <a:buChar char="•"/>
            </a:pPr>
            <a:r>
              <a:rPr lang="en-US" sz="30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10 participants referred back to some aspect of the PDM during the transfer problem.</a:t>
            </a:r>
          </a:p>
          <a:p>
            <a:pPr marL="457200" indent="-457200" algn="l">
              <a:spcAft>
                <a:spcPts val="100"/>
              </a:spcAft>
              <a:buFont typeface="Arial" charset="0"/>
              <a:buChar char="•"/>
            </a:pPr>
            <a:endParaRPr lang="en-US" sz="3000" b="0" i="0" u="none" baseline="0" dirty="0" smtClean="0">
              <a:solidFill>
                <a:schemeClr val="tx1"/>
              </a:solidFill>
              <a:latin typeface="Trebuchet MS" charset="0"/>
              <a:ea typeface="Trebuchet MS" charset="0"/>
              <a:cs typeface="Trebuchet MS" charset="0"/>
            </a:endParaRPr>
          </a:p>
          <a:p>
            <a:pPr marL="457200" indent="-457200" algn="l">
              <a:spcAft>
                <a:spcPts val="100"/>
              </a:spcAft>
              <a:buFont typeface="Arial" charset="0"/>
              <a:buChar char="•"/>
            </a:pPr>
            <a:r>
              <a:rPr lang="en-US" sz="30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9 participants </a:t>
            </a:r>
            <a:r>
              <a:rPr lang="en-US" sz="30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referenced </a:t>
            </a:r>
            <a:r>
              <a:rPr lang="en-US" sz="30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equations for the PDM (which have clear parallels to thermodynamic equations) during the transfer problem.</a:t>
            </a:r>
          </a:p>
          <a:p>
            <a:pPr marL="457200" indent="-457200" algn="l">
              <a:spcAft>
                <a:spcPts val="100"/>
              </a:spcAft>
              <a:buFont typeface="Arial" charset="0"/>
              <a:buChar char="•"/>
            </a:pPr>
            <a:endParaRPr lang="en-US" sz="3000" b="0" i="0" u="none" baseline="0" dirty="0" smtClean="0">
              <a:solidFill>
                <a:schemeClr val="tx1"/>
              </a:solidFill>
              <a:latin typeface="Trebuchet MS" charset="0"/>
              <a:ea typeface="Trebuchet MS" charset="0"/>
              <a:cs typeface="Trebuchet MS" charset="0"/>
            </a:endParaRPr>
          </a:p>
          <a:p>
            <a:pPr marL="457200" indent="-457200" algn="l">
              <a:spcAft>
                <a:spcPts val="100"/>
              </a:spcAft>
              <a:buFont typeface="Arial" charset="0"/>
              <a:buChar char="•"/>
            </a:pPr>
            <a:r>
              <a:rPr lang="en-US" sz="30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4 </a:t>
            </a:r>
            <a:r>
              <a:rPr lang="en-US" sz="30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participants referenced the physical </a:t>
            </a:r>
            <a:r>
              <a:rPr lang="en-US" sz="30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PDM </a:t>
            </a:r>
            <a:r>
              <a:rPr lang="en-US" sz="30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during the </a:t>
            </a:r>
            <a:r>
              <a:rPr lang="en-US" sz="30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transfer problem. </a:t>
            </a:r>
            <a:endParaRPr lang="en-US" sz="3000" b="0" i="0" u="none" baseline="0" dirty="0" smtClean="0">
              <a:solidFill>
                <a:schemeClr val="tx1"/>
              </a:solidFill>
              <a:latin typeface="Trebuchet MS" charset="0"/>
              <a:ea typeface="Trebuchet MS" charset="0"/>
              <a:cs typeface="Trebuchet MS" charset="0"/>
            </a:endParaRPr>
          </a:p>
          <a:p>
            <a:pPr marL="457200" indent="-457200" algn="l">
              <a:spcAft>
                <a:spcPts val="100"/>
              </a:spcAft>
              <a:buFont typeface="Arial" charset="0"/>
              <a:buChar char="•"/>
            </a:pPr>
            <a:endParaRPr lang="en-US" sz="3000" b="0" i="0" u="none" baseline="0" dirty="0" smtClean="0">
              <a:solidFill>
                <a:schemeClr val="tx1"/>
              </a:solidFill>
              <a:latin typeface="Trebuchet MS" charset="0"/>
              <a:ea typeface="Trebuchet MS" charset="0"/>
              <a:cs typeface="Trebuchet MS" charset="0"/>
            </a:endParaRPr>
          </a:p>
          <a:p>
            <a:pPr marL="457200" indent="-457200" algn="l">
              <a:spcAft>
                <a:spcPts val="100"/>
              </a:spcAft>
              <a:buFont typeface="Arial" charset="0"/>
              <a:buNone/>
            </a:pPr>
            <a:r>
              <a:rPr lang="en-US" sz="3000" b="1" i="1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Kai:</a:t>
            </a:r>
            <a:r>
              <a:rPr lang="en-US" sz="3000" b="0" i="1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 If pressure’s </a:t>
            </a:r>
            <a:r>
              <a:rPr lang="en-US" sz="3000" b="0" i="1" u="none" baseline="0" dirty="0" err="1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gonna</a:t>
            </a:r>
            <a:r>
              <a:rPr lang="en-US" sz="3000" b="0" i="1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 be constant. . . before we were considering the </a:t>
            </a:r>
            <a:r>
              <a:rPr lang="en-US" sz="3000" b="0" i="1" u="none" baseline="0" dirty="0" smtClean="0">
                <a:solidFill>
                  <a:schemeClr val="tx1"/>
                </a:solidFill>
                <a:latin typeface="Didot" charset="0"/>
                <a:ea typeface="Didot" charset="0"/>
                <a:cs typeface="Didot" charset="0"/>
              </a:rPr>
              <a:t>x</a:t>
            </a:r>
            <a:r>
              <a:rPr lang="en-US" sz="3000" b="0" i="1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’s, but we wanted to talk about </a:t>
            </a:r>
            <a:r>
              <a:rPr lang="en-US" sz="3000" b="0" i="1" u="none" baseline="0" dirty="0" smtClean="0">
                <a:solidFill>
                  <a:schemeClr val="tx1"/>
                </a:solidFill>
                <a:latin typeface="Didot" charset="0"/>
                <a:ea typeface="Didot" charset="0"/>
                <a:cs typeface="Didot" charset="0"/>
              </a:rPr>
              <a:t>F</a:t>
            </a:r>
            <a:r>
              <a:rPr lang="en-US" sz="3000" b="0" i="1" u="none" baseline="-25000" dirty="0" smtClean="0">
                <a:solidFill>
                  <a:schemeClr val="tx1"/>
                </a:solidFill>
                <a:latin typeface="Didot" charset="0"/>
                <a:ea typeface="Didot" charset="0"/>
                <a:cs typeface="Didot" charset="0"/>
              </a:rPr>
              <a:t>2</a:t>
            </a:r>
            <a:r>
              <a:rPr lang="en-US" sz="3000" b="0" i="1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, so I think we want to get to the point where we can talk about a </a:t>
            </a:r>
            <a:r>
              <a:rPr lang="en-US" sz="3000" b="0" i="1" u="none" baseline="0" dirty="0" err="1" smtClean="0">
                <a:solidFill>
                  <a:schemeClr val="tx1"/>
                </a:solidFill>
                <a:latin typeface="Didot" charset="0"/>
                <a:ea typeface="Didot" charset="0"/>
                <a:cs typeface="Didot" charset="0"/>
              </a:rPr>
              <a:t>dp</a:t>
            </a:r>
            <a:r>
              <a:rPr lang="en-US" sz="3000" b="0" i="1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. . . . So we could do a Legendre transformation where we’re </a:t>
            </a:r>
            <a:r>
              <a:rPr lang="en-US" sz="3000" b="0" i="1" u="none" baseline="0" dirty="0" err="1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gonna</a:t>
            </a:r>
            <a:r>
              <a:rPr lang="en-US" sz="3000" b="0" i="1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. . . add a </a:t>
            </a:r>
            <a:r>
              <a:rPr lang="en-US" sz="3000" b="0" i="1" u="none" baseline="0" dirty="0" err="1" smtClean="0">
                <a:solidFill>
                  <a:schemeClr val="tx1"/>
                </a:solidFill>
                <a:latin typeface="Didot" charset="0"/>
                <a:ea typeface="Didot" charset="0"/>
                <a:cs typeface="Didot" charset="0"/>
              </a:rPr>
              <a:t>Vp</a:t>
            </a:r>
            <a:r>
              <a:rPr lang="en-US" sz="3000" b="0" i="1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 to, I want to say, </a:t>
            </a:r>
            <a:r>
              <a:rPr lang="en-US" sz="3000" b="0" i="1" u="none" baseline="0" dirty="0" smtClean="0">
                <a:solidFill>
                  <a:schemeClr val="tx1"/>
                </a:solidFill>
                <a:latin typeface="Didot" charset="0"/>
                <a:ea typeface="Didot" charset="0"/>
                <a:cs typeface="Didot" charset="0"/>
              </a:rPr>
              <a:t>U</a:t>
            </a:r>
            <a:r>
              <a:rPr lang="en-US" sz="3000" b="0" i="1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. Right?</a:t>
            </a:r>
            <a:r>
              <a:rPr lang="en-US" sz="30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 [writes </a:t>
            </a:r>
            <a:r>
              <a:rPr lang="en-US" sz="3000" b="0" i="1" u="none" baseline="0" dirty="0" err="1" smtClean="0">
                <a:solidFill>
                  <a:schemeClr val="tx1"/>
                </a:solidFill>
                <a:latin typeface="Didot" charset="0"/>
                <a:ea typeface="Didot" charset="0"/>
                <a:cs typeface="Didot" charset="0"/>
              </a:rPr>
              <a:t>dA</a:t>
            </a:r>
            <a:r>
              <a:rPr lang="en-US" sz="3000" b="0" i="1" u="none" baseline="0" dirty="0" smtClean="0">
                <a:solidFill>
                  <a:schemeClr val="tx1"/>
                </a:solidFill>
                <a:latin typeface="Didot" charset="0"/>
                <a:ea typeface="Didot" charset="0"/>
                <a:cs typeface="Didot" charset="0"/>
              </a:rPr>
              <a:t> = U + V p</a:t>
            </a:r>
            <a:r>
              <a:rPr lang="en-US" sz="30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].</a:t>
            </a:r>
          </a:p>
        </p:txBody>
      </p:sp>
      <p:sp>
        <p:nvSpPr>
          <p:cNvPr id="6" name="Rounded Rectangle 5"/>
          <p:cNvSpPr/>
          <p:nvPr userDrawn="1"/>
        </p:nvSpPr>
        <p:spPr>
          <a:xfrm>
            <a:off x="681915" y="6172200"/>
            <a:ext cx="12801600" cy="5715000"/>
          </a:xfrm>
          <a:prstGeom prst="roundRect">
            <a:avLst>
              <a:gd name="adj" fmla="val 12099"/>
            </a:avLst>
          </a:prstGeom>
          <a:solidFill>
            <a:srgbClr val="DC4405">
              <a:alpha val="25000"/>
            </a:srgbClr>
          </a:solidFill>
          <a:ln w="95250">
            <a:solidFill>
              <a:srgbClr val="E144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 algn="ctr">
              <a:spcAft>
                <a:spcPts val="100"/>
              </a:spcAft>
            </a:pPr>
            <a:r>
              <a:rPr lang="en-US" sz="5000" b="1" dirty="0" smtClean="0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</a:rPr>
              <a:t>Overview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  <a:tabLst/>
            </a:pPr>
            <a:r>
              <a:rPr lang="en-US" sz="3000" b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The Partial Derivative Machine (PDM) </a:t>
            </a:r>
            <a:r>
              <a:rPr lang="en-US" sz="3000" b="0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is a mechanical analogue for a thermodynamic </a:t>
            </a:r>
            <a:r>
              <a:rPr lang="en-US" sz="3000" b="0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system where forces and positions represent thermodynamic variables such as temperature and entropy [1].</a:t>
            </a:r>
            <a:endParaRPr lang="en-US" sz="3000" b="0" dirty="0" smtClean="0">
              <a:solidFill>
                <a:schemeClr val="tx1"/>
              </a:solidFill>
              <a:latin typeface="Trebuchet MS" charset="0"/>
              <a:ea typeface="Trebuchet MS" charset="0"/>
              <a:cs typeface="Trebuchet MS" charset="0"/>
            </a:endParaRP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  <a:tabLst/>
            </a:pPr>
            <a:endParaRPr lang="en-US" sz="3000" b="0" dirty="0" smtClean="0">
              <a:solidFill>
                <a:schemeClr val="tx1"/>
              </a:solidFill>
              <a:latin typeface="Trebuchet MS" charset="0"/>
              <a:ea typeface="Trebuchet MS" charset="0"/>
              <a:cs typeface="Trebuchet MS" charset="0"/>
            </a:endParaRP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  <a:tabLst/>
            </a:pPr>
            <a:r>
              <a:rPr lang="en-US" sz="3000" b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We conducted 12</a:t>
            </a:r>
            <a:r>
              <a:rPr lang="en-US" sz="3000" b="0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 t</a:t>
            </a:r>
            <a:r>
              <a:rPr lang="en-US" sz="3000" b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eaching interviews</a:t>
            </a:r>
            <a:r>
              <a:rPr lang="en-US" sz="3000" b="0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 </a:t>
            </a:r>
            <a:r>
              <a:rPr lang="en-US" sz="3000" b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with the PDM on</a:t>
            </a:r>
            <a:r>
              <a:rPr lang="en-US" sz="3000" b="0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 the topic of </a:t>
            </a:r>
            <a:r>
              <a:rPr lang="en-US" sz="3000" b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Legendre transformations</a:t>
            </a:r>
            <a:r>
              <a:rPr lang="en-US" sz="3000" b="0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 to explore student understanding and use of the PDM.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  <a:tabLst/>
            </a:pPr>
            <a:endParaRPr lang="en-US" sz="3000" b="0" baseline="0" dirty="0" smtClean="0">
              <a:solidFill>
                <a:schemeClr val="tx1"/>
              </a:solidFill>
              <a:latin typeface="Trebuchet MS" charset="0"/>
              <a:ea typeface="Trebuchet MS" charset="0"/>
              <a:cs typeface="Trebuchet MS" charset="0"/>
            </a:endParaRP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  <a:tabLst/>
            </a:pPr>
            <a:r>
              <a:rPr lang="en-US" sz="3000" b="0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We found that students understand and use the PDM in different, though generally productive, ways. </a:t>
            </a:r>
            <a:endParaRPr lang="en-US" sz="3000" b="0" dirty="0" smtClean="0">
              <a:solidFill>
                <a:schemeClr val="tx1"/>
              </a:solidFill>
              <a:latin typeface="Trebuchet MS" charset="0"/>
              <a:ea typeface="Trebuchet MS" charset="0"/>
              <a:cs typeface="Trebuchet MS" charset="0"/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20148725" y="30390384"/>
            <a:ext cx="7420429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kern="1200" dirty="0" smtClean="0">
                <a:solidFill>
                  <a:schemeClr val="tx1"/>
                </a:solidFill>
                <a:effectLst/>
                <a:latin typeface="Verdana" charset="0"/>
                <a:ea typeface="Verdana" charset="0"/>
                <a:cs typeface="Verdana" charset="0"/>
              </a:rPr>
              <a:t>References</a:t>
            </a:r>
          </a:p>
          <a:p>
            <a:endParaRPr lang="en-US" sz="2000" kern="1200" dirty="0" smtClean="0">
              <a:solidFill>
                <a:schemeClr val="tx1"/>
              </a:solidFill>
              <a:effectLst/>
              <a:latin typeface="Trebuchet MS" charset="0"/>
              <a:ea typeface="Trebuchet MS" charset="0"/>
              <a:cs typeface="Trebuchet MS" charset="0"/>
            </a:endParaRPr>
          </a:p>
          <a:p>
            <a:r>
              <a:rPr lang="en-US" sz="2000" kern="1200" dirty="0" smtClean="0">
                <a:solidFill>
                  <a:schemeClr val="tx1"/>
                </a:solidFill>
                <a:effectLst/>
                <a:latin typeface="Trebuchet MS" charset="0"/>
                <a:ea typeface="Trebuchet MS" charset="0"/>
                <a:cs typeface="Trebuchet MS" charset="0"/>
              </a:rPr>
              <a:t>[1] G.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Trebuchet MS" charset="0"/>
                <a:ea typeface="Trebuchet MS" charset="0"/>
                <a:cs typeface="Trebuchet MS" charset="0"/>
              </a:rPr>
              <a:t>Sherer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Trebuchet MS" charset="0"/>
                <a:ea typeface="Trebuchet MS" charset="0"/>
                <a:cs typeface="Trebuchet MS" charset="0"/>
              </a:rPr>
              <a:t>, M. B.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Trebuchet MS" charset="0"/>
                <a:ea typeface="Trebuchet MS" charset="0"/>
                <a:cs typeface="Trebuchet MS" charset="0"/>
              </a:rPr>
              <a:t>Kustusch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Trebuchet MS" charset="0"/>
                <a:ea typeface="Trebuchet MS" charset="0"/>
                <a:cs typeface="Trebuchet MS" charset="0"/>
              </a:rPr>
              <a:t>, C. A.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Trebuchet MS" charset="0"/>
                <a:ea typeface="Trebuchet MS" charset="0"/>
                <a:cs typeface="Trebuchet MS" charset="0"/>
              </a:rPr>
              <a:t>Manogue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Trebuchet MS" charset="0"/>
                <a:ea typeface="Trebuchet MS" charset="0"/>
                <a:cs typeface="Trebuchet MS" charset="0"/>
              </a:rPr>
              <a:t>, and D. Roundy, in PERC Proceedings (2013) pp. 341–344.</a:t>
            </a:r>
          </a:p>
          <a:p>
            <a:r>
              <a:rPr lang="en-US" sz="2000" kern="1200" dirty="0" smtClean="0">
                <a:solidFill>
                  <a:schemeClr val="tx1"/>
                </a:solidFill>
                <a:effectLst/>
                <a:latin typeface="Trebuchet MS" charset="0"/>
                <a:ea typeface="Trebuchet MS" charset="0"/>
                <a:cs typeface="Trebuchet MS" charset="0"/>
              </a:rPr>
              <a:t>[2] T. Dray and C. A. </a:t>
            </a:r>
            <a:r>
              <a:rPr lang="en-US" sz="2000" kern="1200" dirty="0" err="1" smtClean="0">
                <a:solidFill>
                  <a:schemeClr val="tx1"/>
                </a:solidFill>
                <a:effectLst/>
                <a:latin typeface="Trebuchet MS" charset="0"/>
                <a:ea typeface="Trebuchet MS" charset="0"/>
                <a:cs typeface="Trebuchet MS" charset="0"/>
              </a:rPr>
              <a:t>Manogue</a:t>
            </a:r>
            <a:r>
              <a:rPr lang="en-US" sz="2000" kern="1200" dirty="0" smtClean="0">
                <a:solidFill>
                  <a:schemeClr val="tx1"/>
                </a:solidFill>
                <a:effectLst/>
                <a:latin typeface="Trebuchet MS" charset="0"/>
                <a:ea typeface="Trebuchet MS" charset="0"/>
                <a:cs typeface="Trebuchet MS" charset="0"/>
              </a:rPr>
              <a:t>, The College Mathematics Journal 41, 90 (2010).</a:t>
            </a:r>
            <a:endParaRPr lang="en-US" sz="2000" kern="1200" dirty="0" smtClean="0">
              <a:solidFill>
                <a:schemeClr val="tx1"/>
              </a:solidFill>
              <a:effectLst/>
              <a:latin typeface="Trebuchet MS" charset="0"/>
              <a:ea typeface="Trebuchet MS" charset="0"/>
              <a:cs typeface="Trebuchet MS" charset="0"/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638905" y="30390384"/>
            <a:ext cx="1090313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u="none" kern="1200" baseline="0" dirty="0" smtClean="0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</a:rPr>
              <a:t>Acknowledgements</a:t>
            </a:r>
          </a:p>
          <a:p>
            <a:r>
              <a:rPr lang="en-US" sz="3000" u="none" kern="1200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We would like to thank our student interview participants and the Oregon State University Physics Education Research Group. This research was supported by NSF No. DUE-1323800.</a:t>
            </a:r>
            <a:endParaRPr lang="en-US" sz="3000" u="none" kern="1200" baseline="0" dirty="0" smtClean="0">
              <a:solidFill>
                <a:schemeClr val="tx1"/>
              </a:solidFill>
              <a:latin typeface="Trebuchet MS" charset="0"/>
              <a:ea typeface="Trebuchet MS" charset="0"/>
              <a:cs typeface="Trebuchet MS" charset="0"/>
            </a:endParaRPr>
          </a:p>
        </p:txBody>
      </p:sp>
      <p:sp>
        <p:nvSpPr>
          <p:cNvPr id="17" name="Rounded Rectangle 16"/>
          <p:cNvSpPr/>
          <p:nvPr userDrawn="1"/>
        </p:nvSpPr>
        <p:spPr>
          <a:xfrm>
            <a:off x="15087600" y="20345400"/>
            <a:ext cx="13716000" cy="9144000"/>
          </a:xfrm>
          <a:prstGeom prst="roundRect">
            <a:avLst>
              <a:gd name="adj" fmla="val 7521"/>
            </a:avLst>
          </a:prstGeom>
          <a:solidFill>
            <a:srgbClr val="DC4405">
              <a:alpha val="10000"/>
            </a:srgbClr>
          </a:solidFill>
          <a:ln w="95250">
            <a:solidFill>
              <a:srgbClr val="E144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 algn="ctr">
              <a:spcAft>
                <a:spcPts val="100"/>
              </a:spcAft>
            </a:pPr>
            <a:r>
              <a:rPr lang="en-US" sz="5000" b="1" dirty="0" smtClean="0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</a:rPr>
              <a:t>Do students understand the PDM as a</a:t>
            </a:r>
            <a:r>
              <a:rPr lang="en-US" sz="5000" b="1" baseline="0" dirty="0" smtClean="0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</a:rPr>
              <a:t> </a:t>
            </a:r>
            <a:r>
              <a:rPr lang="en-US" sz="5000" b="1" dirty="0" smtClean="0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</a:rPr>
              <a:t>thermodynamic analogy?</a:t>
            </a:r>
          </a:p>
          <a:p>
            <a:pPr algn="ctr">
              <a:spcAft>
                <a:spcPts val="100"/>
              </a:spcAft>
            </a:pPr>
            <a:r>
              <a:rPr lang="en-US" sz="4000" b="0" i="0" u="sng" baseline="0" dirty="0" smtClean="0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</a:rPr>
              <a:t>Yes, and in different ways</a:t>
            </a:r>
            <a:endParaRPr lang="en-US" sz="4000" b="0" i="0" u="sng" baseline="0" dirty="0" smtClean="0">
              <a:solidFill>
                <a:schemeClr val="tx1"/>
              </a:solidFill>
              <a:latin typeface="Trebuchet MS" charset="0"/>
              <a:ea typeface="Trebuchet MS" charset="0"/>
              <a:cs typeface="Trebuchet MS" charset="0"/>
            </a:endParaRPr>
          </a:p>
          <a:p>
            <a:pPr algn="l">
              <a:spcAft>
                <a:spcPts val="100"/>
              </a:spcAft>
            </a:pPr>
            <a:endParaRPr lang="en-US" sz="3000" b="0" i="0" u="none" dirty="0" smtClean="0">
              <a:solidFill>
                <a:schemeClr val="tx1"/>
              </a:solidFill>
              <a:latin typeface="Trebuchet MS" charset="0"/>
              <a:ea typeface="Trebuchet MS" charset="0"/>
              <a:cs typeface="Trebuchet MS" charset="0"/>
            </a:endParaRPr>
          </a:p>
          <a:p>
            <a:pPr marL="457200" indent="-457200" algn="l">
              <a:spcAft>
                <a:spcPts val="100"/>
              </a:spcAft>
              <a:buFont typeface="Arial" charset="0"/>
              <a:buChar char="•"/>
            </a:pPr>
            <a:r>
              <a:rPr lang="en-US" sz="3000" b="0" i="0" u="none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4 participants </a:t>
            </a:r>
            <a:r>
              <a:rPr lang="en-US" sz="3000" b="0" i="0" u="none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discussed how </a:t>
            </a:r>
            <a:r>
              <a:rPr lang="en-US" sz="3000" b="0" i="0" u="none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the PDM can model a state system.</a:t>
            </a:r>
          </a:p>
          <a:p>
            <a:pPr marL="457200" indent="-457200" algn="l">
              <a:spcAft>
                <a:spcPts val="100"/>
              </a:spcAft>
              <a:buFont typeface="Arial" charset="0"/>
              <a:buChar char="•"/>
            </a:pPr>
            <a:endParaRPr lang="en-US" sz="3000" b="0" i="0" u="none" dirty="0" smtClean="0">
              <a:solidFill>
                <a:schemeClr val="tx1"/>
              </a:solidFill>
              <a:latin typeface="Trebuchet MS" charset="0"/>
              <a:ea typeface="Trebuchet MS" charset="0"/>
              <a:cs typeface="Trebuchet MS" charset="0"/>
            </a:endParaRPr>
          </a:p>
          <a:p>
            <a:pPr marL="457200" indent="-457200" algn="l">
              <a:spcAft>
                <a:spcPts val="100"/>
              </a:spcAft>
              <a:buFont typeface="Arial" charset="0"/>
              <a:buChar char="•"/>
            </a:pPr>
            <a:r>
              <a:rPr lang="en-US" sz="3000" b="0" i="0" u="none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6 participants discussed</a:t>
            </a:r>
            <a:r>
              <a:rPr lang="en-US" sz="30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 parallels in the inaccessibility of some quantities. </a:t>
            </a:r>
          </a:p>
          <a:p>
            <a:pPr marL="457200" indent="-457200" algn="l">
              <a:spcAft>
                <a:spcPts val="100"/>
              </a:spcAft>
              <a:buFont typeface="Arial" charset="0"/>
              <a:buChar char="•"/>
            </a:pPr>
            <a:endParaRPr lang="en-US" sz="3000" b="0" i="0" u="none" baseline="0" dirty="0" smtClean="0">
              <a:solidFill>
                <a:schemeClr val="tx1"/>
              </a:solidFill>
              <a:latin typeface="Trebuchet MS" charset="0"/>
              <a:ea typeface="Trebuchet MS" charset="0"/>
              <a:cs typeface="Trebuchet MS" charset="0"/>
            </a:endParaRPr>
          </a:p>
          <a:p>
            <a:pPr marL="457200" indent="-457200" algn="l">
              <a:spcAft>
                <a:spcPts val="100"/>
              </a:spcAft>
              <a:buFont typeface="Arial" charset="0"/>
              <a:buChar char="•"/>
            </a:pPr>
            <a:r>
              <a:rPr lang="en-US" sz="30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9 participants discussed how the PDM can be used to find relations between different variables </a:t>
            </a:r>
            <a:r>
              <a:rPr lang="en-US" sz="30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in a way </a:t>
            </a:r>
            <a:r>
              <a:rPr lang="en-US" sz="30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that </a:t>
            </a:r>
            <a:r>
              <a:rPr lang="en-US" sz="30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relates </a:t>
            </a:r>
            <a:r>
              <a:rPr lang="en-US" sz="30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to thermodynamics.</a:t>
            </a:r>
          </a:p>
          <a:p>
            <a:pPr marL="457200" indent="-457200" algn="l">
              <a:spcAft>
                <a:spcPts val="100"/>
              </a:spcAft>
              <a:buFont typeface="Arial" charset="0"/>
              <a:buChar char="•"/>
            </a:pPr>
            <a:endParaRPr lang="en-US" sz="3000" b="0" i="0" u="none" baseline="0" dirty="0" smtClean="0">
              <a:solidFill>
                <a:schemeClr val="tx1"/>
              </a:solidFill>
              <a:latin typeface="Trebuchet MS" charset="0"/>
              <a:ea typeface="Trebuchet MS" charset="0"/>
              <a:cs typeface="Trebuchet MS" charset="0"/>
            </a:endParaRPr>
          </a:p>
          <a:p>
            <a:pPr marL="457200" indent="-457200" algn="l">
              <a:lnSpc>
                <a:spcPct val="100000"/>
              </a:lnSpc>
              <a:spcAft>
                <a:spcPts val="100"/>
              </a:spcAft>
              <a:buFont typeface="Arial" charset="0"/>
              <a:buNone/>
            </a:pPr>
            <a:r>
              <a:rPr lang="en-US" sz="3000" b="1" i="1" u="none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Gabriel:</a:t>
            </a:r>
            <a:r>
              <a:rPr lang="en-US" sz="3000" b="0" i="0" u="none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 </a:t>
            </a:r>
            <a:r>
              <a:rPr lang="en-US" sz="3000" b="0" i="1" u="none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We also used </a:t>
            </a:r>
            <a:r>
              <a:rPr lang="en-US" sz="3000" b="0" i="0" u="none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[the PDM]</a:t>
            </a:r>
            <a:r>
              <a:rPr lang="en-US" sz="3000" b="0" i="1" u="none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 to demonstrate that you can describe a certain state of a system using a minimum number of variables. Like, in here </a:t>
            </a:r>
            <a:r>
              <a:rPr lang="en-US" sz="3000" b="0" i="0" u="none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[gestures at black box] </a:t>
            </a:r>
            <a:r>
              <a:rPr lang="en-US" sz="3000" b="0" i="1" u="none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there was </a:t>
            </a:r>
            <a:r>
              <a:rPr lang="en-US" sz="3000" b="0" i="1" u="none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the</a:t>
            </a:r>
            <a:r>
              <a:rPr lang="en-US" sz="3000" b="0" i="1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 </a:t>
            </a:r>
            <a:r>
              <a:rPr lang="en-US" sz="3000" b="0" i="1" u="none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strings </a:t>
            </a:r>
            <a:r>
              <a:rPr lang="en-US" sz="3000" b="0" i="1" u="none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coming off the 2 different sides, and you could describe </a:t>
            </a:r>
            <a:r>
              <a:rPr lang="en-US" sz="3000" b="0" i="0" u="none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[the system]</a:t>
            </a:r>
            <a:r>
              <a:rPr lang="en-US" sz="3000" b="0" i="1" u="none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 based on I think just 2 variables.</a:t>
            </a:r>
            <a:endParaRPr lang="en-US" sz="4000" b="0" i="1" u="none" dirty="0" smtClean="0">
              <a:solidFill>
                <a:schemeClr val="tx1"/>
              </a:solidFill>
              <a:latin typeface="Trebuchet MS" charset="0"/>
              <a:ea typeface="Trebuchet MS" charset="0"/>
              <a:cs typeface="Trebuchet MS" charset="0"/>
            </a:endParaRPr>
          </a:p>
        </p:txBody>
      </p:sp>
      <p:sp>
        <p:nvSpPr>
          <p:cNvPr id="71" name="Oval 70"/>
          <p:cNvSpPr/>
          <p:nvPr userDrawn="1"/>
        </p:nvSpPr>
        <p:spPr>
          <a:xfrm>
            <a:off x="37178342" y="18957006"/>
            <a:ext cx="87369" cy="11600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ounded Rectangle 47"/>
          <p:cNvSpPr/>
          <p:nvPr userDrawn="1"/>
        </p:nvSpPr>
        <p:spPr>
          <a:xfrm>
            <a:off x="685800" y="20345400"/>
            <a:ext cx="13716000" cy="9144000"/>
          </a:xfrm>
          <a:prstGeom prst="roundRect">
            <a:avLst>
              <a:gd name="adj" fmla="val 7500"/>
            </a:avLst>
          </a:prstGeom>
          <a:solidFill>
            <a:srgbClr val="DC4405">
              <a:alpha val="10000"/>
            </a:srgbClr>
          </a:solidFill>
          <a:ln w="95250">
            <a:solidFill>
              <a:srgbClr val="E144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 algn="ctr">
              <a:spcAft>
                <a:spcPts val="100"/>
              </a:spcAft>
            </a:pPr>
            <a:r>
              <a:rPr lang="en-US" sz="5000" b="1" dirty="0" smtClean="0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</a:rPr>
              <a:t>Do students understand the PDM as a mechanical device?</a:t>
            </a:r>
          </a:p>
          <a:p>
            <a:pPr marL="0" marR="0" indent="0" algn="ctr" defTabSz="368686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lang="en-US" sz="4000" b="0" i="0" u="sng" baseline="0" dirty="0" smtClean="0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</a:rPr>
              <a:t>Yes</a:t>
            </a:r>
            <a:endParaRPr lang="en-US" sz="4000" b="1" dirty="0" smtClean="0">
              <a:solidFill>
                <a:schemeClr val="tx1"/>
              </a:solidFill>
              <a:latin typeface="Verdana" charset="0"/>
              <a:ea typeface="Verdana" charset="0"/>
              <a:cs typeface="Verdana" charset="0"/>
            </a:endParaRPr>
          </a:p>
          <a:p>
            <a:pPr marL="457200" indent="-457200" algn="l">
              <a:spcAft>
                <a:spcPts val="100"/>
              </a:spcAft>
              <a:buFont typeface="Arial" charset="0"/>
              <a:buChar char="•"/>
            </a:pPr>
            <a:endParaRPr lang="en-US" sz="3000" b="0" baseline="0" dirty="0" smtClean="0">
              <a:solidFill>
                <a:schemeClr val="tx1"/>
              </a:solidFill>
              <a:latin typeface="trebuchet ms" charset="0"/>
              <a:ea typeface="Verdana" charset="0"/>
              <a:cs typeface="Verdana" charset="0"/>
            </a:endParaRPr>
          </a:p>
          <a:p>
            <a:pPr marL="457200" indent="-457200" algn="l">
              <a:spcAft>
                <a:spcPts val="100"/>
              </a:spcAft>
              <a:buFont typeface="Arial" charset="0"/>
              <a:buChar char="•"/>
            </a:pPr>
            <a:r>
              <a:rPr lang="en-US" sz="3000" b="0" baseline="0" dirty="0" smtClean="0">
                <a:solidFill>
                  <a:schemeClr val="tx1"/>
                </a:solidFill>
                <a:latin typeface="trebuchet ms" charset="0"/>
                <a:ea typeface="Verdana" charset="0"/>
                <a:cs typeface="Verdana" charset="0"/>
              </a:rPr>
              <a:t>All 12 participants demonstrated understanding of the variables (2 forces and 2 positions) that can be measured on the PDM</a:t>
            </a:r>
            <a:r>
              <a:rPr lang="en-US" sz="3000" b="0" baseline="0" dirty="0" smtClean="0">
                <a:solidFill>
                  <a:schemeClr val="tx1"/>
                </a:solidFill>
                <a:latin typeface="trebuchet ms" charset="0"/>
                <a:ea typeface="Verdana" charset="0"/>
                <a:cs typeface="Verdana" charset="0"/>
              </a:rPr>
              <a:t>.</a:t>
            </a:r>
            <a:endParaRPr lang="en-US" sz="3000" b="0" baseline="0" dirty="0" smtClean="0">
              <a:solidFill>
                <a:schemeClr val="tx1"/>
              </a:solidFill>
              <a:latin typeface="trebuchet ms" charset="0"/>
              <a:ea typeface="Verdana" charset="0"/>
              <a:cs typeface="Verdana" charset="0"/>
            </a:endParaRPr>
          </a:p>
          <a:p>
            <a:pPr marL="457200" indent="-457200" algn="l">
              <a:spcAft>
                <a:spcPts val="100"/>
              </a:spcAft>
              <a:buFont typeface="Arial" charset="0"/>
              <a:buChar char="•"/>
            </a:pPr>
            <a:endParaRPr lang="en-US" sz="3000" b="0" baseline="0" dirty="0" smtClean="0">
              <a:solidFill>
                <a:schemeClr val="tx1"/>
              </a:solidFill>
              <a:latin typeface="trebuchet ms" charset="0"/>
              <a:ea typeface="Verdana" charset="0"/>
              <a:cs typeface="Verdana" charset="0"/>
            </a:endParaRPr>
          </a:p>
          <a:p>
            <a:pPr marL="457200" indent="-457200" algn="l">
              <a:spcAft>
                <a:spcPts val="100"/>
              </a:spcAft>
              <a:buFont typeface="Arial" charset="0"/>
              <a:buChar char="•"/>
            </a:pPr>
            <a:r>
              <a:rPr lang="en-US" sz="3000" b="0" baseline="0" dirty="0" smtClean="0">
                <a:solidFill>
                  <a:schemeClr val="tx1"/>
                </a:solidFill>
                <a:latin typeface="trebuchet ms" charset="0"/>
                <a:ea typeface="Verdana" charset="0"/>
                <a:cs typeface="Verdana" charset="0"/>
              </a:rPr>
              <a:t>10 of 12 participants discussed measuring the relations between these 4 variables (such as through partial derivatives).</a:t>
            </a:r>
          </a:p>
          <a:p>
            <a:pPr marL="0" indent="0" algn="l">
              <a:spcAft>
                <a:spcPts val="100"/>
              </a:spcAft>
              <a:buFont typeface="Arial" charset="0"/>
              <a:buNone/>
            </a:pPr>
            <a:endParaRPr lang="en-US" sz="3000" b="1" i="1" baseline="0" dirty="0" smtClean="0">
              <a:solidFill>
                <a:schemeClr val="tx1"/>
              </a:solidFill>
              <a:latin typeface="trebuchet ms" charset="0"/>
              <a:ea typeface="Verdana" charset="0"/>
              <a:cs typeface="Verdana" charset="0"/>
            </a:endParaRPr>
          </a:p>
          <a:p>
            <a:pPr marL="457200" indent="-457200" algn="l">
              <a:spcAft>
                <a:spcPts val="100"/>
              </a:spcAft>
              <a:buFont typeface="Arial" charset="0"/>
              <a:buNone/>
            </a:pPr>
            <a:r>
              <a:rPr lang="en-US" sz="3000" b="1" i="1" baseline="0" dirty="0" smtClean="0">
                <a:solidFill>
                  <a:schemeClr val="tx1"/>
                </a:solidFill>
                <a:latin typeface="trebuchet ms" charset="0"/>
                <a:ea typeface="Verdana" charset="0"/>
                <a:cs typeface="Verdana" charset="0"/>
              </a:rPr>
              <a:t>Sam: </a:t>
            </a:r>
            <a:r>
              <a:rPr lang="en-US" sz="3000" b="0" i="1" baseline="0" dirty="0" smtClean="0">
                <a:solidFill>
                  <a:schemeClr val="tx1"/>
                </a:solidFill>
                <a:latin typeface="trebuchet ms" charset="0"/>
                <a:ea typeface="Verdana" charset="0"/>
                <a:cs typeface="Verdana" charset="0"/>
              </a:rPr>
              <a:t>We looked at like every variable that you could control, like the mass </a:t>
            </a:r>
            <a:r>
              <a:rPr lang="en-US" sz="3000" b="0" i="0" baseline="0" dirty="0" smtClean="0">
                <a:solidFill>
                  <a:schemeClr val="tx1"/>
                </a:solidFill>
                <a:latin typeface="trebuchet ms" charset="0"/>
                <a:ea typeface="Verdana" charset="0"/>
                <a:cs typeface="Verdana" charset="0"/>
              </a:rPr>
              <a:t>[gestures at right mass], </a:t>
            </a:r>
            <a:r>
              <a:rPr lang="en-US" sz="3000" b="0" i="1" baseline="0" dirty="0" smtClean="0">
                <a:solidFill>
                  <a:schemeClr val="tx1"/>
                </a:solidFill>
                <a:latin typeface="trebuchet ms" charset="0"/>
                <a:ea typeface="Verdana" charset="0"/>
                <a:cs typeface="Verdana" charset="0"/>
              </a:rPr>
              <a:t>where your starting distance was </a:t>
            </a:r>
            <a:r>
              <a:rPr lang="en-US" sz="3000" b="0" i="0" baseline="0" dirty="0" smtClean="0">
                <a:solidFill>
                  <a:schemeClr val="tx1"/>
                </a:solidFill>
                <a:latin typeface="trebuchet ms" charset="0"/>
                <a:ea typeface="Verdana" charset="0"/>
                <a:cs typeface="Verdana" charset="0"/>
              </a:rPr>
              <a:t>[gestures at right position marker]</a:t>
            </a:r>
            <a:r>
              <a:rPr lang="en-US" sz="3000" b="0" i="1" baseline="0" dirty="0" smtClean="0">
                <a:solidFill>
                  <a:schemeClr val="tx1"/>
                </a:solidFill>
                <a:latin typeface="trebuchet ms" charset="0"/>
                <a:ea typeface="Verdana" charset="0"/>
                <a:cs typeface="Verdana" charset="0"/>
              </a:rPr>
              <a:t>, whether or not you are holding </a:t>
            </a:r>
            <a:r>
              <a:rPr lang="en-US" sz="3000" b="0" i="0" baseline="0" dirty="0" smtClean="0">
                <a:solidFill>
                  <a:schemeClr val="tx1"/>
                </a:solidFill>
                <a:latin typeface="trebuchet ms" charset="0"/>
                <a:ea typeface="Verdana" charset="0"/>
                <a:cs typeface="Verdana" charset="0"/>
              </a:rPr>
              <a:t>[the right position] </a:t>
            </a:r>
            <a:r>
              <a:rPr lang="en-US" sz="3000" b="0" i="1" baseline="0" dirty="0" smtClean="0">
                <a:solidFill>
                  <a:schemeClr val="tx1"/>
                </a:solidFill>
                <a:latin typeface="trebuchet ms" charset="0"/>
                <a:ea typeface="Verdana" charset="0"/>
                <a:cs typeface="Verdana" charset="0"/>
              </a:rPr>
              <a:t>constant so it would not be able to move. . . . And then how changing one of those variables affects the other variables in the system.</a:t>
            </a:r>
          </a:p>
        </p:txBody>
      </p:sp>
      <p:sp>
        <p:nvSpPr>
          <p:cNvPr id="52" name="Rounded Rectangle 51"/>
          <p:cNvSpPr/>
          <p:nvPr userDrawn="1"/>
        </p:nvSpPr>
        <p:spPr>
          <a:xfrm>
            <a:off x="14173200" y="6172200"/>
            <a:ext cx="15544800" cy="13487400"/>
          </a:xfrm>
          <a:prstGeom prst="roundRect">
            <a:avLst>
              <a:gd name="adj" fmla="val 4985"/>
            </a:avLst>
          </a:prstGeom>
          <a:noFill/>
          <a:ln w="95250">
            <a:solidFill>
              <a:srgbClr val="E144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 algn="ctr">
              <a:spcAft>
                <a:spcPts val="100"/>
              </a:spcAft>
            </a:pPr>
            <a:r>
              <a:rPr lang="en-US" sz="5000" b="1" dirty="0" smtClean="0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</a:rPr>
              <a:t>The Partial Derivative Machine (PDM)</a:t>
            </a:r>
          </a:p>
        </p:txBody>
      </p:sp>
      <p:sp>
        <p:nvSpPr>
          <p:cNvPr id="7" name="TextBox 6"/>
          <p:cNvSpPr txBox="1"/>
          <p:nvPr userDrawn="1"/>
        </p:nvSpPr>
        <p:spPr>
          <a:xfrm>
            <a:off x="15087600" y="7870371"/>
            <a:ext cx="184731" cy="12092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11" name="TextBox 10"/>
          <p:cNvSpPr txBox="1"/>
          <p:nvPr userDrawn="1"/>
        </p:nvSpPr>
        <p:spPr>
          <a:xfrm>
            <a:off x="32428543" y="20280086"/>
            <a:ext cx="184731" cy="12092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3" name="Rounded Rectangle 72"/>
          <p:cNvSpPr/>
          <p:nvPr userDrawn="1"/>
        </p:nvSpPr>
        <p:spPr>
          <a:xfrm>
            <a:off x="30403800" y="14401800"/>
            <a:ext cx="12801600" cy="5257800"/>
          </a:xfrm>
          <a:prstGeom prst="roundRect">
            <a:avLst>
              <a:gd name="adj" fmla="val 13129"/>
            </a:avLst>
          </a:prstGeom>
          <a:noFill/>
          <a:ln w="95250">
            <a:solidFill>
              <a:srgbClr val="E144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 algn="ctr">
              <a:spcAft>
                <a:spcPts val="100"/>
              </a:spcAft>
            </a:pPr>
            <a:r>
              <a:rPr lang="en-US" sz="5000" b="1" i="0" u="none" baseline="0" dirty="0" smtClean="0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</a:rPr>
              <a:t>Transfer Problem</a:t>
            </a:r>
            <a:endParaRPr lang="en-US" sz="3000" b="0" baseline="0" dirty="0" smtClean="0">
              <a:solidFill>
                <a:schemeClr val="tx1"/>
              </a:solidFill>
              <a:latin typeface="Trebuchet MS" charset="0"/>
              <a:ea typeface="Trebuchet MS" charset="0"/>
              <a:cs typeface="Trebuchet MS" charset="0"/>
            </a:endParaRPr>
          </a:p>
        </p:txBody>
      </p:sp>
      <p:grpSp>
        <p:nvGrpSpPr>
          <p:cNvPr id="115" name="Group 114"/>
          <p:cNvGrpSpPr/>
          <p:nvPr userDrawn="1"/>
        </p:nvGrpSpPr>
        <p:grpSpPr>
          <a:xfrm>
            <a:off x="30663051" y="15403048"/>
            <a:ext cx="4788990" cy="4221272"/>
            <a:chOff x="30666413" y="15290287"/>
            <a:chExt cx="4788990" cy="4221272"/>
          </a:xfrm>
        </p:grpSpPr>
        <p:cxnSp>
          <p:nvCxnSpPr>
            <p:cNvPr id="64" name="Straight Arrow Connector 63"/>
            <p:cNvCxnSpPr/>
            <p:nvPr userDrawn="1"/>
          </p:nvCxnSpPr>
          <p:spPr>
            <a:xfrm flipV="1">
              <a:off x="31559242" y="18163236"/>
              <a:ext cx="1562822" cy="700561"/>
            </a:xfrm>
            <a:prstGeom prst="straightConnector1">
              <a:avLst/>
            </a:prstGeom>
            <a:ln w="25400">
              <a:solidFill>
                <a:schemeClr val="tx1"/>
              </a:solidFill>
              <a:headEnd type="none"/>
              <a:tailEnd type="arrow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3" name="Group 112"/>
            <p:cNvGrpSpPr/>
            <p:nvPr userDrawn="1"/>
          </p:nvGrpSpPr>
          <p:grpSpPr>
            <a:xfrm>
              <a:off x="30666413" y="15290287"/>
              <a:ext cx="4788990" cy="4221272"/>
              <a:chOff x="32044510" y="15139104"/>
              <a:chExt cx="4788990" cy="4221272"/>
            </a:xfrm>
          </p:grpSpPr>
          <p:grpSp>
            <p:nvGrpSpPr>
              <p:cNvPr id="110" name="Group 109"/>
              <p:cNvGrpSpPr/>
              <p:nvPr userDrawn="1"/>
            </p:nvGrpSpPr>
            <p:grpSpPr>
              <a:xfrm>
                <a:off x="32044510" y="15139104"/>
                <a:ext cx="4788990" cy="4221272"/>
                <a:chOff x="32044510" y="15139104"/>
                <a:chExt cx="4788990" cy="4221272"/>
              </a:xfrm>
            </p:grpSpPr>
            <p:grpSp>
              <p:nvGrpSpPr>
                <p:cNvPr id="61" name="Group 60"/>
                <p:cNvGrpSpPr/>
                <p:nvPr userDrawn="1"/>
              </p:nvGrpSpPr>
              <p:grpSpPr>
                <a:xfrm>
                  <a:off x="33175900" y="15139104"/>
                  <a:ext cx="3657600" cy="4114800"/>
                  <a:chOff x="31089600" y="15292300"/>
                  <a:chExt cx="3657600" cy="4114800"/>
                </a:xfrm>
              </p:grpSpPr>
              <p:grpSp>
                <p:nvGrpSpPr>
                  <p:cNvPr id="30" name="Group 29"/>
                  <p:cNvGrpSpPr/>
                  <p:nvPr userDrawn="1"/>
                </p:nvGrpSpPr>
                <p:grpSpPr>
                  <a:xfrm>
                    <a:off x="31089600" y="15292300"/>
                    <a:ext cx="3657600" cy="4114800"/>
                    <a:chOff x="31089600" y="9144000"/>
                    <a:chExt cx="3657600" cy="4114800"/>
                  </a:xfrm>
                </p:grpSpPr>
                <p:cxnSp>
                  <p:nvCxnSpPr>
                    <p:cNvPr id="20" name="Straight Connector 19"/>
                    <p:cNvCxnSpPr/>
                    <p:nvPr userDrawn="1"/>
                  </p:nvCxnSpPr>
                  <p:spPr>
                    <a:xfrm flipV="1">
                      <a:off x="31089600" y="9144000"/>
                      <a:ext cx="0" cy="4114800"/>
                    </a:xfrm>
                    <a:prstGeom prst="line">
                      <a:avLst/>
                    </a:prstGeom>
                    <a:ln w="31750" cap="sq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37" name="Straight Connector 36"/>
                    <p:cNvCxnSpPr/>
                    <p:nvPr userDrawn="1"/>
                  </p:nvCxnSpPr>
                  <p:spPr>
                    <a:xfrm flipV="1">
                      <a:off x="31546800" y="9144000"/>
                      <a:ext cx="0" cy="3657600"/>
                    </a:xfrm>
                    <a:prstGeom prst="line">
                      <a:avLst/>
                    </a:prstGeom>
                    <a:ln w="31750" cap="sq">
                      <a:solidFill>
                        <a:srgbClr val="00000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38" name="Straight Connector 37"/>
                    <p:cNvCxnSpPr/>
                    <p:nvPr userDrawn="1"/>
                  </p:nvCxnSpPr>
                  <p:spPr>
                    <a:xfrm flipV="1">
                      <a:off x="31089600" y="13258800"/>
                      <a:ext cx="3657600" cy="0"/>
                    </a:xfrm>
                    <a:prstGeom prst="line">
                      <a:avLst/>
                    </a:prstGeom>
                    <a:ln w="31750" cap="sq">
                      <a:solidFill>
                        <a:srgbClr val="00000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39" name="Straight Connector 38"/>
                    <p:cNvCxnSpPr/>
                    <p:nvPr userDrawn="1"/>
                  </p:nvCxnSpPr>
                  <p:spPr>
                    <a:xfrm flipV="1">
                      <a:off x="34747200" y="9144000"/>
                      <a:ext cx="0" cy="4114800"/>
                    </a:xfrm>
                    <a:prstGeom prst="line">
                      <a:avLst/>
                    </a:prstGeom>
                    <a:ln w="31750" cap="sq">
                      <a:solidFill>
                        <a:srgbClr val="00000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0" name="Straight Connector 39"/>
                    <p:cNvCxnSpPr/>
                    <p:nvPr userDrawn="1"/>
                  </p:nvCxnSpPr>
                  <p:spPr>
                    <a:xfrm flipV="1">
                      <a:off x="34290000" y="9144000"/>
                      <a:ext cx="0" cy="3657600"/>
                    </a:xfrm>
                    <a:prstGeom prst="line">
                      <a:avLst/>
                    </a:prstGeom>
                    <a:ln w="31750" cap="sq">
                      <a:solidFill>
                        <a:srgbClr val="00000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1" name="Straight Connector 40"/>
                    <p:cNvCxnSpPr/>
                    <p:nvPr userDrawn="1"/>
                  </p:nvCxnSpPr>
                  <p:spPr>
                    <a:xfrm>
                      <a:off x="31546800" y="12801600"/>
                      <a:ext cx="2743200" cy="0"/>
                    </a:xfrm>
                    <a:prstGeom prst="line">
                      <a:avLst/>
                    </a:prstGeom>
                    <a:ln w="31750" cap="sq">
                      <a:solidFill>
                        <a:srgbClr val="00000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9" name="Straight Connector 28"/>
                    <p:cNvCxnSpPr/>
                    <p:nvPr userDrawn="1"/>
                  </p:nvCxnSpPr>
                  <p:spPr>
                    <a:xfrm>
                      <a:off x="31089600" y="9144000"/>
                      <a:ext cx="457200" cy="0"/>
                    </a:xfrm>
                    <a:prstGeom prst="line">
                      <a:avLst/>
                    </a:prstGeom>
                    <a:ln w="31750" cap="sq">
                      <a:solidFill>
                        <a:srgbClr val="00000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5" name="Straight Connector 44"/>
                    <p:cNvCxnSpPr/>
                    <p:nvPr userDrawn="1"/>
                  </p:nvCxnSpPr>
                  <p:spPr>
                    <a:xfrm>
                      <a:off x="34290000" y="9144000"/>
                      <a:ext cx="457200" cy="0"/>
                    </a:xfrm>
                    <a:prstGeom prst="line">
                      <a:avLst/>
                    </a:prstGeom>
                    <a:ln w="31750" cap="sq">
                      <a:solidFill>
                        <a:srgbClr val="000000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sp>
                <p:nvSpPr>
                  <p:cNvPr id="55" name="Rectangle 54"/>
                  <p:cNvSpPr/>
                  <p:nvPr userDrawn="1"/>
                </p:nvSpPr>
                <p:spPr>
                  <a:xfrm>
                    <a:off x="31569660" y="15949247"/>
                    <a:ext cx="2697480" cy="685800"/>
                  </a:xfrm>
                  <a:prstGeom prst="rect">
                    <a:avLst/>
                  </a:prstGeom>
                  <a:noFill/>
                  <a:ln w="28575">
                    <a:solidFill>
                      <a:srgbClr val="00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sz="5000" baseline="0" dirty="0" smtClean="0">
                        <a:solidFill>
                          <a:schemeClr val="tx1"/>
                        </a:solidFill>
                        <a:latin typeface="Didot" charset="0"/>
                        <a:ea typeface="Didot" charset="0"/>
                        <a:cs typeface="Didot" charset="0"/>
                      </a:rPr>
                      <a:t>M</a:t>
                    </a:r>
                    <a:endParaRPr lang="en-US" sz="5000" baseline="0" dirty="0">
                      <a:solidFill>
                        <a:schemeClr val="tx1"/>
                      </a:solidFill>
                      <a:latin typeface="Didot" charset="0"/>
                      <a:ea typeface="Didot" charset="0"/>
                      <a:cs typeface="Didot" charset="0"/>
                    </a:endParaRPr>
                  </a:p>
                </p:txBody>
              </p:sp>
              <p:sp>
                <p:nvSpPr>
                  <p:cNvPr id="59" name="Oval 58"/>
                  <p:cNvSpPr/>
                  <p:nvPr userDrawn="1"/>
                </p:nvSpPr>
                <p:spPr>
                  <a:xfrm>
                    <a:off x="32496125" y="16778201"/>
                    <a:ext cx="118872" cy="1143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66" name="Oval 65"/>
                  <p:cNvSpPr/>
                  <p:nvPr userDrawn="1"/>
                </p:nvSpPr>
                <p:spPr>
                  <a:xfrm>
                    <a:off x="33316163" y="17017524"/>
                    <a:ext cx="118872" cy="1143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67" name="Oval 66"/>
                  <p:cNvSpPr/>
                  <p:nvPr userDrawn="1"/>
                </p:nvSpPr>
                <p:spPr>
                  <a:xfrm>
                    <a:off x="33684210" y="17896060"/>
                    <a:ext cx="118872" cy="1143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68" name="Oval 67"/>
                  <p:cNvSpPr/>
                  <p:nvPr userDrawn="1"/>
                </p:nvSpPr>
                <p:spPr>
                  <a:xfrm>
                    <a:off x="32343725" y="17502100"/>
                    <a:ext cx="118872" cy="1143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69" name="Oval 68"/>
                  <p:cNvSpPr/>
                  <p:nvPr userDrawn="1"/>
                </p:nvSpPr>
                <p:spPr>
                  <a:xfrm>
                    <a:off x="31732730" y="17548334"/>
                    <a:ext cx="118872" cy="1143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70" name="Oval 69"/>
                  <p:cNvSpPr/>
                  <p:nvPr userDrawn="1"/>
                </p:nvSpPr>
                <p:spPr>
                  <a:xfrm>
                    <a:off x="31823074" y="16949650"/>
                    <a:ext cx="118872" cy="1143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72" name="Oval 71"/>
                  <p:cNvSpPr/>
                  <p:nvPr userDrawn="1"/>
                </p:nvSpPr>
                <p:spPr>
                  <a:xfrm>
                    <a:off x="32948310" y="16884933"/>
                    <a:ext cx="118872" cy="1143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74" name="Oval 73"/>
                  <p:cNvSpPr/>
                  <p:nvPr userDrawn="1"/>
                </p:nvSpPr>
                <p:spPr>
                  <a:xfrm>
                    <a:off x="32015366" y="17342998"/>
                    <a:ext cx="118872" cy="1143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75" name="Oval 74"/>
                  <p:cNvSpPr/>
                  <p:nvPr userDrawn="1"/>
                </p:nvSpPr>
                <p:spPr>
                  <a:xfrm>
                    <a:off x="33636076" y="16942083"/>
                    <a:ext cx="118872" cy="1143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77" name="Oval 76"/>
                  <p:cNvSpPr/>
                  <p:nvPr userDrawn="1"/>
                </p:nvSpPr>
                <p:spPr>
                  <a:xfrm>
                    <a:off x="32144477" y="18306467"/>
                    <a:ext cx="118872" cy="1143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78" name="Oval 77"/>
                  <p:cNvSpPr/>
                  <p:nvPr userDrawn="1"/>
                </p:nvSpPr>
                <p:spPr>
                  <a:xfrm>
                    <a:off x="33537844" y="17559421"/>
                    <a:ext cx="118872" cy="1143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79" name="Oval 78"/>
                  <p:cNvSpPr/>
                  <p:nvPr userDrawn="1"/>
                </p:nvSpPr>
                <p:spPr>
                  <a:xfrm>
                    <a:off x="33006857" y="18180682"/>
                    <a:ext cx="118872" cy="1143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80" name="Oval 79"/>
                  <p:cNvSpPr/>
                  <p:nvPr userDrawn="1"/>
                </p:nvSpPr>
                <p:spPr>
                  <a:xfrm>
                    <a:off x="33125729" y="17422749"/>
                    <a:ext cx="118872" cy="1143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81" name="Oval 80"/>
                  <p:cNvSpPr/>
                  <p:nvPr userDrawn="1"/>
                </p:nvSpPr>
                <p:spPr>
                  <a:xfrm>
                    <a:off x="33925763" y="17627124"/>
                    <a:ext cx="118872" cy="1143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82" name="Oval 81"/>
                  <p:cNvSpPr/>
                  <p:nvPr userDrawn="1"/>
                </p:nvSpPr>
                <p:spPr>
                  <a:xfrm>
                    <a:off x="31792166" y="18243573"/>
                    <a:ext cx="118872" cy="1143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86" name="Oval 85"/>
                  <p:cNvSpPr/>
                  <p:nvPr userDrawn="1"/>
                </p:nvSpPr>
                <p:spPr>
                  <a:xfrm>
                    <a:off x="32642256" y="18306467"/>
                    <a:ext cx="118872" cy="1143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87" name="Oval 86"/>
                  <p:cNvSpPr/>
                  <p:nvPr userDrawn="1"/>
                </p:nvSpPr>
                <p:spPr>
                  <a:xfrm>
                    <a:off x="31843155" y="18604273"/>
                    <a:ext cx="118872" cy="1143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88" name="Oval 87"/>
                  <p:cNvSpPr/>
                  <p:nvPr userDrawn="1"/>
                </p:nvSpPr>
                <p:spPr>
                  <a:xfrm>
                    <a:off x="33885722" y="17175983"/>
                    <a:ext cx="118872" cy="1143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89" name="Oval 88"/>
                  <p:cNvSpPr/>
                  <p:nvPr userDrawn="1"/>
                </p:nvSpPr>
                <p:spPr>
                  <a:xfrm>
                    <a:off x="32645699" y="17729776"/>
                    <a:ext cx="118872" cy="1143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90" name="Oval 89"/>
                  <p:cNvSpPr/>
                  <p:nvPr userDrawn="1"/>
                </p:nvSpPr>
                <p:spPr>
                  <a:xfrm>
                    <a:off x="33332580" y="17696045"/>
                    <a:ext cx="118872" cy="1143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91" name="Oval 90"/>
                  <p:cNvSpPr/>
                  <p:nvPr userDrawn="1"/>
                </p:nvSpPr>
                <p:spPr>
                  <a:xfrm>
                    <a:off x="33551782" y="18685731"/>
                    <a:ext cx="118872" cy="1143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92" name="Oval 91"/>
                  <p:cNvSpPr/>
                  <p:nvPr userDrawn="1"/>
                </p:nvSpPr>
                <p:spPr>
                  <a:xfrm>
                    <a:off x="33611218" y="18209404"/>
                    <a:ext cx="118872" cy="1143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93" name="Oval 92"/>
                  <p:cNvSpPr/>
                  <p:nvPr userDrawn="1"/>
                </p:nvSpPr>
                <p:spPr>
                  <a:xfrm>
                    <a:off x="32337091" y="18748622"/>
                    <a:ext cx="118872" cy="1143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103" name="Oval 102"/>
                  <p:cNvSpPr/>
                  <p:nvPr userDrawn="1"/>
                </p:nvSpPr>
                <p:spPr>
                  <a:xfrm>
                    <a:off x="34001964" y="18492700"/>
                    <a:ext cx="118872" cy="1143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104" name="Oval 103"/>
                  <p:cNvSpPr/>
                  <p:nvPr userDrawn="1"/>
                </p:nvSpPr>
                <p:spPr>
                  <a:xfrm>
                    <a:off x="33016237" y="18537498"/>
                    <a:ext cx="118872" cy="1143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105" name="Oval 104"/>
                  <p:cNvSpPr/>
                  <p:nvPr userDrawn="1"/>
                </p:nvSpPr>
                <p:spPr>
                  <a:xfrm>
                    <a:off x="32421975" y="17178823"/>
                    <a:ext cx="118872" cy="1143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106" name="Oval 105"/>
                  <p:cNvSpPr/>
                  <p:nvPr userDrawn="1"/>
                </p:nvSpPr>
                <p:spPr>
                  <a:xfrm>
                    <a:off x="32853725" y="17227074"/>
                    <a:ext cx="118872" cy="1143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107" name="Oval 106"/>
                  <p:cNvSpPr/>
                  <p:nvPr userDrawn="1"/>
                </p:nvSpPr>
                <p:spPr>
                  <a:xfrm>
                    <a:off x="32120649" y="16786879"/>
                    <a:ext cx="118872" cy="1143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108" name="Oval 107"/>
                  <p:cNvSpPr/>
                  <p:nvPr userDrawn="1"/>
                </p:nvSpPr>
                <p:spPr>
                  <a:xfrm>
                    <a:off x="32102585" y="17879069"/>
                    <a:ext cx="118872" cy="11430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sp>
              <p:nvSpPr>
                <p:cNvPr id="109" name="TextBox 108"/>
                <p:cNvSpPr txBox="1"/>
                <p:nvPr userDrawn="1"/>
              </p:nvSpPr>
              <p:spPr>
                <a:xfrm>
                  <a:off x="32044510" y="18498602"/>
                  <a:ext cx="1027845" cy="86177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5000" i="1" dirty="0" err="1" smtClean="0">
                      <a:latin typeface="Didot" charset="0"/>
                      <a:ea typeface="Didot" charset="0"/>
                      <a:cs typeface="Didot" charset="0"/>
                    </a:rPr>
                    <a:t>dQ</a:t>
                  </a:r>
                  <a:endParaRPr lang="en-US" sz="5000" i="1" dirty="0">
                    <a:latin typeface="Didot" charset="0"/>
                    <a:ea typeface="Didot" charset="0"/>
                    <a:cs typeface="Didot" charset="0"/>
                  </a:endParaRPr>
                </a:p>
              </p:txBody>
            </p:sp>
          </p:grpSp>
          <p:cxnSp>
            <p:nvCxnSpPr>
              <p:cNvPr id="112" name="Straight Connector 111"/>
              <p:cNvCxnSpPr/>
              <p:nvPr userDrawn="1"/>
            </p:nvCxnSpPr>
            <p:spPr>
              <a:xfrm>
                <a:off x="32289676" y="18762283"/>
                <a:ext cx="268756" cy="0"/>
              </a:xfrm>
              <a:prstGeom prst="line">
                <a:avLst/>
              </a:prstGeom>
              <a:ln w="349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aphicFrame>
        <p:nvGraphicFramePr>
          <p:cNvPr id="119" name="Table 118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386194207"/>
              </p:ext>
            </p:extLst>
          </p:nvPr>
        </p:nvGraphicFramePr>
        <p:xfrm>
          <a:off x="30437487" y="8871264"/>
          <a:ext cx="12809990" cy="475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81"/>
                <a:gridCol w="4425696"/>
                <a:gridCol w="4389120"/>
                <a:gridCol w="3387595"/>
                <a:gridCol w="211498"/>
              </a:tblGrid>
              <a:tr h="516290">
                <a:tc>
                  <a:txBody>
                    <a:bodyPr/>
                    <a:lstStyle/>
                    <a:p>
                      <a:pPr marL="0" marR="0" indent="0" algn="ctr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3000" b="0" u="sng" dirty="0" smtClean="0">
                        <a:solidFill>
                          <a:schemeClr val="tx1"/>
                        </a:solidFill>
                        <a:latin typeface="Trebuchet MS" charset="0"/>
                        <a:ea typeface="Trebuchet MS" charset="0"/>
                        <a:cs typeface="Trebuchet MS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000" b="1" u="none" dirty="0" smtClean="0">
                          <a:solidFill>
                            <a:schemeClr val="tx1"/>
                          </a:solidFill>
                          <a:latin typeface="Verdana" charset="0"/>
                          <a:ea typeface="Verdana" charset="0"/>
                          <a:cs typeface="Verdana" charset="0"/>
                        </a:rPr>
                        <a:t>PDM</a:t>
                      </a:r>
                      <a:endParaRPr lang="en-US" sz="3000" b="1" u="none" dirty="0" smtClean="0">
                        <a:solidFill>
                          <a:schemeClr val="tx1"/>
                        </a:solidFill>
                        <a:latin typeface="Verdana" charset="0"/>
                        <a:ea typeface="Verdana" charset="0"/>
                        <a:cs typeface="Verdana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000" b="1" u="none" dirty="0" smtClean="0">
                          <a:solidFill>
                            <a:schemeClr val="tx1"/>
                          </a:solidFill>
                          <a:latin typeface="Verdana" charset="0"/>
                          <a:ea typeface="Verdana" charset="0"/>
                          <a:cs typeface="Verdana" charset="0"/>
                        </a:rPr>
                        <a:t>Thermodynamics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3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3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16290">
                <a:tc>
                  <a:txBody>
                    <a:bodyPr/>
                    <a:lstStyle/>
                    <a:p>
                      <a:pPr marL="0" marR="0" indent="0" algn="l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30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000" b="0" i="1" u="none" baseline="0" dirty="0" err="1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dU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=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F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1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dx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1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+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F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2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dx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2</a:t>
                      </a:r>
                      <a:endParaRPr lang="en-US" sz="300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err="1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dU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=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T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err="1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dS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−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p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err="1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dV</a:t>
                      </a:r>
                      <a:endParaRPr lang="en-US" sz="300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57200" indent="-457200"/>
                      <a:r>
                        <a:rPr lang="en-US" sz="3000" dirty="0" smtClean="0">
                          <a:solidFill>
                            <a:schemeClr val="tx1"/>
                          </a:solidFill>
                          <a:latin typeface="Trebuchet MS" charset="0"/>
                          <a:ea typeface="Trebuchet MS" charset="0"/>
                          <a:cs typeface="Trebuchet MS" charset="0"/>
                        </a:rPr>
                        <a:t>First Law (given)</a:t>
                      </a:r>
                      <a:endParaRPr lang="en-US" sz="3000" dirty="0">
                        <a:solidFill>
                          <a:schemeClr val="tx1"/>
                        </a:solidFill>
                        <a:latin typeface="Trebuchet MS" charset="0"/>
                        <a:ea typeface="Trebuchet MS" charset="0"/>
                        <a:cs typeface="Trebuchet MS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3000" dirty="0">
                        <a:solidFill>
                          <a:schemeClr val="tx1"/>
                        </a:solidFill>
                        <a:latin typeface="Trebuchet MS" charset="0"/>
                        <a:ea typeface="Trebuchet MS" charset="0"/>
                        <a:cs typeface="Trebuchet MS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16290">
                <a:tc>
                  <a:txBody>
                    <a:bodyPr/>
                    <a:lstStyle/>
                    <a:p>
                      <a:pPr marL="0" marR="0" indent="0" algn="l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30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000" b="0" i="1" u="none" baseline="0" dirty="0" err="1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dA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=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__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dx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1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+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__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dF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2</a:t>
                      </a:r>
                      <a:endParaRPr lang="en-US" sz="300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err="1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dH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=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__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err="1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dS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+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__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err="1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dp</a:t>
                      </a:r>
                      <a:endParaRPr lang="en-US" sz="300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57200" indent="-457200"/>
                      <a:r>
                        <a:rPr lang="en-US" sz="3000" dirty="0" smtClean="0">
                          <a:solidFill>
                            <a:schemeClr val="tx1"/>
                          </a:solidFill>
                          <a:latin typeface="Trebuchet MS" charset="0"/>
                          <a:ea typeface="Trebuchet MS" charset="0"/>
                          <a:cs typeface="Trebuchet MS" charset="0"/>
                        </a:rPr>
                        <a:t>Target Equation</a:t>
                      </a:r>
                      <a:endParaRPr lang="en-US" sz="3000" dirty="0">
                        <a:solidFill>
                          <a:schemeClr val="tx1"/>
                        </a:solidFill>
                        <a:latin typeface="Trebuchet MS" charset="0"/>
                        <a:ea typeface="Trebuchet MS" charset="0"/>
                        <a:cs typeface="Trebuchet MS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3000" dirty="0">
                        <a:solidFill>
                          <a:schemeClr val="tx1"/>
                        </a:solidFill>
                        <a:latin typeface="Trebuchet MS" charset="0"/>
                        <a:ea typeface="Trebuchet MS" charset="0"/>
                        <a:cs typeface="Trebuchet MS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16290">
                <a:tc>
                  <a:txBody>
                    <a:bodyPr/>
                    <a:lstStyle/>
                    <a:p>
                      <a:pPr marL="0" marR="0" indent="0" algn="l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30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4405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A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=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U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−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F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2 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x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2</a:t>
                      </a:r>
                      <a:endParaRPr lang="en-US" sz="300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4405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H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=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U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+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p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V</a:t>
                      </a:r>
                      <a:endParaRPr lang="en-US" sz="300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4405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/>
                      <a:r>
                        <a:rPr lang="en-US" sz="3000" dirty="0" smtClean="0">
                          <a:solidFill>
                            <a:schemeClr val="tx1"/>
                          </a:solidFill>
                          <a:latin typeface="Trebuchet MS" charset="0"/>
                          <a:ea typeface="Trebuchet MS" charset="0"/>
                          <a:cs typeface="Trebuchet MS" charset="0"/>
                        </a:rPr>
                        <a:t>Legendre Transformation</a:t>
                      </a:r>
                      <a:endParaRPr lang="en-US" sz="3000" dirty="0">
                        <a:solidFill>
                          <a:schemeClr val="tx1"/>
                        </a:solidFill>
                        <a:latin typeface="Trebuchet MS" charset="0"/>
                        <a:ea typeface="Trebuchet MS" charset="0"/>
                        <a:cs typeface="Trebuchet MS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4405">
                        <a:alpha val="1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3000" dirty="0">
                        <a:solidFill>
                          <a:schemeClr val="tx1"/>
                        </a:solidFill>
                        <a:latin typeface="Trebuchet MS" charset="0"/>
                        <a:ea typeface="Trebuchet MS" charset="0"/>
                        <a:cs typeface="Trebuchet MS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4405">
                        <a:alpha val="10000"/>
                      </a:srgbClr>
                    </a:solidFill>
                  </a:tcPr>
                </a:tc>
              </a:tr>
              <a:tr h="516290">
                <a:tc>
                  <a:txBody>
                    <a:bodyPr/>
                    <a:lstStyle/>
                    <a:p>
                      <a:endParaRPr lang="en-US" sz="30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3000" b="0" i="1" u="none" baseline="0" dirty="0" err="1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dA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=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err="1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dU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−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F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2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dx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2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−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x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2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dF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2 </a:t>
                      </a:r>
                      <a:endParaRPr lang="en-US" sz="300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err="1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dH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=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err="1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dU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+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p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err="1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dV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+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V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err="1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dp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endParaRPr lang="en-US" sz="300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57200" indent="-457200"/>
                      <a:r>
                        <a:rPr lang="en-US" sz="3000" dirty="0" smtClean="0">
                          <a:solidFill>
                            <a:schemeClr val="tx1"/>
                          </a:solidFill>
                          <a:latin typeface="Trebuchet MS" charset="0"/>
                          <a:ea typeface="Trebuchet MS" charset="0"/>
                          <a:cs typeface="Trebuchet MS" charset="0"/>
                        </a:rPr>
                        <a:t>‘Zap </a:t>
                      </a:r>
                      <a:r>
                        <a:rPr lang="en-US" sz="3000" dirty="0" smtClean="0">
                          <a:solidFill>
                            <a:schemeClr val="tx1"/>
                          </a:solidFill>
                          <a:latin typeface="Trebuchet MS" charset="0"/>
                          <a:ea typeface="Trebuchet MS" charset="0"/>
                          <a:cs typeface="Trebuchet MS" charset="0"/>
                        </a:rPr>
                        <a:t>with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</a:t>
                      </a:r>
                      <a:r>
                        <a:rPr lang="en-US" sz="3000" dirty="0" smtClean="0">
                          <a:solidFill>
                            <a:schemeClr val="tx1"/>
                          </a:solidFill>
                          <a:latin typeface="Trebuchet MS" charset="0"/>
                          <a:ea typeface="Trebuchet MS" charset="0"/>
                          <a:cs typeface="Trebuchet MS" charset="0"/>
                        </a:rPr>
                        <a:t>’ [2]</a:t>
                      </a:r>
                      <a:endParaRPr lang="en-US" sz="3000" dirty="0">
                        <a:solidFill>
                          <a:schemeClr val="tx1"/>
                        </a:solidFill>
                        <a:latin typeface="Trebuchet MS" charset="0"/>
                        <a:ea typeface="Trebuchet MS" charset="0"/>
                        <a:cs typeface="Trebuchet MS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3000" dirty="0">
                        <a:solidFill>
                          <a:schemeClr val="tx1"/>
                        </a:solidFill>
                        <a:latin typeface="Trebuchet MS" charset="0"/>
                        <a:ea typeface="Trebuchet MS" charset="0"/>
                        <a:cs typeface="Trebuchet MS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16290">
                <a:tc>
                  <a:txBody>
                    <a:bodyPr/>
                    <a:lstStyle/>
                    <a:p>
                      <a:pPr marL="0" marR="0" indent="0" algn="l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30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000" b="0" i="1" u="none" baseline="0" dirty="0" err="1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dA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=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F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1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dx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1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+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F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2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dx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2</a:t>
                      </a:r>
                    </a:p>
                    <a:p>
                      <a:pPr marL="0" marR="0" indent="0" algn="l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                    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−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F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2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dx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2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−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x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2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dF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2 </a:t>
                      </a:r>
                      <a:endParaRPr lang="en-US" sz="300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err="1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dH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=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T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err="1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dS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−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p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err="1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dV</a:t>
                      </a:r>
                      <a:endParaRPr lang="en-US" sz="3000" b="0" i="1" u="none" baseline="-25000" dirty="0" smtClean="0">
                        <a:solidFill>
                          <a:schemeClr val="tx1"/>
                        </a:solidFill>
                        <a:latin typeface="Didot" charset="0"/>
                        <a:ea typeface="Didot" charset="0"/>
                        <a:cs typeface="Didot" charset="0"/>
                      </a:endParaRPr>
                    </a:p>
                    <a:p>
                      <a:pPr marL="0" marR="0" indent="0" algn="l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                    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+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p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err="1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dV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+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V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err="1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dp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endParaRPr lang="en-US" sz="300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57200" indent="-457200"/>
                      <a:r>
                        <a:rPr lang="en-US" sz="3000" dirty="0" smtClean="0">
                          <a:solidFill>
                            <a:schemeClr val="tx1"/>
                          </a:solidFill>
                          <a:latin typeface="Trebuchet MS" charset="0"/>
                          <a:ea typeface="Trebuchet MS" charset="0"/>
                          <a:cs typeface="Trebuchet MS" charset="0"/>
                        </a:rPr>
                        <a:t>Substitute </a:t>
                      </a:r>
                      <a:r>
                        <a:rPr lang="en-US" sz="3000" dirty="0" smtClean="0">
                          <a:solidFill>
                            <a:schemeClr val="tx1"/>
                          </a:solidFill>
                          <a:latin typeface="Trebuchet MS" charset="0"/>
                          <a:ea typeface="Trebuchet MS" charset="0"/>
                          <a:cs typeface="Trebuchet MS" charset="0"/>
                        </a:rPr>
                        <a:t>in the </a:t>
                      </a:r>
                      <a:r>
                        <a:rPr lang="en-US" sz="3000" dirty="0" smtClean="0">
                          <a:solidFill>
                            <a:schemeClr val="tx1"/>
                          </a:solidFill>
                          <a:latin typeface="Trebuchet MS" charset="0"/>
                          <a:ea typeface="Trebuchet MS" charset="0"/>
                          <a:cs typeface="Trebuchet MS" charset="0"/>
                        </a:rPr>
                        <a:t>First Law</a:t>
                      </a:r>
                      <a:endParaRPr lang="en-US" sz="3000" dirty="0">
                        <a:solidFill>
                          <a:schemeClr val="tx1"/>
                        </a:solidFill>
                        <a:latin typeface="Trebuchet MS" charset="0"/>
                        <a:ea typeface="Trebuchet MS" charset="0"/>
                        <a:cs typeface="Trebuchet MS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3000" dirty="0">
                        <a:solidFill>
                          <a:schemeClr val="tx1"/>
                        </a:solidFill>
                        <a:latin typeface="Trebuchet MS" charset="0"/>
                        <a:ea typeface="Trebuchet MS" charset="0"/>
                        <a:cs typeface="Trebuchet MS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16290">
                <a:tc>
                  <a:txBody>
                    <a:bodyPr/>
                    <a:lstStyle/>
                    <a:p>
                      <a:pPr marL="0" marR="0" indent="0" algn="l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30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000" b="0" i="1" u="none" baseline="0" dirty="0" err="1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dA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=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F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1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dx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1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−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x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2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dF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2 </a:t>
                      </a:r>
                      <a:endParaRPr lang="en-US" sz="300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err="1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dH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=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T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err="1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dS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+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V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r>
                        <a:rPr lang="en-US" sz="3000" b="0" i="1" u="none" baseline="0" dirty="0" err="1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dp</a:t>
                      </a:r>
                      <a:r>
                        <a:rPr lang="en-US" sz="3000" b="0" i="1" u="none" baseline="-25000" dirty="0" smtClean="0">
                          <a:solidFill>
                            <a:schemeClr val="tx1"/>
                          </a:solidFill>
                          <a:latin typeface="Didot" charset="0"/>
                          <a:ea typeface="Didot" charset="0"/>
                          <a:cs typeface="Didot" charset="0"/>
                        </a:rPr>
                        <a:t> </a:t>
                      </a:r>
                      <a:endParaRPr lang="en-US" sz="300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57200" indent="-457200"/>
                      <a:r>
                        <a:rPr lang="en-US" sz="3000" dirty="0" smtClean="0">
                          <a:solidFill>
                            <a:schemeClr val="tx1"/>
                          </a:solidFill>
                          <a:latin typeface="Trebuchet MS" charset="0"/>
                          <a:ea typeface="Trebuchet MS" charset="0"/>
                          <a:cs typeface="Trebuchet MS" charset="0"/>
                        </a:rPr>
                        <a:t>Simplify</a:t>
                      </a:r>
                      <a:endParaRPr lang="en-US" sz="3000" dirty="0">
                        <a:solidFill>
                          <a:schemeClr val="tx1"/>
                        </a:solidFill>
                        <a:latin typeface="Trebuchet MS" charset="0"/>
                        <a:ea typeface="Trebuchet MS" charset="0"/>
                        <a:cs typeface="Trebuchet MS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3000" dirty="0">
                        <a:solidFill>
                          <a:schemeClr val="tx1"/>
                        </a:solidFill>
                        <a:latin typeface="Trebuchet MS" charset="0"/>
                        <a:ea typeface="Trebuchet MS" charset="0"/>
                        <a:cs typeface="Trebuchet MS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0" name="Rounded Rectangle 119"/>
          <p:cNvSpPr/>
          <p:nvPr userDrawn="1"/>
        </p:nvSpPr>
        <p:spPr>
          <a:xfrm>
            <a:off x="30403800" y="6170521"/>
            <a:ext cx="12801600" cy="7543800"/>
          </a:xfrm>
          <a:prstGeom prst="roundRect">
            <a:avLst>
              <a:gd name="adj" fmla="val 9067"/>
            </a:avLst>
          </a:prstGeom>
          <a:noFill/>
          <a:ln w="95250">
            <a:solidFill>
              <a:srgbClr val="E144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t"/>
          <a:lstStyle/>
          <a:p>
            <a:pPr algn="ctr">
              <a:spcAft>
                <a:spcPts val="100"/>
              </a:spcAft>
            </a:pPr>
            <a:r>
              <a:rPr lang="en-US" sz="5000" b="1" i="0" u="none" baseline="0" dirty="0" smtClean="0">
                <a:solidFill>
                  <a:schemeClr val="tx1"/>
                </a:solidFill>
                <a:latin typeface="Verdana" charset="0"/>
                <a:ea typeface="Verdana" charset="0"/>
                <a:cs typeface="Verdana" charset="0"/>
              </a:rPr>
              <a:t>Legendre Transformations</a:t>
            </a:r>
          </a:p>
          <a:p>
            <a:pPr algn="l">
              <a:spcAft>
                <a:spcPts val="100"/>
              </a:spcAft>
            </a:pPr>
            <a:endParaRPr lang="en-US" sz="1800" b="0" i="0" u="none" baseline="0" dirty="0" smtClean="0">
              <a:solidFill>
                <a:schemeClr val="tx1"/>
              </a:solidFill>
              <a:latin typeface="Trebuchet MS" charset="0"/>
              <a:ea typeface="Trebuchet MS" charset="0"/>
              <a:cs typeface="Trebuchet MS" charset="0"/>
            </a:endParaRPr>
          </a:p>
          <a:p>
            <a:pPr algn="l">
              <a:spcAft>
                <a:spcPts val="100"/>
              </a:spcAft>
            </a:pPr>
            <a:r>
              <a:rPr lang="en-US" sz="30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Legendre </a:t>
            </a:r>
            <a:r>
              <a:rPr lang="en-US" sz="30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transformations </a:t>
            </a:r>
            <a:r>
              <a:rPr lang="en-US" sz="30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yield thermodynamic potentials, such as </a:t>
            </a:r>
            <a:r>
              <a:rPr lang="en-US" sz="3000" b="0" i="1" u="none" baseline="0" dirty="0" smtClean="0">
                <a:solidFill>
                  <a:schemeClr val="tx1"/>
                </a:solidFill>
                <a:latin typeface="Didot" charset="0"/>
                <a:ea typeface="Didot" charset="0"/>
                <a:cs typeface="Didot" charset="0"/>
              </a:rPr>
              <a:t>A</a:t>
            </a:r>
            <a:r>
              <a:rPr lang="en-US" sz="30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 and </a:t>
            </a:r>
            <a:r>
              <a:rPr lang="en-US" sz="3000" b="0" i="1" u="none" baseline="0" dirty="0" smtClean="0">
                <a:solidFill>
                  <a:schemeClr val="tx1"/>
                </a:solidFill>
                <a:latin typeface="Didot" charset="0"/>
                <a:ea typeface="Didot" charset="0"/>
                <a:cs typeface="Didot" charset="0"/>
              </a:rPr>
              <a:t>H</a:t>
            </a:r>
            <a:r>
              <a:rPr lang="en-US" sz="30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 below, with unique independent variables (the </a:t>
            </a:r>
            <a:r>
              <a:rPr lang="en-US" sz="3000" b="0" i="1" u="none" baseline="0" dirty="0" err="1" smtClean="0">
                <a:solidFill>
                  <a:schemeClr val="tx1"/>
                </a:solidFill>
                <a:latin typeface="Didot" charset="0"/>
                <a:ea typeface="Didot" charset="0"/>
                <a:cs typeface="Didot" charset="0"/>
              </a:rPr>
              <a:t>dX</a:t>
            </a:r>
            <a:r>
              <a:rPr lang="en-US" sz="3000" b="0" i="0" u="none" baseline="0" dirty="0" err="1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’s</a:t>
            </a:r>
            <a:r>
              <a:rPr lang="en-US" sz="3000" b="0" i="0" u="none" baseline="0" dirty="0" smtClean="0">
                <a:solidFill>
                  <a:schemeClr val="tx1"/>
                </a:solidFill>
                <a:latin typeface="Trebuchet MS" charset="0"/>
                <a:ea typeface="Trebuchet MS" charset="0"/>
                <a:cs typeface="Trebuchet MS" charset="0"/>
              </a:rPr>
              <a:t>). Considering these potentials provides new perspectives of a given physical system.</a:t>
            </a:r>
            <a:endParaRPr lang="en-US" sz="3000" b="0" i="0" u="sng" baseline="0" dirty="0" smtClean="0">
              <a:solidFill>
                <a:schemeClr val="tx1"/>
              </a:solidFill>
              <a:latin typeface="Trebuchet MS" charset="0"/>
              <a:ea typeface="Trebuchet MS" charset="0"/>
              <a:cs typeface="Trebuchet MS" charset="0"/>
            </a:endParaRPr>
          </a:p>
        </p:txBody>
      </p:sp>
      <p:sp>
        <p:nvSpPr>
          <p:cNvPr id="125" name="Rounded Rectangle 124"/>
          <p:cNvSpPr/>
          <p:nvPr userDrawn="1"/>
        </p:nvSpPr>
        <p:spPr>
          <a:xfrm>
            <a:off x="2334359" y="17849472"/>
            <a:ext cx="2508592" cy="414990"/>
          </a:xfrm>
          <a:prstGeom prst="roundRect">
            <a:avLst>
              <a:gd name="adj" fmla="val 18992"/>
            </a:avLst>
          </a:prstGeom>
          <a:noFill/>
          <a:ln w="31750">
            <a:solidFill>
              <a:srgbClr val="E144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t"/>
          <a:lstStyle/>
          <a:p>
            <a:pPr algn="ctr">
              <a:spcAft>
                <a:spcPts val="100"/>
              </a:spcAft>
            </a:pPr>
            <a:endParaRPr lang="en-US" sz="3000" b="0" i="0" u="sng" baseline="0" dirty="0" smtClean="0">
              <a:solidFill>
                <a:schemeClr val="tx1"/>
              </a:solidFill>
              <a:latin typeface="Trebuchet MS" charset="0"/>
              <a:ea typeface="Trebuchet MS" charset="0"/>
              <a:cs typeface="Trebuchet MS" charset="0"/>
            </a:endParaRPr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14173200" y="7480836"/>
            <a:ext cx="15544799" cy="12094699"/>
            <a:chOff x="14173200" y="7244860"/>
            <a:chExt cx="15544799" cy="12094699"/>
          </a:xfrm>
        </p:grpSpPr>
        <p:sp>
          <p:nvSpPr>
            <p:cNvPr id="31" name="TextBox 30"/>
            <p:cNvSpPr txBox="1"/>
            <p:nvPr userDrawn="1"/>
          </p:nvSpPr>
          <p:spPr>
            <a:xfrm>
              <a:off x="25830868" y="7244860"/>
              <a:ext cx="3887131" cy="11172289"/>
            </a:xfrm>
            <a:prstGeom prst="rect">
              <a:avLst/>
            </a:prstGeom>
            <a:noFill/>
          </p:spPr>
          <p:txBody>
            <a:bodyPr wrap="square" lIns="182880" rIns="182880" rtlCol="0">
              <a:spAutoFit/>
            </a:bodyPr>
            <a:lstStyle/>
            <a:p>
              <a:endParaRPr lang="en-US" sz="3000" dirty="0" smtClean="0">
                <a:latin typeface="Trebuchet MS" charset="0"/>
                <a:ea typeface="Trebuchet MS" charset="0"/>
                <a:cs typeface="Trebuchet MS" charset="0"/>
              </a:endParaRPr>
            </a:p>
            <a:p>
              <a:endParaRPr lang="en-US" sz="3000" dirty="0" smtClean="0">
                <a:latin typeface="Trebuchet MS" charset="0"/>
                <a:ea typeface="Trebuchet MS" charset="0"/>
                <a:cs typeface="Trebuchet MS" charset="0"/>
              </a:endParaRPr>
            </a:p>
            <a:p>
              <a:endParaRPr lang="en-US" sz="3000" dirty="0" smtClean="0">
                <a:latin typeface="Trebuchet MS" charset="0"/>
                <a:ea typeface="Trebuchet MS" charset="0"/>
                <a:cs typeface="Trebuchet MS" charset="0"/>
              </a:endParaRPr>
            </a:p>
            <a:p>
              <a:r>
                <a:rPr lang="en-US" sz="3000" dirty="0" smtClean="0">
                  <a:latin typeface="Trebuchet MS" charset="0"/>
                  <a:ea typeface="Trebuchet MS" charset="0"/>
                  <a:cs typeface="Trebuchet MS" charset="0"/>
                </a:rPr>
                <a:t>Different</a:t>
              </a:r>
              <a:r>
                <a:rPr lang="en-US" sz="3000" baseline="0" dirty="0" smtClean="0">
                  <a:latin typeface="Trebuchet MS" charset="0"/>
                  <a:ea typeface="Trebuchet MS" charset="0"/>
                  <a:cs typeface="Trebuchet MS" charset="0"/>
                </a:rPr>
                <a:t> s</a:t>
              </a:r>
              <a:r>
                <a:rPr lang="en-US" sz="3000" dirty="0" smtClean="0">
                  <a:latin typeface="Trebuchet MS" charset="0"/>
                  <a:ea typeface="Trebuchet MS" charset="0"/>
                  <a:cs typeface="Trebuchet MS" charset="0"/>
                </a:rPr>
                <a:t>pring</a:t>
              </a:r>
              <a:r>
                <a:rPr lang="en-US" sz="3000" baseline="0" dirty="0" smtClean="0">
                  <a:latin typeface="Trebuchet MS" charset="0"/>
                  <a:ea typeface="Trebuchet MS" charset="0"/>
                  <a:cs typeface="Trebuchet MS" charset="0"/>
                </a:rPr>
                <a:t> and </a:t>
              </a:r>
              <a:r>
                <a:rPr lang="en-US" sz="3000" dirty="0" smtClean="0">
                  <a:latin typeface="Trebuchet MS" charset="0"/>
                  <a:ea typeface="Trebuchet MS" charset="0"/>
                  <a:cs typeface="Trebuchet MS" charset="0"/>
                </a:rPr>
                <a:t>string configurations</a:t>
              </a:r>
              <a:r>
                <a:rPr lang="en-US" sz="3000" baseline="0" dirty="0" smtClean="0">
                  <a:latin typeface="Trebuchet MS" charset="0"/>
                  <a:ea typeface="Trebuchet MS" charset="0"/>
                  <a:cs typeface="Trebuchet MS" charset="0"/>
                </a:rPr>
                <a:t> produce different systems with different </a:t>
              </a:r>
              <a:r>
                <a:rPr lang="en-US" sz="3000" baseline="0" dirty="0" smtClean="0">
                  <a:latin typeface="Trebuchet MS" charset="0"/>
                  <a:ea typeface="Trebuchet MS" charset="0"/>
                  <a:cs typeface="Trebuchet MS" charset="0"/>
                </a:rPr>
                <a:t>relations between variables</a:t>
              </a:r>
            </a:p>
            <a:p>
              <a:endParaRPr lang="en-US" sz="3000" baseline="0" dirty="0" smtClean="0">
                <a:latin typeface="Trebuchet MS" charset="0"/>
                <a:ea typeface="Trebuchet MS" charset="0"/>
                <a:cs typeface="Trebuchet MS" charset="0"/>
              </a:endParaRPr>
            </a:p>
            <a:p>
              <a:endParaRPr lang="en-US" sz="3000" baseline="0" dirty="0" smtClean="0">
                <a:latin typeface="Trebuchet MS" charset="0"/>
                <a:ea typeface="Trebuchet MS" charset="0"/>
                <a:cs typeface="Trebuchet MS" charset="0"/>
              </a:endParaRPr>
            </a:p>
            <a:p>
              <a:endParaRPr lang="en-US" sz="3000" baseline="0" dirty="0" smtClean="0">
                <a:latin typeface="Trebuchet MS" charset="0"/>
                <a:ea typeface="Trebuchet MS" charset="0"/>
                <a:cs typeface="Trebuchet MS" charset="0"/>
              </a:endParaRPr>
            </a:p>
            <a:p>
              <a:endParaRPr lang="en-US" sz="3000" baseline="0" dirty="0" smtClean="0">
                <a:latin typeface="Trebuchet MS" charset="0"/>
                <a:ea typeface="Trebuchet MS" charset="0"/>
                <a:cs typeface="Trebuchet MS" charset="0"/>
              </a:endParaRPr>
            </a:p>
            <a:p>
              <a:r>
                <a:rPr lang="en-US" sz="3000" baseline="0" dirty="0" smtClean="0">
                  <a:latin typeface="Trebuchet MS" charset="0"/>
                  <a:ea typeface="Trebuchet MS" charset="0"/>
                  <a:cs typeface="Trebuchet MS" charset="0"/>
                </a:rPr>
                <a:t>Flags assist in  measuring positions</a:t>
              </a:r>
            </a:p>
            <a:p>
              <a:endParaRPr lang="en-US" sz="3000" baseline="0" dirty="0" smtClean="0">
                <a:latin typeface="Trebuchet MS" charset="0"/>
                <a:ea typeface="Trebuchet MS" charset="0"/>
                <a:cs typeface="Trebuchet MS" charset="0"/>
              </a:endParaRPr>
            </a:p>
            <a:p>
              <a:endParaRPr lang="en-US" sz="3000" baseline="0" dirty="0" smtClean="0">
                <a:latin typeface="Trebuchet MS" charset="0"/>
                <a:ea typeface="Trebuchet MS" charset="0"/>
                <a:cs typeface="Trebuchet MS" charset="0"/>
              </a:endParaRPr>
            </a:p>
            <a:p>
              <a:endParaRPr lang="en-US" sz="3000" baseline="0" dirty="0" smtClean="0">
                <a:latin typeface="Trebuchet MS" charset="0"/>
                <a:ea typeface="Trebuchet MS" charset="0"/>
                <a:cs typeface="Trebuchet MS" charset="0"/>
              </a:endParaRPr>
            </a:p>
            <a:p>
              <a:endParaRPr lang="en-US" sz="3000" baseline="0" dirty="0" smtClean="0">
                <a:latin typeface="Trebuchet MS" charset="0"/>
                <a:ea typeface="Trebuchet MS" charset="0"/>
                <a:cs typeface="Trebuchet MS" charset="0"/>
              </a:endParaRPr>
            </a:p>
            <a:p>
              <a:endParaRPr lang="en-US" sz="3000" baseline="0" dirty="0" smtClean="0">
                <a:latin typeface="Trebuchet MS" charset="0"/>
                <a:ea typeface="Trebuchet MS" charset="0"/>
                <a:cs typeface="Trebuchet MS" charset="0"/>
              </a:endParaRPr>
            </a:p>
            <a:p>
              <a:r>
                <a:rPr lang="en-US" sz="3000" baseline="0" dirty="0" smtClean="0">
                  <a:latin typeface="Trebuchet MS" charset="0"/>
                  <a:ea typeface="Trebuchet MS" charset="0"/>
                  <a:cs typeface="Trebuchet MS" charset="0"/>
                </a:rPr>
                <a:t>Hanging masses provide </a:t>
              </a:r>
              <a:r>
                <a:rPr lang="en-US" sz="3000" baseline="0" dirty="0" smtClean="0">
                  <a:latin typeface="Trebuchet MS" charset="0"/>
                  <a:ea typeface="Trebuchet MS" charset="0"/>
                  <a:cs typeface="Trebuchet MS" charset="0"/>
                </a:rPr>
                <a:t>an easily calculated tension </a:t>
              </a:r>
              <a:r>
                <a:rPr lang="en-US" sz="3000" baseline="0" dirty="0" smtClean="0">
                  <a:latin typeface="Trebuchet MS" charset="0"/>
                  <a:ea typeface="Trebuchet MS" charset="0"/>
                  <a:cs typeface="Trebuchet MS" charset="0"/>
                </a:rPr>
                <a:t>force for each string</a:t>
              </a:r>
            </a:p>
          </p:txBody>
        </p:sp>
        <p:sp>
          <p:nvSpPr>
            <p:cNvPr id="85" name="TextBox 84"/>
            <p:cNvSpPr txBox="1"/>
            <p:nvPr userDrawn="1"/>
          </p:nvSpPr>
          <p:spPr>
            <a:xfrm>
              <a:off x="14173200" y="7244860"/>
              <a:ext cx="3885267" cy="8863965"/>
            </a:xfrm>
            <a:prstGeom prst="rect">
              <a:avLst/>
            </a:prstGeom>
            <a:noFill/>
          </p:spPr>
          <p:txBody>
            <a:bodyPr wrap="square" lIns="182880" rIns="182880" rtlCol="0">
              <a:spAutoFit/>
            </a:bodyPr>
            <a:lstStyle/>
            <a:p>
              <a:endParaRPr lang="en-US" sz="3000" dirty="0" smtClean="0">
                <a:latin typeface="Trebuchet MS" charset="0"/>
                <a:ea typeface="Trebuchet MS" charset="0"/>
                <a:cs typeface="Trebuchet MS" charset="0"/>
              </a:endParaRPr>
            </a:p>
            <a:p>
              <a:pPr marL="0" marR="0" indent="0" algn="l" defTabSz="368686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3000" dirty="0" smtClean="0">
                  <a:latin typeface="Trebuchet MS" charset="0"/>
                  <a:ea typeface="Trebuchet MS" charset="0"/>
                  <a:cs typeface="Trebuchet MS" charset="0"/>
                </a:rPr>
                <a:t>A </a:t>
              </a:r>
              <a:r>
                <a:rPr lang="en-US" sz="3000" baseline="0" dirty="0" smtClean="0">
                  <a:latin typeface="Trebuchet MS" charset="0"/>
                  <a:ea typeface="Trebuchet MS" charset="0"/>
                  <a:cs typeface="Trebuchet MS" charset="0"/>
                </a:rPr>
                <a:t>black box can hide the system</a:t>
              </a:r>
            </a:p>
            <a:p>
              <a:endParaRPr lang="en-US" sz="3000" dirty="0" smtClean="0">
                <a:latin typeface="Trebuchet MS" charset="0"/>
                <a:ea typeface="Trebuchet MS" charset="0"/>
                <a:cs typeface="Trebuchet MS" charset="0"/>
              </a:endParaRPr>
            </a:p>
            <a:p>
              <a:endParaRPr lang="en-US" sz="3000" dirty="0" smtClean="0">
                <a:latin typeface="Trebuchet MS" charset="0"/>
                <a:ea typeface="Trebuchet MS" charset="0"/>
                <a:cs typeface="Trebuchet MS" charset="0"/>
              </a:endParaRPr>
            </a:p>
            <a:p>
              <a:endParaRPr lang="en-US" sz="3000" dirty="0" smtClean="0">
                <a:latin typeface="Trebuchet MS" charset="0"/>
                <a:ea typeface="Trebuchet MS" charset="0"/>
                <a:cs typeface="Trebuchet MS" charset="0"/>
              </a:endParaRPr>
            </a:p>
            <a:p>
              <a:endParaRPr lang="en-US" sz="3000" baseline="0" dirty="0" smtClean="0">
                <a:latin typeface="Trebuchet MS" charset="0"/>
                <a:ea typeface="Trebuchet MS" charset="0"/>
                <a:cs typeface="Trebuchet MS" charset="0"/>
              </a:endParaRPr>
            </a:p>
            <a:p>
              <a:pPr marL="0" marR="0" indent="0" algn="l" defTabSz="368686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3000" baseline="0" dirty="0" smtClean="0">
                  <a:latin typeface="Trebuchet MS" charset="0"/>
                  <a:ea typeface="Trebuchet MS" charset="0"/>
                  <a:cs typeface="Trebuchet MS" charset="0"/>
                </a:rPr>
                <a:t>Measurements of the system can be made </a:t>
              </a:r>
              <a:r>
                <a:rPr lang="en-US" sz="3000" baseline="0" dirty="0" smtClean="0">
                  <a:latin typeface="Trebuchet MS" charset="0"/>
                  <a:ea typeface="Trebuchet MS" charset="0"/>
                  <a:cs typeface="Trebuchet MS" charset="0"/>
                </a:rPr>
                <a:t>with the 2 </a:t>
              </a:r>
              <a:r>
                <a:rPr lang="en-US" sz="3000" baseline="0" dirty="0" smtClean="0">
                  <a:latin typeface="Trebuchet MS" charset="0"/>
                  <a:ea typeface="Trebuchet MS" charset="0"/>
                  <a:cs typeface="Trebuchet MS" charset="0"/>
                </a:rPr>
                <a:t>strings emerging from the black box</a:t>
              </a:r>
            </a:p>
            <a:p>
              <a:endParaRPr lang="en-US" sz="3000" baseline="0" dirty="0" smtClean="0">
                <a:latin typeface="Trebuchet MS" charset="0"/>
                <a:ea typeface="Trebuchet MS" charset="0"/>
                <a:cs typeface="Trebuchet MS" charset="0"/>
              </a:endParaRPr>
            </a:p>
            <a:p>
              <a:endParaRPr lang="en-US" sz="3000" baseline="0" dirty="0" smtClean="0">
                <a:latin typeface="Trebuchet MS" charset="0"/>
                <a:ea typeface="Trebuchet MS" charset="0"/>
                <a:cs typeface="Trebuchet MS" charset="0"/>
              </a:endParaRPr>
            </a:p>
            <a:p>
              <a:endParaRPr lang="en-US" sz="3000" baseline="0" dirty="0" smtClean="0">
                <a:latin typeface="Trebuchet MS" charset="0"/>
                <a:ea typeface="Trebuchet MS" charset="0"/>
                <a:cs typeface="Trebuchet MS" charset="0"/>
              </a:endParaRPr>
            </a:p>
            <a:p>
              <a:endParaRPr lang="en-US" sz="3000" baseline="0" dirty="0" smtClean="0">
                <a:latin typeface="Trebuchet MS" charset="0"/>
                <a:ea typeface="Trebuchet MS" charset="0"/>
                <a:cs typeface="Trebuchet MS" charset="0"/>
              </a:endParaRPr>
            </a:p>
            <a:p>
              <a:r>
                <a:rPr lang="en-US" sz="3000" baseline="0" dirty="0" smtClean="0">
                  <a:latin typeface="Trebuchet MS" charset="0"/>
                  <a:ea typeface="Trebuchet MS" charset="0"/>
                  <a:cs typeface="Trebuchet MS" charset="0"/>
                </a:rPr>
                <a:t>Screw-down ties allow positions to be held constant</a:t>
              </a:r>
              <a:endParaRPr lang="en-US" sz="3000" dirty="0">
                <a:latin typeface="Trebuchet MS" charset="0"/>
                <a:ea typeface="Trebuchet MS" charset="0"/>
                <a:cs typeface="Trebuchet MS" charset="0"/>
              </a:endParaRPr>
            </a:p>
          </p:txBody>
        </p:sp>
        <p:grpSp>
          <p:nvGrpSpPr>
            <p:cNvPr id="9" name="Group 8"/>
            <p:cNvGrpSpPr>
              <a:grpSpLocks noChangeAspect="1"/>
            </p:cNvGrpSpPr>
            <p:nvPr userDrawn="1"/>
          </p:nvGrpSpPr>
          <p:grpSpPr>
            <a:xfrm>
              <a:off x="18059400" y="7315200"/>
              <a:ext cx="7772400" cy="12024359"/>
              <a:chOff x="18034301" y="1631800"/>
              <a:chExt cx="12435840" cy="19238975"/>
            </a:xfrm>
          </p:grpSpPr>
          <p:pic>
            <p:nvPicPr>
              <p:cNvPr id="5" name="Picture 4"/>
              <p:cNvPicPr>
                <a:picLocks noChangeAspect="1"/>
              </p:cNvPicPr>
              <p:nvPr userDrawn="1"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822" r="2974"/>
              <a:stretch/>
            </p:blipFill>
            <p:spPr>
              <a:xfrm>
                <a:off x="18034301" y="1631800"/>
                <a:ext cx="12435840" cy="19238975"/>
              </a:xfrm>
              <a:prstGeom prst="rect">
                <a:avLst/>
              </a:prstGeom>
            </p:spPr>
          </p:pic>
          <p:sp>
            <p:nvSpPr>
              <p:cNvPr id="2" name="Rectangle 1"/>
              <p:cNvSpPr/>
              <p:nvPr userDrawn="1"/>
            </p:nvSpPr>
            <p:spPr>
              <a:xfrm>
                <a:off x="19502381" y="1631800"/>
                <a:ext cx="9184682" cy="5943600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84" name="Down Arrow 183"/>
            <p:cNvSpPr/>
            <p:nvPr userDrawn="1"/>
          </p:nvSpPr>
          <p:spPr>
            <a:xfrm rot="17824270">
              <a:off x="18338929" y="7765522"/>
              <a:ext cx="214432" cy="1109609"/>
            </a:xfrm>
            <a:prstGeom prst="downArrow">
              <a:avLst>
                <a:gd name="adj1" fmla="val 36421"/>
                <a:gd name="adj2" fmla="val 82796"/>
              </a:avLst>
            </a:prstGeom>
            <a:solidFill>
              <a:srgbClr val="DC4405"/>
            </a:solidFill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5" name="Down Arrow 184"/>
            <p:cNvSpPr/>
            <p:nvPr userDrawn="1"/>
          </p:nvSpPr>
          <p:spPr>
            <a:xfrm rot="16366914">
              <a:off x="20946394" y="8560052"/>
              <a:ext cx="210312" cy="6819464"/>
            </a:xfrm>
            <a:prstGeom prst="downArrow">
              <a:avLst>
                <a:gd name="adj1" fmla="val 40463"/>
                <a:gd name="adj2" fmla="val 82796"/>
              </a:avLst>
            </a:prstGeom>
            <a:solidFill>
              <a:srgbClr val="DC4405"/>
            </a:solidFill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6" name="Down Arrow 185"/>
            <p:cNvSpPr/>
            <p:nvPr userDrawn="1"/>
          </p:nvSpPr>
          <p:spPr>
            <a:xfrm rot="15975083">
              <a:off x="18357240" y="10670732"/>
              <a:ext cx="210312" cy="1633068"/>
            </a:xfrm>
            <a:prstGeom prst="downArrow">
              <a:avLst>
                <a:gd name="adj1" fmla="val 40463"/>
                <a:gd name="adj2" fmla="val 82796"/>
              </a:avLst>
            </a:prstGeom>
            <a:solidFill>
              <a:srgbClr val="DC4405"/>
            </a:solidFill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8" name="Down Arrow 187"/>
            <p:cNvSpPr/>
            <p:nvPr userDrawn="1"/>
          </p:nvSpPr>
          <p:spPr>
            <a:xfrm rot="17431223">
              <a:off x="18026108" y="14497286"/>
              <a:ext cx="210312" cy="1489148"/>
            </a:xfrm>
            <a:prstGeom prst="downArrow">
              <a:avLst>
                <a:gd name="adj1" fmla="val 40463"/>
                <a:gd name="adj2" fmla="val 82796"/>
              </a:avLst>
            </a:prstGeom>
            <a:solidFill>
              <a:srgbClr val="DC4405"/>
            </a:solidFill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0" name="Down Arrow 189"/>
            <p:cNvSpPr/>
            <p:nvPr userDrawn="1"/>
          </p:nvSpPr>
          <p:spPr>
            <a:xfrm rot="5684817">
              <a:off x="23663604" y="6576755"/>
              <a:ext cx="210312" cy="4367498"/>
            </a:xfrm>
            <a:prstGeom prst="downArrow">
              <a:avLst>
                <a:gd name="adj1" fmla="val 40463"/>
                <a:gd name="adj2" fmla="val 82796"/>
              </a:avLst>
            </a:prstGeom>
            <a:solidFill>
              <a:srgbClr val="DC4405"/>
            </a:solidFill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1" name="Down Arrow 190"/>
            <p:cNvSpPr/>
            <p:nvPr userDrawn="1"/>
          </p:nvSpPr>
          <p:spPr>
            <a:xfrm rot="4164372">
              <a:off x="24588646" y="8655683"/>
              <a:ext cx="210312" cy="2623821"/>
            </a:xfrm>
            <a:prstGeom prst="downArrow">
              <a:avLst>
                <a:gd name="adj1" fmla="val 40463"/>
                <a:gd name="adj2" fmla="val 82796"/>
              </a:avLst>
            </a:prstGeom>
            <a:solidFill>
              <a:srgbClr val="DC4405"/>
            </a:solidFill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2" name="Down Arrow 191"/>
            <p:cNvSpPr/>
            <p:nvPr userDrawn="1"/>
          </p:nvSpPr>
          <p:spPr>
            <a:xfrm rot="4164372">
              <a:off x="25336483" y="13285853"/>
              <a:ext cx="210312" cy="1093569"/>
            </a:xfrm>
            <a:prstGeom prst="downArrow">
              <a:avLst>
                <a:gd name="adj1" fmla="val 40463"/>
                <a:gd name="adj2" fmla="val 82796"/>
              </a:avLst>
            </a:prstGeom>
            <a:solidFill>
              <a:srgbClr val="DC4405"/>
            </a:solidFill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3" name="Down Arrow 192"/>
            <p:cNvSpPr/>
            <p:nvPr userDrawn="1"/>
          </p:nvSpPr>
          <p:spPr>
            <a:xfrm rot="2689536">
              <a:off x="25028711" y="16947163"/>
              <a:ext cx="210312" cy="2264978"/>
            </a:xfrm>
            <a:prstGeom prst="downArrow">
              <a:avLst>
                <a:gd name="adj1" fmla="val 40463"/>
                <a:gd name="adj2" fmla="val 82796"/>
              </a:avLst>
            </a:prstGeom>
            <a:solidFill>
              <a:srgbClr val="DC4405"/>
            </a:solidFill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5" name="Down Arrow 194"/>
            <p:cNvSpPr/>
            <p:nvPr userDrawn="1"/>
          </p:nvSpPr>
          <p:spPr>
            <a:xfrm rot="4318181">
              <a:off x="22878705" y="14649913"/>
              <a:ext cx="210312" cy="6230879"/>
            </a:xfrm>
            <a:prstGeom prst="downArrow">
              <a:avLst>
                <a:gd name="adj1" fmla="val 40463"/>
                <a:gd name="adj2" fmla="val 82796"/>
              </a:avLst>
            </a:prstGeom>
            <a:solidFill>
              <a:srgbClr val="DC4405"/>
            </a:solidFill>
            <a:ln>
              <a:solidFill>
                <a:srgbClr val="0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3" name="Rounded Rectangle 82"/>
          <p:cNvSpPr/>
          <p:nvPr userDrawn="1"/>
        </p:nvSpPr>
        <p:spPr>
          <a:xfrm>
            <a:off x="2334359" y="16915080"/>
            <a:ext cx="3781628" cy="414990"/>
          </a:xfrm>
          <a:prstGeom prst="roundRect">
            <a:avLst>
              <a:gd name="adj" fmla="val 18992"/>
            </a:avLst>
          </a:prstGeom>
          <a:noFill/>
          <a:ln w="31750">
            <a:solidFill>
              <a:srgbClr val="E144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t"/>
          <a:lstStyle/>
          <a:p>
            <a:pPr algn="ctr">
              <a:spcAft>
                <a:spcPts val="100"/>
              </a:spcAft>
            </a:pPr>
            <a:endParaRPr lang="en-US" sz="3000" b="0" i="0" u="sng" baseline="0" dirty="0" smtClean="0">
              <a:solidFill>
                <a:schemeClr val="tx1"/>
              </a:solidFill>
              <a:latin typeface="Trebuchet MS" charset="0"/>
              <a:ea typeface="Trebuchet MS" charset="0"/>
              <a:cs typeface="Trebuchet MS" charset="0"/>
            </a:endParaRPr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35608627" y="15363753"/>
            <a:ext cx="7380692" cy="4114800"/>
            <a:chOff x="35608627" y="15363753"/>
            <a:chExt cx="7380692" cy="4114800"/>
          </a:xfrm>
        </p:grpSpPr>
        <p:sp>
          <p:nvSpPr>
            <p:cNvPr id="114" name="TextBox 113"/>
            <p:cNvSpPr txBox="1"/>
            <p:nvPr userDrawn="1"/>
          </p:nvSpPr>
          <p:spPr>
            <a:xfrm>
              <a:off x="35608627" y="15363753"/>
              <a:ext cx="7380692" cy="4114800"/>
            </a:xfrm>
            <a:prstGeom prst="rect">
              <a:avLst/>
            </a:prstGeom>
            <a:noFill/>
          </p:spPr>
          <p:txBody>
            <a:bodyPr wrap="square" rtlCol="0" anchor="ctr" anchorCtr="0">
              <a:noAutofit/>
            </a:bodyPr>
            <a:lstStyle/>
            <a:p>
              <a:r>
                <a:rPr lang="en-US" sz="3000" dirty="0" smtClean="0">
                  <a:latin typeface="Trebuchet MS" charset="0"/>
                  <a:ea typeface="Trebuchet MS" charset="0"/>
                  <a:cs typeface="Trebuchet MS" charset="0"/>
                </a:rPr>
                <a:t>Consider</a:t>
              </a:r>
              <a:r>
                <a:rPr lang="en-US" sz="3000" baseline="0" dirty="0" smtClean="0">
                  <a:latin typeface="Trebuchet MS" charset="0"/>
                  <a:ea typeface="Trebuchet MS" charset="0"/>
                  <a:cs typeface="Trebuchet MS" charset="0"/>
                </a:rPr>
                <a:t> a gas in a chamber in equilibrium with a massive piston (free to slide up and down) on top. Suppose we add an amount of heat </a:t>
              </a:r>
              <a:r>
                <a:rPr lang="en-US" sz="3000" b="0" i="1" baseline="0" dirty="0" err="1" smtClean="0">
                  <a:latin typeface="Didot" charset="0"/>
                  <a:ea typeface="Didot" charset="0"/>
                  <a:cs typeface="Didot" charset="0"/>
                </a:rPr>
                <a:t>dQ</a:t>
              </a:r>
              <a:r>
                <a:rPr lang="en-US" sz="3000" b="0" i="1" baseline="0" dirty="0" smtClean="0">
                  <a:latin typeface="Didot" charset="0"/>
                  <a:ea typeface="Didot" charset="0"/>
                  <a:cs typeface="Didot" charset="0"/>
                </a:rPr>
                <a:t> = </a:t>
              </a:r>
              <a:r>
                <a:rPr lang="en-US" sz="3000" b="0" i="1" baseline="0" dirty="0" err="1" smtClean="0">
                  <a:latin typeface="Didot" charset="0"/>
                  <a:ea typeface="Didot" charset="0"/>
                  <a:cs typeface="Didot" charset="0"/>
                </a:rPr>
                <a:t>TdS</a:t>
              </a:r>
              <a:r>
                <a:rPr lang="en-US" sz="3000" i="1" baseline="0" dirty="0" smtClean="0">
                  <a:latin typeface="Trebuchet MS" charset="0"/>
                  <a:ea typeface="Trebuchet MS" charset="0"/>
                  <a:cs typeface="Trebuchet MS" charset="0"/>
                </a:rPr>
                <a:t> </a:t>
              </a:r>
              <a:r>
                <a:rPr lang="en-US" sz="3000" i="0" baseline="0" dirty="0" smtClean="0">
                  <a:latin typeface="Trebuchet MS" charset="0"/>
                  <a:ea typeface="Trebuchet MS" charset="0"/>
                  <a:cs typeface="Trebuchet MS" charset="0"/>
                </a:rPr>
                <a:t>to the gas (the system is otherwise thermally isolated). A change in which thermodynamic potential would be the easiest for us to measure?</a:t>
              </a:r>
              <a:endParaRPr lang="en-US" sz="3000" dirty="0">
                <a:latin typeface="Trebuchet MS" charset="0"/>
                <a:ea typeface="Trebuchet MS" charset="0"/>
                <a:cs typeface="Trebuchet MS" charset="0"/>
              </a:endParaRPr>
            </a:p>
          </p:txBody>
        </p:sp>
        <p:cxnSp>
          <p:nvCxnSpPr>
            <p:cNvPr id="84" name="Straight Connector 83"/>
            <p:cNvCxnSpPr/>
            <p:nvPr userDrawn="1"/>
          </p:nvCxnSpPr>
          <p:spPr>
            <a:xfrm>
              <a:off x="39763611" y="17093330"/>
              <a:ext cx="188635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4" orient="horz" pos="18576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tiff"/><Relationship Id="rId6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0" y="30175200"/>
            <a:ext cx="43891200" cy="2743200"/>
          </a:xfrm>
          <a:prstGeom prst="rect">
            <a:avLst/>
          </a:prstGeom>
          <a:solidFill>
            <a:srgbClr val="AAAF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 userDrawn="1"/>
        </p:nvSpPr>
        <p:spPr>
          <a:xfrm>
            <a:off x="0" y="-1"/>
            <a:ext cx="43891200" cy="5486400"/>
          </a:xfrm>
          <a:prstGeom prst="rect">
            <a:avLst/>
          </a:prstGeom>
          <a:solidFill>
            <a:srgbClr val="AAAF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483" y="30175200"/>
            <a:ext cx="6663926" cy="2743200"/>
          </a:xfrm>
          <a:prstGeom prst="rect">
            <a:avLst/>
          </a:prstGeom>
        </p:spPr>
      </p:pic>
      <p:sp>
        <p:nvSpPr>
          <p:cNvPr id="2" name="Rectangle 1"/>
          <p:cNvSpPr/>
          <p:nvPr userDrawn="1"/>
        </p:nvSpPr>
        <p:spPr>
          <a:xfrm>
            <a:off x="41833800" y="30861000"/>
            <a:ext cx="1371600" cy="13716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sz="4000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0277143" y="914399"/>
            <a:ext cx="2743200" cy="3657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62215" y="913238"/>
            <a:ext cx="2744070" cy="3658761"/>
          </a:xfrm>
          <a:prstGeom prst="rect">
            <a:avLst/>
          </a:prstGeom>
        </p:spPr>
      </p:pic>
      <p:sp>
        <p:nvSpPr>
          <p:cNvPr id="13" name="Title 1"/>
          <p:cNvSpPr txBox="1">
            <a:spLocks/>
          </p:cNvSpPr>
          <p:nvPr userDrawn="1"/>
        </p:nvSpPr>
        <p:spPr>
          <a:xfrm>
            <a:off x="541483" y="913238"/>
            <a:ext cx="35249875" cy="1542674"/>
          </a:xfrm>
          <a:prstGeom prst="rect">
            <a:avLst/>
          </a:prstGeom>
        </p:spPr>
        <p:txBody>
          <a:bodyPr wrap="square" lIns="0" tIns="0" rIns="0" bIns="0" anchor="t" anchorCtr="0">
            <a:noAutofit/>
          </a:bodyPr>
          <a:lstStyle>
            <a:lvl1pPr algn="l" defTabSz="438912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2500" kern="1200" cap="all" baseline="0">
                <a:solidFill>
                  <a:schemeClr val="bg1"/>
                </a:solidFill>
                <a:latin typeface="Stratum2 Bold" charset="0"/>
                <a:ea typeface="+mj-ea"/>
                <a:cs typeface="+mj-cs"/>
              </a:defRPr>
            </a:lvl1pPr>
          </a:lstStyle>
          <a:p>
            <a:r>
              <a:rPr lang="en-US" sz="10000" b="1" cap="none" dirty="0" smtClean="0">
                <a:solidFill>
                  <a:srgbClr val="DC4405"/>
                </a:solidFill>
                <a:latin typeface="Verdana" charset="0"/>
                <a:ea typeface="Verdana" charset="0"/>
                <a:cs typeface="Verdana" charset="0"/>
              </a:rPr>
              <a:t>Analogues in Thermodynamics:</a:t>
            </a:r>
          </a:p>
          <a:p>
            <a:r>
              <a:rPr lang="en-US" sz="8000" b="1" cap="none" baseline="0" dirty="0" smtClean="0">
                <a:solidFill>
                  <a:srgbClr val="DC4405"/>
                </a:solidFill>
                <a:latin typeface="Verdana" charset="0"/>
                <a:ea typeface="Verdana" charset="0"/>
                <a:cs typeface="Verdana" charset="0"/>
              </a:rPr>
              <a:t>Legendre Transformations and the Partial Derivative Machine</a:t>
            </a:r>
            <a:endParaRPr lang="en-US" sz="8000" b="1" cap="none" baseline="0" dirty="0">
              <a:solidFill>
                <a:srgbClr val="DC4405"/>
              </a:solidFill>
              <a:latin typeface="Verdana" charset="0"/>
              <a:ea typeface="Verdana" charset="0"/>
              <a:cs typeface="Verdana" charset="0"/>
            </a:endParaRPr>
          </a:p>
        </p:txBody>
      </p:sp>
      <p:sp>
        <p:nvSpPr>
          <p:cNvPr id="14" name="Subtitle 2"/>
          <p:cNvSpPr txBox="1">
            <a:spLocks/>
          </p:cNvSpPr>
          <p:nvPr userDrawn="1"/>
        </p:nvSpPr>
        <p:spPr>
          <a:xfrm>
            <a:off x="541482" y="3752475"/>
            <a:ext cx="32376917" cy="1505974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4389120" rtl="0" eaLnBrk="1" latinLnBrk="0" hangingPunct="1">
              <a:lnSpc>
                <a:spcPts val="8640"/>
              </a:lnSpc>
              <a:spcBef>
                <a:spcPts val="4800"/>
              </a:spcBef>
              <a:buFont typeface="Arial" panose="020B0604020202020204" pitchFamily="34" charset="0"/>
              <a:buNone/>
              <a:defRPr sz="7200" kern="1200" spc="200" baseline="0">
                <a:solidFill>
                  <a:schemeClr val="tx1"/>
                </a:solidFill>
                <a:latin typeface="Rufina-Stencil-Regular" charset="0"/>
                <a:ea typeface="+mn-ea"/>
                <a:cs typeface="+mn-cs"/>
              </a:defRPr>
            </a:lvl1pPr>
            <a:lvl2pPr marL="219456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9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8912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864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58368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7824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97280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16736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36192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556480" indent="0" algn="ctr" defTabSz="4389120" rtl="0" eaLnBrk="1" latinLnBrk="0" hangingPunct="1">
              <a:lnSpc>
                <a:spcPct val="90000"/>
              </a:lnSpc>
              <a:spcBef>
                <a:spcPts val="2400"/>
              </a:spcBef>
              <a:buFont typeface="Arial" panose="020B0604020202020204" pitchFamily="34" charset="0"/>
              <a:buNone/>
              <a:defRPr sz="76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7500" dirty="0" smtClean="0">
                <a:solidFill>
                  <a:srgbClr val="000000"/>
                </a:solidFill>
                <a:latin typeface="Trebuchet MS" charset="0"/>
                <a:ea typeface="Trebuchet MS" charset="0"/>
                <a:cs typeface="Trebuchet MS" charset="0"/>
              </a:rPr>
              <a:t>Michael Vignal, Corinne A.</a:t>
            </a:r>
            <a:r>
              <a:rPr lang="en-US" sz="7500" baseline="0" dirty="0" smtClean="0">
                <a:solidFill>
                  <a:srgbClr val="000000"/>
                </a:solidFill>
                <a:latin typeface="Trebuchet MS" charset="0"/>
                <a:ea typeface="Trebuchet MS" charset="0"/>
                <a:cs typeface="Trebuchet MS" charset="0"/>
              </a:rPr>
              <a:t> </a:t>
            </a:r>
            <a:r>
              <a:rPr lang="en-US" sz="7500" baseline="0" dirty="0" err="1" smtClean="0">
                <a:solidFill>
                  <a:srgbClr val="000000"/>
                </a:solidFill>
                <a:latin typeface="Trebuchet MS" charset="0"/>
                <a:ea typeface="Trebuchet MS" charset="0"/>
                <a:cs typeface="Trebuchet MS" charset="0"/>
              </a:rPr>
              <a:t>Manogue</a:t>
            </a:r>
            <a:r>
              <a:rPr lang="en-US" sz="7500" baseline="0" dirty="0" smtClean="0">
                <a:solidFill>
                  <a:srgbClr val="000000"/>
                </a:solidFill>
                <a:latin typeface="Trebuchet MS" charset="0"/>
                <a:ea typeface="Trebuchet MS" charset="0"/>
                <a:cs typeface="Trebuchet MS" charset="0"/>
              </a:rPr>
              <a:t>, David Roundy, and Elizabeth </a:t>
            </a:r>
            <a:r>
              <a:rPr lang="en-US" sz="7500" baseline="0" dirty="0" err="1" smtClean="0">
                <a:solidFill>
                  <a:srgbClr val="000000"/>
                </a:solidFill>
                <a:latin typeface="Trebuchet MS" charset="0"/>
                <a:ea typeface="Trebuchet MS" charset="0"/>
                <a:cs typeface="Trebuchet MS" charset="0"/>
              </a:rPr>
              <a:t>Gire</a:t>
            </a:r>
            <a:r>
              <a:rPr lang="en-US" sz="7500" baseline="0" dirty="0" smtClean="0">
                <a:solidFill>
                  <a:srgbClr val="000000"/>
                </a:solidFill>
                <a:latin typeface="Trebuchet MS" charset="0"/>
                <a:ea typeface="Trebuchet MS" charset="0"/>
                <a:cs typeface="Trebuchet MS" charset="0"/>
              </a:rPr>
              <a:t> </a:t>
            </a:r>
            <a:endParaRPr lang="en-US" sz="7500" dirty="0">
              <a:solidFill>
                <a:srgbClr val="000000"/>
              </a:solidFill>
              <a:latin typeface="Trebuchet MS" charset="0"/>
              <a:ea typeface="Trebuchet MS" charset="0"/>
              <a:cs typeface="Trebuchet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9730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4065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search_poster_template-48x36" id="{0FFAA6C9-1816-164A-913C-442D436FEA80}" vid="{D21D638B-596F-CB49-840C-9C72AB38A70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research_poster_template-48x36</Template>
  <TotalTime>7908</TotalTime>
  <Words>82</Words>
  <Application>Microsoft Macintosh PowerPoint</Application>
  <PresentationFormat>Custom</PresentationFormat>
  <Paragraphs>13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Calibri</vt:lpstr>
      <vt:lpstr>Courier New</vt:lpstr>
      <vt:lpstr>Didot</vt:lpstr>
      <vt:lpstr>trebuchet ms</vt:lpstr>
      <vt:lpstr>trebuchet ms</vt:lpstr>
      <vt:lpstr>Verdana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15.0036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Vignal, Michael</cp:lastModifiedBy>
  <cp:revision>108</cp:revision>
  <cp:lastPrinted>2017-07-17T16:55:00Z</cp:lastPrinted>
  <dcterms:created xsi:type="dcterms:W3CDTF">2017-07-10T18:37:18Z</dcterms:created>
  <dcterms:modified xsi:type="dcterms:W3CDTF">2017-07-18T05:05:37Z</dcterms:modified>
</cp:coreProperties>
</file>