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7315200" cy="96012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5098">
          <p15:clr>
            <a:srgbClr val="A4A3A4"/>
          </p15:clr>
        </p15:guide>
        <p15:guide id="2" pos="273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AFD5"/>
    <a:srgbClr val="FF9953"/>
    <a:srgbClr val="FF6600"/>
    <a:srgbClr val="0D917B"/>
    <a:srgbClr val="FF3300"/>
    <a:srgbClr val="22E0EA"/>
    <a:srgbClr val="2064EC"/>
    <a:srgbClr val="0B57C7"/>
    <a:srgbClr val="1E7CEE"/>
    <a:srgbClr val="885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 autoAdjust="0"/>
    <p:restoredTop sz="98501" autoAdjust="0"/>
  </p:normalViewPr>
  <p:slideViewPr>
    <p:cSldViewPr snapToGrid="0" snapToObjects="1">
      <p:cViewPr>
        <p:scale>
          <a:sx n="33" d="100"/>
          <a:sy n="33" d="100"/>
        </p:scale>
        <p:origin x="336" y="2676"/>
      </p:cViewPr>
      <p:guideLst>
        <p:guide orient="horz" pos="5098"/>
        <p:guide pos="2737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Admin\Desktop\PERCgraph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3600">
                <a:latin typeface="Constantia" panose="02030602050306030303" pitchFamily="18" charset="0"/>
              </a:defRPr>
            </a:pPr>
            <a:r>
              <a:rPr lang="en-US" sz="4000" baseline="0" dirty="0">
                <a:latin typeface="Cambria" panose="02040503050406030204" pitchFamily="18" charset="0"/>
                <a:cs typeface="Times New Roman" panose="02020603050405020304" pitchFamily="18" charset="0"/>
              </a:rPr>
              <a:t>STUDENT METHODS AND ERROR TYPES</a:t>
            </a:r>
            <a:endParaRPr lang="en-US" sz="40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22835237732334859"/>
          <c:y val="3.6765796808178798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1364686795627753"/>
          <c:y val="2.6525529736720031E-2"/>
          <c:w val="0.88635312308862602"/>
          <c:h val="0.9487050964362921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'[PERCgraphs.xlsx]METHOD STATISTICS'!$D$23</c:f>
              <c:strCache>
                <c:ptCount val="1"/>
                <c:pt idx="0">
                  <c:v>NO ERROR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val>
            <c:numRef>
              <c:f>'[PERCgraphs.xlsx]METHOD STATISTICS'!$D$24:$D$37</c:f>
              <c:numCache>
                <c:formatCode>0%</c:formatCode>
                <c:ptCount val="14"/>
                <c:pt idx="0">
                  <c:v>0.2413793103448276</c:v>
                </c:pt>
                <c:pt idx="1">
                  <c:v>0</c:v>
                </c:pt>
                <c:pt idx="3">
                  <c:v>0.17241379310344829</c:v>
                </c:pt>
                <c:pt idx="4">
                  <c:v>0.14814814814814814</c:v>
                </c:pt>
                <c:pt idx="6">
                  <c:v>6.8965517241379309E-2</c:v>
                </c:pt>
                <c:pt idx="7">
                  <c:v>0</c:v>
                </c:pt>
                <c:pt idx="9">
                  <c:v>6.8965517241379309E-2</c:v>
                </c:pt>
                <c:pt idx="10">
                  <c:v>0</c:v>
                </c:pt>
                <c:pt idx="12">
                  <c:v>6.8965517241379309E-2</c:v>
                </c:pt>
                <c:pt idx="13">
                  <c:v>7.407407407407407E-2</c:v>
                </c:pt>
              </c:numCache>
            </c:numRef>
          </c:val>
        </c:ser>
        <c:ser>
          <c:idx val="1"/>
          <c:order val="1"/>
          <c:tx>
            <c:strRef>
              <c:f>'[PERCgraphs.xlsx]METHOD STATISTICS'!$E$23</c:f>
              <c:strCache>
                <c:ptCount val="1"/>
                <c:pt idx="0">
                  <c:v>MATH ERROR</c:v>
                </c:pt>
              </c:strCache>
            </c:strRef>
          </c:tx>
          <c:spPr>
            <a:solidFill>
              <a:srgbClr val="37AFD5"/>
            </a:solidFill>
          </c:spPr>
          <c:invertIfNegative val="0"/>
          <c:val>
            <c:numRef>
              <c:f>'[PERCgraphs.xlsx]METHOD STATISTICS'!$E$24:$E$37</c:f>
              <c:numCache>
                <c:formatCode>0%</c:formatCode>
                <c:ptCount val="14"/>
                <c:pt idx="0">
                  <c:v>6.8965517241379309E-2</c:v>
                </c:pt>
                <c:pt idx="1">
                  <c:v>0.1111111111111111</c:v>
                </c:pt>
                <c:pt idx="3">
                  <c:v>0</c:v>
                </c:pt>
                <c:pt idx="4">
                  <c:v>0.29629629629629628</c:v>
                </c:pt>
                <c:pt idx="6">
                  <c:v>3.4482758620689655E-2</c:v>
                </c:pt>
                <c:pt idx="7">
                  <c:v>3.7037037037037035E-2</c:v>
                </c:pt>
                <c:pt idx="9">
                  <c:v>0</c:v>
                </c:pt>
                <c:pt idx="10">
                  <c:v>3.7037037037037035E-2</c:v>
                </c:pt>
                <c:pt idx="12">
                  <c:v>0</c:v>
                </c:pt>
                <c:pt idx="13">
                  <c:v>0.14814814814814814</c:v>
                </c:pt>
              </c:numCache>
            </c:numRef>
          </c:val>
        </c:ser>
        <c:ser>
          <c:idx val="2"/>
          <c:order val="2"/>
          <c:tx>
            <c:strRef>
              <c:f>'[PERCgraphs.xlsx]METHOD STATISTICS'!$F$23</c:f>
              <c:strCache>
                <c:ptCount val="1"/>
                <c:pt idx="0">
                  <c:v>CONCEPTUAL ERROR</c:v>
                </c:pt>
              </c:strCache>
            </c:strRef>
          </c:tx>
          <c:spPr>
            <a:solidFill>
              <a:srgbClr val="FF9953"/>
            </a:solidFill>
          </c:spPr>
          <c:invertIfNegative val="0"/>
          <c:val>
            <c:numRef>
              <c:f>'[PERCgraphs.xlsx]METHOD STATISTICS'!$F$24:$F$37</c:f>
              <c:numCache>
                <c:formatCode>0%</c:formatCode>
                <c:ptCount val="14"/>
                <c:pt idx="0">
                  <c:v>0</c:v>
                </c:pt>
                <c:pt idx="1">
                  <c:v>0</c:v>
                </c:pt>
                <c:pt idx="3">
                  <c:v>3.4482758620689655E-2</c:v>
                </c:pt>
                <c:pt idx="4">
                  <c:v>0</c:v>
                </c:pt>
                <c:pt idx="6">
                  <c:v>6.8965517241379309E-2</c:v>
                </c:pt>
                <c:pt idx="7">
                  <c:v>3.7037037037037035E-2</c:v>
                </c:pt>
                <c:pt idx="9">
                  <c:v>0</c:v>
                </c:pt>
                <c:pt idx="10">
                  <c:v>0</c:v>
                </c:pt>
                <c:pt idx="12">
                  <c:v>0.13793103448275862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0828672"/>
        <c:axId val="79031680"/>
      </c:barChart>
      <c:catAx>
        <c:axId val="1008286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solidFill>
            <a:schemeClr val="bg1"/>
          </a:solidFill>
          <a:ln w="57150" cap="rnd"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1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79031680"/>
        <c:crosses val="autoZero"/>
        <c:auto val="1"/>
        <c:lblAlgn val="ctr"/>
        <c:lblOffset val="100"/>
        <c:noMultiLvlLbl val="0"/>
      </c:catAx>
      <c:valAx>
        <c:axId val="79031680"/>
        <c:scaling>
          <c:orientation val="minMax"/>
          <c:max val="0.5"/>
        </c:scaling>
        <c:delete val="0"/>
        <c:axPos val="l"/>
        <c:majorGridlines>
          <c:spPr>
            <a:ln w="28575"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3200">
                    <a:latin typeface="Constantia" panose="02030602050306030303" pitchFamily="18" charset="0"/>
                  </a:defRPr>
                </a:pPr>
                <a:r>
                  <a:rPr lang="en-US" sz="32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PERCENT </a:t>
                </a:r>
                <a:r>
                  <a:rPr lang="en-US" sz="32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OF STUDENTS</a:t>
                </a:r>
              </a:p>
            </c:rich>
          </c:tx>
          <c:layout>
            <c:manualLayout>
              <c:xMode val="edge"/>
              <c:yMode val="edge"/>
              <c:x val="0"/>
              <c:y val="0.20881442402026543"/>
            </c:manualLayout>
          </c:layout>
          <c:overlay val="0"/>
        </c:title>
        <c:numFmt formatCode="0%" sourceLinked="1"/>
        <c:majorTickMark val="out"/>
        <c:minorTickMark val="none"/>
        <c:tickLblPos val="nextTo"/>
        <c:spPr>
          <a:ln w="57150"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3200">
                <a:latin typeface="Cambria" panose="020405030504060302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100828672"/>
        <c:crosses val="autoZero"/>
        <c:crossBetween val="between"/>
        <c:majorUnit val="5.000000000000001E-2"/>
      </c:valAx>
    </c:plotArea>
    <c:legend>
      <c:legendPos val="r"/>
      <c:layout>
        <c:manualLayout>
          <c:xMode val="edge"/>
          <c:yMode val="edge"/>
          <c:x val="0.51161442631592036"/>
          <c:y val="0.3290697847915694"/>
          <c:w val="0.34208950414287298"/>
          <c:h val="0.25103214842538213"/>
        </c:manualLayout>
      </c:layout>
      <c:overlay val="0"/>
      <c:txPr>
        <a:bodyPr/>
        <a:lstStyle/>
        <a:p>
          <a:pPr>
            <a:defRPr sz="3200">
              <a:latin typeface="Cambria" panose="02040503050406030204" pitchFamily="18" charset="0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0.53835</cdr:x>
      <cdr:y>0.15451</cdr:y>
    </cdr:from>
    <cdr:to>
      <cdr:x>0.80166</cdr:x>
      <cdr:y>0.29387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922279" y="1387612"/>
          <a:ext cx="4363907" cy="12515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3200" b="0" dirty="0" smtClean="0">
              <a:effectLst/>
              <a:latin typeface="Cambria" panose="02040503050406030204" pitchFamily="18" charset="0"/>
              <a:cs typeface="Consolas" panose="020B0609020204030204" pitchFamily="49" charset="0"/>
            </a:rPr>
            <a:t>  Left Column: </a:t>
          </a:r>
          <a:r>
            <a:rPr lang="en-US" sz="3200" b="0" baseline="0" dirty="0" smtClean="0">
              <a:effectLst/>
              <a:latin typeface="Cambria" panose="02040503050406030204" pitchFamily="18" charset="0"/>
              <a:cs typeface="Consolas" panose="020B0609020204030204" pitchFamily="49" charset="0"/>
            </a:rPr>
            <a:t> </a:t>
          </a:r>
          <a:r>
            <a:rPr lang="en-US" sz="3200" b="0" dirty="0" smtClean="0">
              <a:effectLst/>
              <a:latin typeface="Cambria" panose="02040503050406030204" pitchFamily="18" charset="0"/>
              <a:cs typeface="Consolas" panose="020B0609020204030204" pitchFamily="49" charset="0"/>
            </a:rPr>
            <a:t>QUIZ   (N = 29)</a:t>
          </a:r>
          <a:endParaRPr lang="en-US" sz="3200" dirty="0" smtClean="0">
            <a:effectLst/>
            <a:latin typeface="Cambria" panose="02040503050406030204" pitchFamily="18" charset="0"/>
            <a:cs typeface="Consolas" panose="020B0609020204030204" pitchFamily="49" charset="0"/>
          </a:endParaRPr>
        </a:p>
        <a:p xmlns:a="http://schemas.openxmlformats.org/drawingml/2006/main">
          <a:r>
            <a:rPr lang="en-US" sz="3200" dirty="0" smtClean="0">
              <a:latin typeface="Cambria" panose="02040503050406030204" pitchFamily="18" charset="0"/>
              <a:cs typeface="Consolas" panose="020B0609020204030204" pitchFamily="49" charset="0"/>
            </a:rPr>
            <a:t>Right</a:t>
          </a:r>
          <a:r>
            <a:rPr lang="en-US" sz="3200" b="0" dirty="0" smtClean="0">
              <a:effectLst/>
              <a:latin typeface="Cambria" panose="02040503050406030204" pitchFamily="18" charset="0"/>
              <a:cs typeface="Consolas" panose="020B0609020204030204" pitchFamily="49" charset="0"/>
            </a:rPr>
            <a:t> Column: FINAL  (N = 27)</a:t>
          </a:r>
          <a:endParaRPr lang="en-US" sz="3200" dirty="0" smtClean="0">
            <a:effectLst/>
            <a:latin typeface="Cambria" panose="02040503050406030204" pitchFamily="18" charset="0"/>
            <a:cs typeface="Consolas" panose="020B0609020204030204" pitchFamily="49" charset="0"/>
          </a:endParaRPr>
        </a:p>
        <a:p xmlns:a="http://schemas.openxmlformats.org/drawingml/2006/main">
          <a:endParaRPr lang="en-US" sz="3200" dirty="0">
            <a:latin typeface="Cambria" panose="02040503050406030204" pitchFamily="18" charset="0"/>
            <a:cs typeface="Consolas" panose="020B0609020204030204" pitchFamily="49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CD0629-B594-46B7-A59C-A0900E0528E5}" type="datetimeFigureOut">
              <a:rPr lang="en-US" smtClean="0"/>
              <a:t>7/17/2017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5CA375-ED97-4C30-A3C8-707D7C244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555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5CA375-ED97-4C30-A3C8-707D7C244DF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810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153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598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676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499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365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549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748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36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834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954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068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BD26-1B14-D042-81AD-74B116E4FFA6}" type="datetimeFigureOut">
              <a:rPr lang="en-US" smtClean="0"/>
              <a:pPr/>
              <a:t>7/17/2017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E692A-76F3-1F49-B174-E127D2EAF7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123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9.png"/><Relationship Id="rId18" Type="http://schemas.openxmlformats.org/officeDocument/2006/relationships/image" Target="../media/image13.png"/><Relationship Id="rId26" Type="http://schemas.openxmlformats.org/officeDocument/2006/relationships/image" Target="../media/image20.png"/><Relationship Id="rId3" Type="http://schemas.openxmlformats.org/officeDocument/2006/relationships/image" Target="../media/image1.png"/><Relationship Id="rId21" Type="http://schemas.openxmlformats.org/officeDocument/2006/relationships/image" Target="../media/image16.png"/><Relationship Id="rId34" Type="http://schemas.openxmlformats.org/officeDocument/2006/relationships/image" Target="../media/image27.png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17" Type="http://schemas.openxmlformats.org/officeDocument/2006/relationships/image" Target="../media/image12.png"/><Relationship Id="rId25" Type="http://schemas.openxmlformats.org/officeDocument/2006/relationships/image" Target="../media/image18.png"/><Relationship Id="rId3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png"/><Relationship Id="rId20" Type="http://schemas.openxmlformats.org/officeDocument/2006/relationships/image" Target="../media/image15.png"/><Relationship Id="rId29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7.emf"/><Relationship Id="rId24" Type="http://schemas.openxmlformats.org/officeDocument/2006/relationships/image" Target="../media/image19.png"/><Relationship Id="rId32" Type="http://schemas.openxmlformats.org/officeDocument/2006/relationships/image" Target="../media/image21.jpeg"/><Relationship Id="rId5" Type="http://schemas.microsoft.com/office/2007/relationships/hdphoto" Target="../media/hdphoto1.wdp"/><Relationship Id="rId15" Type="http://schemas.openxmlformats.org/officeDocument/2006/relationships/image" Target="../media/image10.png"/><Relationship Id="rId10" Type="http://schemas.openxmlformats.org/officeDocument/2006/relationships/image" Target="../media/image6.png"/><Relationship Id="rId19" Type="http://schemas.openxmlformats.org/officeDocument/2006/relationships/image" Target="../media/image14.png"/><Relationship Id="rId31" Type="http://schemas.openxmlformats.org/officeDocument/2006/relationships/image" Target="../media/image25.png"/><Relationship Id="rId4" Type="http://schemas.openxmlformats.org/officeDocument/2006/relationships/image" Target="../media/image2.png"/><Relationship Id="rId9" Type="http://schemas.openxmlformats.org/officeDocument/2006/relationships/image" Target="../media/image5.jpeg"/><Relationship Id="rId14" Type="http://schemas.openxmlformats.org/officeDocument/2006/relationships/chart" Target="../charts/chart1.xml"/><Relationship Id="rId22" Type="http://schemas.openxmlformats.org/officeDocument/2006/relationships/image" Target="../media/image17.png"/><Relationship Id="rId27" Type="http://schemas.openxmlformats.org/officeDocument/2006/relationships/image" Target="../media/image21.png"/><Relationship Id="rId30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\Desktop\LPsmal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038" y="9497546"/>
            <a:ext cx="8631145" cy="319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rapezoid 10"/>
          <p:cNvSpPr/>
          <p:nvPr/>
        </p:nvSpPr>
        <p:spPr>
          <a:xfrm>
            <a:off x="1016180" y="12617508"/>
            <a:ext cx="16397465" cy="1514017"/>
          </a:xfrm>
          <a:custGeom>
            <a:avLst/>
            <a:gdLst>
              <a:gd name="connsiteX0" fmla="*/ 0 w 7772400"/>
              <a:gd name="connsiteY0" fmla="*/ 3494942 h 3494942"/>
              <a:gd name="connsiteX1" fmla="*/ 3479285 w 7772400"/>
              <a:gd name="connsiteY1" fmla="*/ 0 h 3494942"/>
              <a:gd name="connsiteX2" fmla="*/ 4293115 w 7772400"/>
              <a:gd name="connsiteY2" fmla="*/ 0 h 3494942"/>
              <a:gd name="connsiteX3" fmla="*/ 7772400 w 7772400"/>
              <a:gd name="connsiteY3" fmla="*/ 3494942 h 3494942"/>
              <a:gd name="connsiteX4" fmla="*/ 0 w 7772400"/>
              <a:gd name="connsiteY4" fmla="*/ 3494942 h 3494942"/>
              <a:gd name="connsiteX0" fmla="*/ 0 w 7772400"/>
              <a:gd name="connsiteY0" fmla="*/ 3494942 h 3494942"/>
              <a:gd name="connsiteX1" fmla="*/ 3479285 w 7772400"/>
              <a:gd name="connsiteY1" fmla="*/ 0 h 3494942"/>
              <a:gd name="connsiteX2" fmla="*/ 5640651 w 7772400"/>
              <a:gd name="connsiteY2" fmla="*/ 24063 h 3494942"/>
              <a:gd name="connsiteX3" fmla="*/ 7772400 w 7772400"/>
              <a:gd name="connsiteY3" fmla="*/ 3494942 h 3494942"/>
              <a:gd name="connsiteX4" fmla="*/ 0 w 7772400"/>
              <a:gd name="connsiteY4" fmla="*/ 3494942 h 3494942"/>
              <a:gd name="connsiteX0" fmla="*/ 0 w 7772400"/>
              <a:gd name="connsiteY0" fmla="*/ 3470879 h 3470879"/>
              <a:gd name="connsiteX1" fmla="*/ 3816169 w 7772400"/>
              <a:gd name="connsiteY1" fmla="*/ 24063 h 3470879"/>
              <a:gd name="connsiteX2" fmla="*/ 5640651 w 7772400"/>
              <a:gd name="connsiteY2" fmla="*/ 0 h 3470879"/>
              <a:gd name="connsiteX3" fmla="*/ 7772400 w 7772400"/>
              <a:gd name="connsiteY3" fmla="*/ 3470879 h 3470879"/>
              <a:gd name="connsiteX4" fmla="*/ 0 w 7772400"/>
              <a:gd name="connsiteY4" fmla="*/ 3470879 h 3470879"/>
              <a:gd name="connsiteX0" fmla="*/ 0 w 7772400"/>
              <a:gd name="connsiteY0" fmla="*/ 3470879 h 3470879"/>
              <a:gd name="connsiteX1" fmla="*/ 4230839 w 7772400"/>
              <a:gd name="connsiteY1" fmla="*/ 353672 h 3470879"/>
              <a:gd name="connsiteX2" fmla="*/ 5640651 w 7772400"/>
              <a:gd name="connsiteY2" fmla="*/ 0 h 3470879"/>
              <a:gd name="connsiteX3" fmla="*/ 7772400 w 7772400"/>
              <a:gd name="connsiteY3" fmla="*/ 3470879 h 3470879"/>
              <a:gd name="connsiteX4" fmla="*/ 0 w 7772400"/>
              <a:gd name="connsiteY4" fmla="*/ 3470879 h 3470879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5640651 w 7772400"/>
              <a:gd name="connsiteY2" fmla="*/ 7835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6565684 w 7772400"/>
              <a:gd name="connsiteY2" fmla="*/ 624524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5619386 w 7772400"/>
              <a:gd name="connsiteY2" fmla="*/ 7835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18552695"/>
              <a:gd name="connsiteY0" fmla="*/ 3430587 h 3478714"/>
              <a:gd name="connsiteX1" fmla="*/ 14649627 w 18552695"/>
              <a:gd name="connsiteY1" fmla="*/ 0 h 3478714"/>
              <a:gd name="connsiteX2" fmla="*/ 16399681 w 18552695"/>
              <a:gd name="connsiteY2" fmla="*/ 7835 h 3478714"/>
              <a:gd name="connsiteX3" fmla="*/ 18552695 w 18552695"/>
              <a:gd name="connsiteY3" fmla="*/ 3478714 h 3478714"/>
              <a:gd name="connsiteX4" fmla="*/ 0 w 18552695"/>
              <a:gd name="connsiteY4" fmla="*/ 3430587 h 3478714"/>
              <a:gd name="connsiteX0" fmla="*/ 0 w 16399681"/>
              <a:gd name="connsiteY0" fmla="*/ 3430587 h 3457449"/>
              <a:gd name="connsiteX1" fmla="*/ 14649627 w 16399681"/>
              <a:gd name="connsiteY1" fmla="*/ 0 h 3457449"/>
              <a:gd name="connsiteX2" fmla="*/ 16399681 w 16399681"/>
              <a:gd name="connsiteY2" fmla="*/ 7835 h 3457449"/>
              <a:gd name="connsiteX3" fmla="*/ 7771282 w 16399681"/>
              <a:gd name="connsiteY3" fmla="*/ 3457449 h 3457449"/>
              <a:gd name="connsiteX4" fmla="*/ 0 w 16399681"/>
              <a:gd name="connsiteY4" fmla="*/ 3430587 h 3457449"/>
              <a:gd name="connsiteX0" fmla="*/ 0 w 16399681"/>
              <a:gd name="connsiteY0" fmla="*/ 3430587 h 3499979"/>
              <a:gd name="connsiteX1" fmla="*/ 14649627 w 16399681"/>
              <a:gd name="connsiteY1" fmla="*/ 0 h 3499979"/>
              <a:gd name="connsiteX2" fmla="*/ 16399681 w 16399681"/>
              <a:gd name="connsiteY2" fmla="*/ 7835 h 3499979"/>
              <a:gd name="connsiteX3" fmla="*/ 7771282 w 16399681"/>
              <a:gd name="connsiteY3" fmla="*/ 3499979 h 3499979"/>
              <a:gd name="connsiteX4" fmla="*/ 0 w 16399681"/>
              <a:gd name="connsiteY4" fmla="*/ 3430587 h 3499979"/>
              <a:gd name="connsiteX0" fmla="*/ 0 w 15974378"/>
              <a:gd name="connsiteY0" fmla="*/ 2930856 h 3499979"/>
              <a:gd name="connsiteX1" fmla="*/ 14224324 w 15974378"/>
              <a:gd name="connsiteY1" fmla="*/ 0 h 3499979"/>
              <a:gd name="connsiteX2" fmla="*/ 15974378 w 15974378"/>
              <a:gd name="connsiteY2" fmla="*/ 7835 h 3499979"/>
              <a:gd name="connsiteX3" fmla="*/ 7345979 w 15974378"/>
              <a:gd name="connsiteY3" fmla="*/ 3499979 h 3499979"/>
              <a:gd name="connsiteX4" fmla="*/ 0 w 15974378"/>
              <a:gd name="connsiteY4" fmla="*/ 2930856 h 3499979"/>
              <a:gd name="connsiteX0" fmla="*/ 0 w 16378415"/>
              <a:gd name="connsiteY0" fmla="*/ 3494382 h 3499979"/>
              <a:gd name="connsiteX1" fmla="*/ 14628361 w 16378415"/>
              <a:gd name="connsiteY1" fmla="*/ 0 h 3499979"/>
              <a:gd name="connsiteX2" fmla="*/ 16378415 w 16378415"/>
              <a:gd name="connsiteY2" fmla="*/ 7835 h 3499979"/>
              <a:gd name="connsiteX3" fmla="*/ 7750016 w 16378415"/>
              <a:gd name="connsiteY3" fmla="*/ 3499979 h 3499979"/>
              <a:gd name="connsiteX4" fmla="*/ 0 w 16378415"/>
              <a:gd name="connsiteY4" fmla="*/ 3494382 h 3499979"/>
              <a:gd name="connsiteX0" fmla="*/ 0 w 16397465"/>
              <a:gd name="connsiteY0" fmla="*/ 1513182 h 3499979"/>
              <a:gd name="connsiteX1" fmla="*/ 14647411 w 16397465"/>
              <a:gd name="connsiteY1" fmla="*/ 0 h 3499979"/>
              <a:gd name="connsiteX2" fmla="*/ 16397465 w 16397465"/>
              <a:gd name="connsiteY2" fmla="*/ 7835 h 3499979"/>
              <a:gd name="connsiteX3" fmla="*/ 7769066 w 16397465"/>
              <a:gd name="connsiteY3" fmla="*/ 3499979 h 3499979"/>
              <a:gd name="connsiteX4" fmla="*/ 0 w 16397465"/>
              <a:gd name="connsiteY4" fmla="*/ 1513182 h 3499979"/>
              <a:gd name="connsiteX0" fmla="*/ 0 w 16397465"/>
              <a:gd name="connsiteY0" fmla="*/ 1513182 h 1513182"/>
              <a:gd name="connsiteX1" fmla="*/ 14647411 w 16397465"/>
              <a:gd name="connsiteY1" fmla="*/ 0 h 1513182"/>
              <a:gd name="connsiteX2" fmla="*/ 16397465 w 16397465"/>
              <a:gd name="connsiteY2" fmla="*/ 7835 h 1513182"/>
              <a:gd name="connsiteX3" fmla="*/ 7702391 w 16397465"/>
              <a:gd name="connsiteY3" fmla="*/ 1033004 h 1513182"/>
              <a:gd name="connsiteX4" fmla="*/ 0 w 16397465"/>
              <a:gd name="connsiteY4" fmla="*/ 1513182 h 1513182"/>
              <a:gd name="connsiteX0" fmla="*/ 0 w 16397465"/>
              <a:gd name="connsiteY0" fmla="*/ 1513182 h 1513182"/>
              <a:gd name="connsiteX1" fmla="*/ 14647411 w 16397465"/>
              <a:gd name="connsiteY1" fmla="*/ 0 h 1513182"/>
              <a:gd name="connsiteX2" fmla="*/ 16397465 w 16397465"/>
              <a:gd name="connsiteY2" fmla="*/ 7835 h 1513182"/>
              <a:gd name="connsiteX3" fmla="*/ 7807166 w 16397465"/>
              <a:gd name="connsiteY3" fmla="*/ 1509254 h 1513182"/>
              <a:gd name="connsiteX4" fmla="*/ 0 w 16397465"/>
              <a:gd name="connsiteY4" fmla="*/ 1513182 h 1513182"/>
              <a:gd name="connsiteX0" fmla="*/ 0 w 16397465"/>
              <a:gd name="connsiteY0" fmla="*/ 1513182 h 1513182"/>
              <a:gd name="connsiteX1" fmla="*/ 14647411 w 16397465"/>
              <a:gd name="connsiteY1" fmla="*/ 0 h 1513182"/>
              <a:gd name="connsiteX2" fmla="*/ 16397465 w 16397465"/>
              <a:gd name="connsiteY2" fmla="*/ 7835 h 1513182"/>
              <a:gd name="connsiteX3" fmla="*/ 7926229 w 16397465"/>
              <a:gd name="connsiteY3" fmla="*/ 1323517 h 1513182"/>
              <a:gd name="connsiteX4" fmla="*/ 0 w 16397465"/>
              <a:gd name="connsiteY4" fmla="*/ 1513182 h 1513182"/>
              <a:gd name="connsiteX0" fmla="*/ 0 w 16397465"/>
              <a:gd name="connsiteY0" fmla="*/ 1513182 h 1514017"/>
              <a:gd name="connsiteX1" fmla="*/ 14647411 w 16397465"/>
              <a:gd name="connsiteY1" fmla="*/ 0 h 1514017"/>
              <a:gd name="connsiteX2" fmla="*/ 16397465 w 16397465"/>
              <a:gd name="connsiteY2" fmla="*/ 7835 h 1514017"/>
              <a:gd name="connsiteX3" fmla="*/ 7797641 w 16397465"/>
              <a:gd name="connsiteY3" fmla="*/ 1514017 h 1514017"/>
              <a:gd name="connsiteX4" fmla="*/ 0 w 16397465"/>
              <a:gd name="connsiteY4" fmla="*/ 1513182 h 1514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97465" h="1514017">
                <a:moveTo>
                  <a:pt x="0" y="1513182"/>
                </a:moveTo>
                <a:lnTo>
                  <a:pt x="14647411" y="0"/>
                </a:lnTo>
                <a:lnTo>
                  <a:pt x="16397465" y="7835"/>
                </a:lnTo>
                <a:lnTo>
                  <a:pt x="7797641" y="1514017"/>
                </a:lnTo>
                <a:lnTo>
                  <a:pt x="0" y="151318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mbria" panose="02040503050406030204" pitchFamily="18" charset="0"/>
            </a:endParaRPr>
          </a:p>
        </p:txBody>
      </p:sp>
      <p:sp>
        <p:nvSpPr>
          <p:cNvPr id="52" name="Trapezoid 10"/>
          <p:cNvSpPr/>
          <p:nvPr/>
        </p:nvSpPr>
        <p:spPr>
          <a:xfrm>
            <a:off x="9614713" y="12604217"/>
            <a:ext cx="10983290" cy="1528305"/>
          </a:xfrm>
          <a:custGeom>
            <a:avLst/>
            <a:gdLst>
              <a:gd name="connsiteX0" fmla="*/ 0 w 7772400"/>
              <a:gd name="connsiteY0" fmla="*/ 3494942 h 3494942"/>
              <a:gd name="connsiteX1" fmla="*/ 3479285 w 7772400"/>
              <a:gd name="connsiteY1" fmla="*/ 0 h 3494942"/>
              <a:gd name="connsiteX2" fmla="*/ 4293115 w 7772400"/>
              <a:gd name="connsiteY2" fmla="*/ 0 h 3494942"/>
              <a:gd name="connsiteX3" fmla="*/ 7772400 w 7772400"/>
              <a:gd name="connsiteY3" fmla="*/ 3494942 h 3494942"/>
              <a:gd name="connsiteX4" fmla="*/ 0 w 7772400"/>
              <a:gd name="connsiteY4" fmla="*/ 3494942 h 3494942"/>
              <a:gd name="connsiteX0" fmla="*/ 0 w 7772400"/>
              <a:gd name="connsiteY0" fmla="*/ 3494942 h 3494942"/>
              <a:gd name="connsiteX1" fmla="*/ 3479285 w 7772400"/>
              <a:gd name="connsiteY1" fmla="*/ 0 h 3494942"/>
              <a:gd name="connsiteX2" fmla="*/ 5640651 w 7772400"/>
              <a:gd name="connsiteY2" fmla="*/ 24063 h 3494942"/>
              <a:gd name="connsiteX3" fmla="*/ 7772400 w 7772400"/>
              <a:gd name="connsiteY3" fmla="*/ 3494942 h 3494942"/>
              <a:gd name="connsiteX4" fmla="*/ 0 w 7772400"/>
              <a:gd name="connsiteY4" fmla="*/ 3494942 h 3494942"/>
              <a:gd name="connsiteX0" fmla="*/ 0 w 7772400"/>
              <a:gd name="connsiteY0" fmla="*/ 3470879 h 3470879"/>
              <a:gd name="connsiteX1" fmla="*/ 3816169 w 7772400"/>
              <a:gd name="connsiteY1" fmla="*/ 24063 h 3470879"/>
              <a:gd name="connsiteX2" fmla="*/ 5640651 w 7772400"/>
              <a:gd name="connsiteY2" fmla="*/ 0 h 3470879"/>
              <a:gd name="connsiteX3" fmla="*/ 7772400 w 7772400"/>
              <a:gd name="connsiteY3" fmla="*/ 3470879 h 3470879"/>
              <a:gd name="connsiteX4" fmla="*/ 0 w 7772400"/>
              <a:gd name="connsiteY4" fmla="*/ 3470879 h 3470879"/>
              <a:gd name="connsiteX0" fmla="*/ 0 w 7772400"/>
              <a:gd name="connsiteY0" fmla="*/ 3470879 h 3470879"/>
              <a:gd name="connsiteX1" fmla="*/ 4230839 w 7772400"/>
              <a:gd name="connsiteY1" fmla="*/ 353672 h 3470879"/>
              <a:gd name="connsiteX2" fmla="*/ 5640651 w 7772400"/>
              <a:gd name="connsiteY2" fmla="*/ 0 h 3470879"/>
              <a:gd name="connsiteX3" fmla="*/ 7772400 w 7772400"/>
              <a:gd name="connsiteY3" fmla="*/ 3470879 h 3470879"/>
              <a:gd name="connsiteX4" fmla="*/ 0 w 7772400"/>
              <a:gd name="connsiteY4" fmla="*/ 3470879 h 3470879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5640651 w 7772400"/>
              <a:gd name="connsiteY2" fmla="*/ 7835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6565684 w 7772400"/>
              <a:gd name="connsiteY2" fmla="*/ 624524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5619386 w 7772400"/>
              <a:gd name="connsiteY2" fmla="*/ 7835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12610214"/>
              <a:gd name="connsiteY0" fmla="*/ 3489347 h 3489347"/>
              <a:gd name="connsiteX1" fmla="*/ 8707146 w 12610214"/>
              <a:gd name="connsiteY1" fmla="*/ 0 h 3489347"/>
              <a:gd name="connsiteX2" fmla="*/ 10457200 w 12610214"/>
              <a:gd name="connsiteY2" fmla="*/ 7835 h 3489347"/>
              <a:gd name="connsiteX3" fmla="*/ 12610214 w 12610214"/>
              <a:gd name="connsiteY3" fmla="*/ 3478714 h 3489347"/>
              <a:gd name="connsiteX4" fmla="*/ 0 w 12610214"/>
              <a:gd name="connsiteY4" fmla="*/ 3489347 h 3489347"/>
              <a:gd name="connsiteX0" fmla="*/ 0 w 10457200"/>
              <a:gd name="connsiteY0" fmla="*/ 3489347 h 3499979"/>
              <a:gd name="connsiteX1" fmla="*/ 8707146 w 10457200"/>
              <a:gd name="connsiteY1" fmla="*/ 0 h 3499979"/>
              <a:gd name="connsiteX2" fmla="*/ 10457200 w 10457200"/>
              <a:gd name="connsiteY2" fmla="*/ 7835 h 3499979"/>
              <a:gd name="connsiteX3" fmla="*/ 6762307 w 10457200"/>
              <a:gd name="connsiteY3" fmla="*/ 3499979 h 3499979"/>
              <a:gd name="connsiteX4" fmla="*/ 0 w 10457200"/>
              <a:gd name="connsiteY4" fmla="*/ 3489347 h 3499979"/>
              <a:gd name="connsiteX0" fmla="*/ 0 w 10457200"/>
              <a:gd name="connsiteY0" fmla="*/ 3489347 h 3499979"/>
              <a:gd name="connsiteX1" fmla="*/ 8707146 w 10457200"/>
              <a:gd name="connsiteY1" fmla="*/ 0 h 3499979"/>
              <a:gd name="connsiteX2" fmla="*/ 10457200 w 10457200"/>
              <a:gd name="connsiteY2" fmla="*/ 7835 h 3499979"/>
              <a:gd name="connsiteX3" fmla="*/ 7272669 w 10457200"/>
              <a:gd name="connsiteY3" fmla="*/ 3499979 h 3499979"/>
              <a:gd name="connsiteX4" fmla="*/ 0 w 10457200"/>
              <a:gd name="connsiteY4" fmla="*/ 3489347 h 3499979"/>
              <a:gd name="connsiteX0" fmla="*/ 0 w 10935665"/>
              <a:gd name="connsiteY0" fmla="*/ 3499980 h 3499980"/>
              <a:gd name="connsiteX1" fmla="*/ 9185611 w 10935665"/>
              <a:gd name="connsiteY1" fmla="*/ 0 h 3499980"/>
              <a:gd name="connsiteX2" fmla="*/ 10935665 w 10935665"/>
              <a:gd name="connsiteY2" fmla="*/ 7835 h 3499980"/>
              <a:gd name="connsiteX3" fmla="*/ 7751134 w 10935665"/>
              <a:gd name="connsiteY3" fmla="*/ 3499979 h 3499980"/>
              <a:gd name="connsiteX4" fmla="*/ 0 w 10935665"/>
              <a:gd name="connsiteY4" fmla="*/ 3499980 h 3499980"/>
              <a:gd name="connsiteX0" fmla="*/ 0 w 10964240"/>
              <a:gd name="connsiteY0" fmla="*/ 1528305 h 3499979"/>
              <a:gd name="connsiteX1" fmla="*/ 9214186 w 10964240"/>
              <a:gd name="connsiteY1" fmla="*/ 0 h 3499979"/>
              <a:gd name="connsiteX2" fmla="*/ 10964240 w 10964240"/>
              <a:gd name="connsiteY2" fmla="*/ 7835 h 3499979"/>
              <a:gd name="connsiteX3" fmla="*/ 7779709 w 10964240"/>
              <a:gd name="connsiteY3" fmla="*/ 3499979 h 3499979"/>
              <a:gd name="connsiteX4" fmla="*/ 0 w 10964240"/>
              <a:gd name="connsiteY4" fmla="*/ 1528305 h 3499979"/>
              <a:gd name="connsiteX0" fmla="*/ 0 w 10964240"/>
              <a:gd name="connsiteY0" fmla="*/ 1528305 h 1528305"/>
              <a:gd name="connsiteX1" fmla="*/ 9214186 w 10964240"/>
              <a:gd name="connsiteY1" fmla="*/ 0 h 1528305"/>
              <a:gd name="connsiteX2" fmla="*/ 10964240 w 10964240"/>
              <a:gd name="connsiteY2" fmla="*/ 7835 h 1528305"/>
              <a:gd name="connsiteX3" fmla="*/ 7732084 w 10964240"/>
              <a:gd name="connsiteY3" fmla="*/ 1166354 h 1528305"/>
              <a:gd name="connsiteX4" fmla="*/ 0 w 10964240"/>
              <a:gd name="connsiteY4" fmla="*/ 1528305 h 1528305"/>
              <a:gd name="connsiteX0" fmla="*/ 0 w 10964240"/>
              <a:gd name="connsiteY0" fmla="*/ 1528305 h 1528305"/>
              <a:gd name="connsiteX1" fmla="*/ 9214186 w 10964240"/>
              <a:gd name="connsiteY1" fmla="*/ 0 h 1528305"/>
              <a:gd name="connsiteX2" fmla="*/ 10964240 w 10964240"/>
              <a:gd name="connsiteY2" fmla="*/ 7835 h 1528305"/>
              <a:gd name="connsiteX3" fmla="*/ 7760659 w 10964240"/>
              <a:gd name="connsiteY3" fmla="*/ 1523541 h 1528305"/>
              <a:gd name="connsiteX4" fmla="*/ 0 w 10964240"/>
              <a:gd name="connsiteY4" fmla="*/ 1528305 h 1528305"/>
              <a:gd name="connsiteX0" fmla="*/ 0 w 10983290"/>
              <a:gd name="connsiteY0" fmla="*/ 1528305 h 1528305"/>
              <a:gd name="connsiteX1" fmla="*/ 9233236 w 10983290"/>
              <a:gd name="connsiteY1" fmla="*/ 0 h 1528305"/>
              <a:gd name="connsiteX2" fmla="*/ 10983290 w 10983290"/>
              <a:gd name="connsiteY2" fmla="*/ 7835 h 1528305"/>
              <a:gd name="connsiteX3" fmla="*/ 7779709 w 10983290"/>
              <a:gd name="connsiteY3" fmla="*/ 1523541 h 1528305"/>
              <a:gd name="connsiteX4" fmla="*/ 0 w 10983290"/>
              <a:gd name="connsiteY4" fmla="*/ 1528305 h 152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83290" h="1528305">
                <a:moveTo>
                  <a:pt x="0" y="1528305"/>
                </a:moveTo>
                <a:lnTo>
                  <a:pt x="9233236" y="0"/>
                </a:lnTo>
                <a:lnTo>
                  <a:pt x="10983290" y="7835"/>
                </a:lnTo>
                <a:lnTo>
                  <a:pt x="7779709" y="1523541"/>
                </a:lnTo>
                <a:lnTo>
                  <a:pt x="0" y="152830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mbria" panose="02040503050406030204" pitchFamily="18" charset="0"/>
            </a:endParaRPr>
          </a:p>
        </p:txBody>
      </p:sp>
      <p:sp>
        <p:nvSpPr>
          <p:cNvPr id="53" name="Trapezoid 10"/>
          <p:cNvSpPr/>
          <p:nvPr/>
        </p:nvSpPr>
        <p:spPr>
          <a:xfrm>
            <a:off x="25128434" y="12604216"/>
            <a:ext cx="9304408" cy="1524649"/>
          </a:xfrm>
          <a:custGeom>
            <a:avLst/>
            <a:gdLst>
              <a:gd name="connsiteX0" fmla="*/ 0 w 7772400"/>
              <a:gd name="connsiteY0" fmla="*/ 3494942 h 3494942"/>
              <a:gd name="connsiteX1" fmla="*/ 3479285 w 7772400"/>
              <a:gd name="connsiteY1" fmla="*/ 0 h 3494942"/>
              <a:gd name="connsiteX2" fmla="*/ 4293115 w 7772400"/>
              <a:gd name="connsiteY2" fmla="*/ 0 h 3494942"/>
              <a:gd name="connsiteX3" fmla="*/ 7772400 w 7772400"/>
              <a:gd name="connsiteY3" fmla="*/ 3494942 h 3494942"/>
              <a:gd name="connsiteX4" fmla="*/ 0 w 7772400"/>
              <a:gd name="connsiteY4" fmla="*/ 3494942 h 3494942"/>
              <a:gd name="connsiteX0" fmla="*/ 0 w 7772400"/>
              <a:gd name="connsiteY0" fmla="*/ 3494942 h 3494942"/>
              <a:gd name="connsiteX1" fmla="*/ 3479285 w 7772400"/>
              <a:gd name="connsiteY1" fmla="*/ 0 h 3494942"/>
              <a:gd name="connsiteX2" fmla="*/ 5640651 w 7772400"/>
              <a:gd name="connsiteY2" fmla="*/ 24063 h 3494942"/>
              <a:gd name="connsiteX3" fmla="*/ 7772400 w 7772400"/>
              <a:gd name="connsiteY3" fmla="*/ 3494942 h 3494942"/>
              <a:gd name="connsiteX4" fmla="*/ 0 w 7772400"/>
              <a:gd name="connsiteY4" fmla="*/ 3494942 h 3494942"/>
              <a:gd name="connsiteX0" fmla="*/ 0 w 7772400"/>
              <a:gd name="connsiteY0" fmla="*/ 3470879 h 3470879"/>
              <a:gd name="connsiteX1" fmla="*/ 3816169 w 7772400"/>
              <a:gd name="connsiteY1" fmla="*/ 24063 h 3470879"/>
              <a:gd name="connsiteX2" fmla="*/ 5640651 w 7772400"/>
              <a:gd name="connsiteY2" fmla="*/ 0 h 3470879"/>
              <a:gd name="connsiteX3" fmla="*/ 7772400 w 7772400"/>
              <a:gd name="connsiteY3" fmla="*/ 3470879 h 3470879"/>
              <a:gd name="connsiteX4" fmla="*/ 0 w 7772400"/>
              <a:gd name="connsiteY4" fmla="*/ 3470879 h 3470879"/>
              <a:gd name="connsiteX0" fmla="*/ 0 w 7772400"/>
              <a:gd name="connsiteY0" fmla="*/ 3470879 h 3470879"/>
              <a:gd name="connsiteX1" fmla="*/ 4230839 w 7772400"/>
              <a:gd name="connsiteY1" fmla="*/ 353672 h 3470879"/>
              <a:gd name="connsiteX2" fmla="*/ 5640651 w 7772400"/>
              <a:gd name="connsiteY2" fmla="*/ 0 h 3470879"/>
              <a:gd name="connsiteX3" fmla="*/ 7772400 w 7772400"/>
              <a:gd name="connsiteY3" fmla="*/ 3470879 h 3470879"/>
              <a:gd name="connsiteX4" fmla="*/ 0 w 7772400"/>
              <a:gd name="connsiteY4" fmla="*/ 3470879 h 3470879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5640651 w 7772400"/>
              <a:gd name="connsiteY2" fmla="*/ 7835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6565684 w 7772400"/>
              <a:gd name="connsiteY2" fmla="*/ 624524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5619386 w 7772400"/>
              <a:gd name="connsiteY2" fmla="*/ 7835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13173740"/>
              <a:gd name="connsiteY0" fmla="*/ 3478714 h 3489346"/>
              <a:gd name="connsiteX1" fmla="*/ 3869332 w 13173740"/>
              <a:gd name="connsiteY1" fmla="*/ 0 h 3489346"/>
              <a:gd name="connsiteX2" fmla="*/ 5619386 w 13173740"/>
              <a:gd name="connsiteY2" fmla="*/ 7835 h 3489346"/>
              <a:gd name="connsiteX3" fmla="*/ 13173740 w 13173740"/>
              <a:gd name="connsiteY3" fmla="*/ 3489346 h 3489346"/>
              <a:gd name="connsiteX4" fmla="*/ 0 w 13173740"/>
              <a:gd name="connsiteY4" fmla="*/ 3478714 h 3489346"/>
              <a:gd name="connsiteX0" fmla="*/ 1574538 w 9304408"/>
              <a:gd name="connsiteY0" fmla="*/ 3510612 h 3510612"/>
              <a:gd name="connsiteX1" fmla="*/ 0 w 9304408"/>
              <a:gd name="connsiteY1" fmla="*/ 0 h 3510612"/>
              <a:gd name="connsiteX2" fmla="*/ 1750054 w 9304408"/>
              <a:gd name="connsiteY2" fmla="*/ 7835 h 3510612"/>
              <a:gd name="connsiteX3" fmla="*/ 9304408 w 9304408"/>
              <a:gd name="connsiteY3" fmla="*/ 3489346 h 3510612"/>
              <a:gd name="connsiteX4" fmla="*/ 1574538 w 9304408"/>
              <a:gd name="connsiteY4" fmla="*/ 3510612 h 3510612"/>
              <a:gd name="connsiteX0" fmla="*/ 1574538 w 9304408"/>
              <a:gd name="connsiteY0" fmla="*/ 3510612 h 3510612"/>
              <a:gd name="connsiteX1" fmla="*/ 0 w 9304408"/>
              <a:gd name="connsiteY1" fmla="*/ 0 h 3510612"/>
              <a:gd name="connsiteX2" fmla="*/ 1750054 w 9304408"/>
              <a:gd name="connsiteY2" fmla="*/ 7835 h 3510612"/>
              <a:gd name="connsiteX3" fmla="*/ 9304408 w 9304408"/>
              <a:gd name="connsiteY3" fmla="*/ 1522433 h 3510612"/>
              <a:gd name="connsiteX4" fmla="*/ 1574538 w 9304408"/>
              <a:gd name="connsiteY4" fmla="*/ 3510612 h 3510612"/>
              <a:gd name="connsiteX0" fmla="*/ 2317488 w 9304408"/>
              <a:gd name="connsiteY0" fmla="*/ 1153174 h 1522433"/>
              <a:gd name="connsiteX1" fmla="*/ 0 w 9304408"/>
              <a:gd name="connsiteY1" fmla="*/ 0 h 1522433"/>
              <a:gd name="connsiteX2" fmla="*/ 1750054 w 9304408"/>
              <a:gd name="connsiteY2" fmla="*/ 7835 h 1522433"/>
              <a:gd name="connsiteX3" fmla="*/ 9304408 w 9304408"/>
              <a:gd name="connsiteY3" fmla="*/ 1522433 h 1522433"/>
              <a:gd name="connsiteX4" fmla="*/ 2317488 w 9304408"/>
              <a:gd name="connsiteY4" fmla="*/ 1153174 h 1522433"/>
              <a:gd name="connsiteX0" fmla="*/ 1536438 w 9304408"/>
              <a:gd name="connsiteY0" fmla="*/ 1515124 h 1522433"/>
              <a:gd name="connsiteX1" fmla="*/ 0 w 9304408"/>
              <a:gd name="connsiteY1" fmla="*/ 0 h 1522433"/>
              <a:gd name="connsiteX2" fmla="*/ 1750054 w 9304408"/>
              <a:gd name="connsiteY2" fmla="*/ 7835 h 1522433"/>
              <a:gd name="connsiteX3" fmla="*/ 9304408 w 9304408"/>
              <a:gd name="connsiteY3" fmla="*/ 1522433 h 1522433"/>
              <a:gd name="connsiteX4" fmla="*/ 1536438 w 9304408"/>
              <a:gd name="connsiteY4" fmla="*/ 1515124 h 1522433"/>
              <a:gd name="connsiteX0" fmla="*/ 1684076 w 9304408"/>
              <a:gd name="connsiteY0" fmla="*/ 953149 h 1522433"/>
              <a:gd name="connsiteX1" fmla="*/ 0 w 9304408"/>
              <a:gd name="connsiteY1" fmla="*/ 0 h 1522433"/>
              <a:gd name="connsiteX2" fmla="*/ 1750054 w 9304408"/>
              <a:gd name="connsiteY2" fmla="*/ 7835 h 1522433"/>
              <a:gd name="connsiteX3" fmla="*/ 9304408 w 9304408"/>
              <a:gd name="connsiteY3" fmla="*/ 1522433 h 1522433"/>
              <a:gd name="connsiteX4" fmla="*/ 1684076 w 9304408"/>
              <a:gd name="connsiteY4" fmla="*/ 953149 h 1522433"/>
              <a:gd name="connsiteX0" fmla="*/ 1536438 w 9304408"/>
              <a:gd name="connsiteY0" fmla="*/ 1524649 h 1524649"/>
              <a:gd name="connsiteX1" fmla="*/ 0 w 9304408"/>
              <a:gd name="connsiteY1" fmla="*/ 0 h 1524649"/>
              <a:gd name="connsiteX2" fmla="*/ 1750054 w 9304408"/>
              <a:gd name="connsiteY2" fmla="*/ 7835 h 1524649"/>
              <a:gd name="connsiteX3" fmla="*/ 9304408 w 9304408"/>
              <a:gd name="connsiteY3" fmla="*/ 1522433 h 1524649"/>
              <a:gd name="connsiteX4" fmla="*/ 1536438 w 9304408"/>
              <a:gd name="connsiteY4" fmla="*/ 1524649 h 15246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04408" h="1524649">
                <a:moveTo>
                  <a:pt x="1536438" y="1524649"/>
                </a:moveTo>
                <a:lnTo>
                  <a:pt x="0" y="0"/>
                </a:lnTo>
                <a:lnTo>
                  <a:pt x="1750054" y="7835"/>
                </a:lnTo>
                <a:lnTo>
                  <a:pt x="9304408" y="1522433"/>
                </a:lnTo>
                <a:lnTo>
                  <a:pt x="1536438" y="152464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mbria" panose="02040503050406030204" pitchFamily="18" charset="0"/>
            </a:endParaRPr>
          </a:p>
        </p:txBody>
      </p:sp>
      <p:sp>
        <p:nvSpPr>
          <p:cNvPr id="54" name="Trapezoid 10"/>
          <p:cNvSpPr/>
          <p:nvPr/>
        </p:nvSpPr>
        <p:spPr>
          <a:xfrm>
            <a:off x="28304771" y="12585201"/>
            <a:ext cx="14639094" cy="1526553"/>
          </a:xfrm>
          <a:custGeom>
            <a:avLst/>
            <a:gdLst>
              <a:gd name="connsiteX0" fmla="*/ 0 w 7772400"/>
              <a:gd name="connsiteY0" fmla="*/ 3494942 h 3494942"/>
              <a:gd name="connsiteX1" fmla="*/ 3479285 w 7772400"/>
              <a:gd name="connsiteY1" fmla="*/ 0 h 3494942"/>
              <a:gd name="connsiteX2" fmla="*/ 4293115 w 7772400"/>
              <a:gd name="connsiteY2" fmla="*/ 0 h 3494942"/>
              <a:gd name="connsiteX3" fmla="*/ 7772400 w 7772400"/>
              <a:gd name="connsiteY3" fmla="*/ 3494942 h 3494942"/>
              <a:gd name="connsiteX4" fmla="*/ 0 w 7772400"/>
              <a:gd name="connsiteY4" fmla="*/ 3494942 h 3494942"/>
              <a:gd name="connsiteX0" fmla="*/ 0 w 7772400"/>
              <a:gd name="connsiteY0" fmla="*/ 3494942 h 3494942"/>
              <a:gd name="connsiteX1" fmla="*/ 3479285 w 7772400"/>
              <a:gd name="connsiteY1" fmla="*/ 0 h 3494942"/>
              <a:gd name="connsiteX2" fmla="*/ 5640651 w 7772400"/>
              <a:gd name="connsiteY2" fmla="*/ 24063 h 3494942"/>
              <a:gd name="connsiteX3" fmla="*/ 7772400 w 7772400"/>
              <a:gd name="connsiteY3" fmla="*/ 3494942 h 3494942"/>
              <a:gd name="connsiteX4" fmla="*/ 0 w 7772400"/>
              <a:gd name="connsiteY4" fmla="*/ 3494942 h 3494942"/>
              <a:gd name="connsiteX0" fmla="*/ 0 w 7772400"/>
              <a:gd name="connsiteY0" fmla="*/ 3470879 h 3470879"/>
              <a:gd name="connsiteX1" fmla="*/ 3816169 w 7772400"/>
              <a:gd name="connsiteY1" fmla="*/ 24063 h 3470879"/>
              <a:gd name="connsiteX2" fmla="*/ 5640651 w 7772400"/>
              <a:gd name="connsiteY2" fmla="*/ 0 h 3470879"/>
              <a:gd name="connsiteX3" fmla="*/ 7772400 w 7772400"/>
              <a:gd name="connsiteY3" fmla="*/ 3470879 h 3470879"/>
              <a:gd name="connsiteX4" fmla="*/ 0 w 7772400"/>
              <a:gd name="connsiteY4" fmla="*/ 3470879 h 3470879"/>
              <a:gd name="connsiteX0" fmla="*/ 0 w 7772400"/>
              <a:gd name="connsiteY0" fmla="*/ 3470879 h 3470879"/>
              <a:gd name="connsiteX1" fmla="*/ 4230839 w 7772400"/>
              <a:gd name="connsiteY1" fmla="*/ 353672 h 3470879"/>
              <a:gd name="connsiteX2" fmla="*/ 5640651 w 7772400"/>
              <a:gd name="connsiteY2" fmla="*/ 0 h 3470879"/>
              <a:gd name="connsiteX3" fmla="*/ 7772400 w 7772400"/>
              <a:gd name="connsiteY3" fmla="*/ 3470879 h 3470879"/>
              <a:gd name="connsiteX4" fmla="*/ 0 w 7772400"/>
              <a:gd name="connsiteY4" fmla="*/ 3470879 h 3470879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5640651 w 7772400"/>
              <a:gd name="connsiteY2" fmla="*/ 7835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6565684 w 7772400"/>
              <a:gd name="connsiteY2" fmla="*/ 624524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5619386 w 7772400"/>
              <a:gd name="connsiteY2" fmla="*/ 7835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18511284"/>
              <a:gd name="connsiteY0" fmla="*/ 3478714 h 3510611"/>
              <a:gd name="connsiteX1" fmla="*/ 3869332 w 18511284"/>
              <a:gd name="connsiteY1" fmla="*/ 0 h 3510611"/>
              <a:gd name="connsiteX2" fmla="*/ 5619386 w 18511284"/>
              <a:gd name="connsiteY2" fmla="*/ 7835 h 3510611"/>
              <a:gd name="connsiteX3" fmla="*/ 18511284 w 18511284"/>
              <a:gd name="connsiteY3" fmla="*/ 3510611 h 3510611"/>
              <a:gd name="connsiteX4" fmla="*/ 0 w 18511284"/>
              <a:gd name="connsiteY4" fmla="*/ 3478714 h 3510611"/>
              <a:gd name="connsiteX0" fmla="*/ 6880184 w 14641952"/>
              <a:gd name="connsiteY0" fmla="*/ 3521244 h 3521244"/>
              <a:gd name="connsiteX1" fmla="*/ 0 w 14641952"/>
              <a:gd name="connsiteY1" fmla="*/ 0 h 3521244"/>
              <a:gd name="connsiteX2" fmla="*/ 1750054 w 14641952"/>
              <a:gd name="connsiteY2" fmla="*/ 7835 h 3521244"/>
              <a:gd name="connsiteX3" fmla="*/ 14641952 w 14641952"/>
              <a:gd name="connsiteY3" fmla="*/ 3510611 h 3521244"/>
              <a:gd name="connsiteX4" fmla="*/ 6880184 w 14641952"/>
              <a:gd name="connsiteY4" fmla="*/ 3521244 h 3521244"/>
              <a:gd name="connsiteX0" fmla="*/ 6880184 w 14646714"/>
              <a:gd name="connsiteY0" fmla="*/ 3521244 h 3521244"/>
              <a:gd name="connsiteX1" fmla="*/ 0 w 14646714"/>
              <a:gd name="connsiteY1" fmla="*/ 0 h 3521244"/>
              <a:gd name="connsiteX2" fmla="*/ 1750054 w 14646714"/>
              <a:gd name="connsiteY2" fmla="*/ 7835 h 3521244"/>
              <a:gd name="connsiteX3" fmla="*/ 14646714 w 14646714"/>
              <a:gd name="connsiteY3" fmla="*/ 1515123 h 3521244"/>
              <a:gd name="connsiteX4" fmla="*/ 6880184 w 14646714"/>
              <a:gd name="connsiteY4" fmla="*/ 3521244 h 3521244"/>
              <a:gd name="connsiteX0" fmla="*/ 7708859 w 14646714"/>
              <a:gd name="connsiteY0" fmla="*/ 963781 h 1515123"/>
              <a:gd name="connsiteX1" fmla="*/ 0 w 14646714"/>
              <a:gd name="connsiteY1" fmla="*/ 0 h 1515123"/>
              <a:gd name="connsiteX2" fmla="*/ 1750054 w 14646714"/>
              <a:gd name="connsiteY2" fmla="*/ 7835 h 1515123"/>
              <a:gd name="connsiteX3" fmla="*/ 14646714 w 14646714"/>
              <a:gd name="connsiteY3" fmla="*/ 1515123 h 1515123"/>
              <a:gd name="connsiteX4" fmla="*/ 7708859 w 14646714"/>
              <a:gd name="connsiteY4" fmla="*/ 963781 h 1515123"/>
              <a:gd name="connsiteX0" fmla="*/ 6861134 w 14646714"/>
              <a:gd name="connsiteY0" fmla="*/ 1525756 h 1525756"/>
              <a:gd name="connsiteX1" fmla="*/ 0 w 14646714"/>
              <a:gd name="connsiteY1" fmla="*/ 0 h 1525756"/>
              <a:gd name="connsiteX2" fmla="*/ 1750054 w 14646714"/>
              <a:gd name="connsiteY2" fmla="*/ 7835 h 1525756"/>
              <a:gd name="connsiteX3" fmla="*/ 14646714 w 14646714"/>
              <a:gd name="connsiteY3" fmla="*/ 1515123 h 1525756"/>
              <a:gd name="connsiteX4" fmla="*/ 6861134 w 14646714"/>
              <a:gd name="connsiteY4" fmla="*/ 1525756 h 1525756"/>
              <a:gd name="connsiteX0" fmla="*/ 6861134 w 14639094"/>
              <a:gd name="connsiteY0" fmla="*/ 1525756 h 1526553"/>
              <a:gd name="connsiteX1" fmla="*/ 0 w 14639094"/>
              <a:gd name="connsiteY1" fmla="*/ 0 h 1526553"/>
              <a:gd name="connsiteX2" fmla="*/ 1750054 w 14639094"/>
              <a:gd name="connsiteY2" fmla="*/ 7835 h 1526553"/>
              <a:gd name="connsiteX3" fmla="*/ 14639094 w 14639094"/>
              <a:gd name="connsiteY3" fmla="*/ 1526553 h 1526553"/>
              <a:gd name="connsiteX4" fmla="*/ 6861134 w 14639094"/>
              <a:gd name="connsiteY4" fmla="*/ 1525756 h 152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639094" h="1526553">
                <a:moveTo>
                  <a:pt x="6861134" y="1525756"/>
                </a:moveTo>
                <a:lnTo>
                  <a:pt x="0" y="0"/>
                </a:lnTo>
                <a:lnTo>
                  <a:pt x="1750054" y="7835"/>
                </a:lnTo>
                <a:lnTo>
                  <a:pt x="14639094" y="1526553"/>
                </a:lnTo>
                <a:lnTo>
                  <a:pt x="6861134" y="152575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mbria" panose="02040503050406030204" pitchFamily="18" charset="0"/>
            </a:endParaRPr>
          </a:p>
        </p:txBody>
      </p:sp>
      <p:sp>
        <p:nvSpPr>
          <p:cNvPr id="11" name="Trapezoid 10"/>
          <p:cNvSpPr/>
          <p:nvPr/>
        </p:nvSpPr>
        <p:spPr>
          <a:xfrm>
            <a:off x="18112307" y="12604219"/>
            <a:ext cx="7791451" cy="1516564"/>
          </a:xfrm>
          <a:custGeom>
            <a:avLst/>
            <a:gdLst>
              <a:gd name="connsiteX0" fmla="*/ 0 w 7772400"/>
              <a:gd name="connsiteY0" fmla="*/ 3494942 h 3494942"/>
              <a:gd name="connsiteX1" fmla="*/ 3479285 w 7772400"/>
              <a:gd name="connsiteY1" fmla="*/ 0 h 3494942"/>
              <a:gd name="connsiteX2" fmla="*/ 4293115 w 7772400"/>
              <a:gd name="connsiteY2" fmla="*/ 0 h 3494942"/>
              <a:gd name="connsiteX3" fmla="*/ 7772400 w 7772400"/>
              <a:gd name="connsiteY3" fmla="*/ 3494942 h 3494942"/>
              <a:gd name="connsiteX4" fmla="*/ 0 w 7772400"/>
              <a:gd name="connsiteY4" fmla="*/ 3494942 h 3494942"/>
              <a:gd name="connsiteX0" fmla="*/ 0 w 7772400"/>
              <a:gd name="connsiteY0" fmla="*/ 3494942 h 3494942"/>
              <a:gd name="connsiteX1" fmla="*/ 3479285 w 7772400"/>
              <a:gd name="connsiteY1" fmla="*/ 0 h 3494942"/>
              <a:gd name="connsiteX2" fmla="*/ 5640651 w 7772400"/>
              <a:gd name="connsiteY2" fmla="*/ 24063 h 3494942"/>
              <a:gd name="connsiteX3" fmla="*/ 7772400 w 7772400"/>
              <a:gd name="connsiteY3" fmla="*/ 3494942 h 3494942"/>
              <a:gd name="connsiteX4" fmla="*/ 0 w 7772400"/>
              <a:gd name="connsiteY4" fmla="*/ 3494942 h 3494942"/>
              <a:gd name="connsiteX0" fmla="*/ 0 w 7772400"/>
              <a:gd name="connsiteY0" fmla="*/ 3470879 h 3470879"/>
              <a:gd name="connsiteX1" fmla="*/ 3816169 w 7772400"/>
              <a:gd name="connsiteY1" fmla="*/ 24063 h 3470879"/>
              <a:gd name="connsiteX2" fmla="*/ 5640651 w 7772400"/>
              <a:gd name="connsiteY2" fmla="*/ 0 h 3470879"/>
              <a:gd name="connsiteX3" fmla="*/ 7772400 w 7772400"/>
              <a:gd name="connsiteY3" fmla="*/ 3470879 h 3470879"/>
              <a:gd name="connsiteX4" fmla="*/ 0 w 7772400"/>
              <a:gd name="connsiteY4" fmla="*/ 3470879 h 3470879"/>
              <a:gd name="connsiteX0" fmla="*/ 0 w 7772400"/>
              <a:gd name="connsiteY0" fmla="*/ 3470879 h 3470879"/>
              <a:gd name="connsiteX1" fmla="*/ 4230839 w 7772400"/>
              <a:gd name="connsiteY1" fmla="*/ 353672 h 3470879"/>
              <a:gd name="connsiteX2" fmla="*/ 5640651 w 7772400"/>
              <a:gd name="connsiteY2" fmla="*/ 0 h 3470879"/>
              <a:gd name="connsiteX3" fmla="*/ 7772400 w 7772400"/>
              <a:gd name="connsiteY3" fmla="*/ 3470879 h 3470879"/>
              <a:gd name="connsiteX4" fmla="*/ 0 w 7772400"/>
              <a:gd name="connsiteY4" fmla="*/ 3470879 h 3470879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5640651 w 7772400"/>
              <a:gd name="connsiteY2" fmla="*/ 7835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6565684 w 7772400"/>
              <a:gd name="connsiteY2" fmla="*/ 624524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7772400"/>
              <a:gd name="connsiteY0" fmla="*/ 3478714 h 3478714"/>
              <a:gd name="connsiteX1" fmla="*/ 3869332 w 7772400"/>
              <a:gd name="connsiteY1" fmla="*/ 0 h 3478714"/>
              <a:gd name="connsiteX2" fmla="*/ 5619386 w 7772400"/>
              <a:gd name="connsiteY2" fmla="*/ 7835 h 3478714"/>
              <a:gd name="connsiteX3" fmla="*/ 7772400 w 7772400"/>
              <a:gd name="connsiteY3" fmla="*/ 3478714 h 3478714"/>
              <a:gd name="connsiteX4" fmla="*/ 0 w 7772400"/>
              <a:gd name="connsiteY4" fmla="*/ 3478714 h 3478714"/>
              <a:gd name="connsiteX0" fmla="*/ 0 w 7767637"/>
              <a:gd name="connsiteY0" fmla="*/ 1502276 h 3478714"/>
              <a:gd name="connsiteX1" fmla="*/ 3864569 w 7767637"/>
              <a:gd name="connsiteY1" fmla="*/ 0 h 3478714"/>
              <a:gd name="connsiteX2" fmla="*/ 5614623 w 7767637"/>
              <a:gd name="connsiteY2" fmla="*/ 7835 h 3478714"/>
              <a:gd name="connsiteX3" fmla="*/ 7767637 w 7767637"/>
              <a:gd name="connsiteY3" fmla="*/ 3478714 h 3478714"/>
              <a:gd name="connsiteX4" fmla="*/ 0 w 7767637"/>
              <a:gd name="connsiteY4" fmla="*/ 1502276 h 3478714"/>
              <a:gd name="connsiteX0" fmla="*/ 0 w 7215187"/>
              <a:gd name="connsiteY0" fmla="*/ 1502276 h 1502276"/>
              <a:gd name="connsiteX1" fmla="*/ 3864569 w 7215187"/>
              <a:gd name="connsiteY1" fmla="*/ 0 h 1502276"/>
              <a:gd name="connsiteX2" fmla="*/ 5614623 w 7215187"/>
              <a:gd name="connsiteY2" fmla="*/ 7835 h 1502276"/>
              <a:gd name="connsiteX3" fmla="*/ 7215187 w 7215187"/>
              <a:gd name="connsiteY3" fmla="*/ 1297489 h 1502276"/>
              <a:gd name="connsiteX4" fmla="*/ 0 w 7215187"/>
              <a:gd name="connsiteY4" fmla="*/ 1502276 h 1502276"/>
              <a:gd name="connsiteX0" fmla="*/ 0 w 7700962"/>
              <a:gd name="connsiteY0" fmla="*/ 1502276 h 1502276"/>
              <a:gd name="connsiteX1" fmla="*/ 3864569 w 7700962"/>
              <a:gd name="connsiteY1" fmla="*/ 0 h 1502276"/>
              <a:gd name="connsiteX2" fmla="*/ 5614623 w 7700962"/>
              <a:gd name="connsiteY2" fmla="*/ 7835 h 1502276"/>
              <a:gd name="connsiteX3" fmla="*/ 7700962 w 7700962"/>
              <a:gd name="connsiteY3" fmla="*/ 1268914 h 1502276"/>
              <a:gd name="connsiteX4" fmla="*/ 0 w 7700962"/>
              <a:gd name="connsiteY4" fmla="*/ 1502276 h 1502276"/>
              <a:gd name="connsiteX0" fmla="*/ 0 w 7772400"/>
              <a:gd name="connsiteY0" fmla="*/ 1502276 h 1507039"/>
              <a:gd name="connsiteX1" fmla="*/ 3864569 w 7772400"/>
              <a:gd name="connsiteY1" fmla="*/ 0 h 1507039"/>
              <a:gd name="connsiteX2" fmla="*/ 5614623 w 7772400"/>
              <a:gd name="connsiteY2" fmla="*/ 7835 h 1507039"/>
              <a:gd name="connsiteX3" fmla="*/ 7772400 w 7772400"/>
              <a:gd name="connsiteY3" fmla="*/ 1507039 h 1507039"/>
              <a:gd name="connsiteX4" fmla="*/ 0 w 7772400"/>
              <a:gd name="connsiteY4" fmla="*/ 1502276 h 1507039"/>
              <a:gd name="connsiteX0" fmla="*/ 0 w 7224712"/>
              <a:gd name="connsiteY0" fmla="*/ 1207001 h 1507039"/>
              <a:gd name="connsiteX1" fmla="*/ 3316881 w 7224712"/>
              <a:gd name="connsiteY1" fmla="*/ 0 h 1507039"/>
              <a:gd name="connsiteX2" fmla="*/ 5066935 w 7224712"/>
              <a:gd name="connsiteY2" fmla="*/ 7835 h 1507039"/>
              <a:gd name="connsiteX3" fmla="*/ 7224712 w 7224712"/>
              <a:gd name="connsiteY3" fmla="*/ 1507039 h 1507039"/>
              <a:gd name="connsiteX4" fmla="*/ 0 w 7224712"/>
              <a:gd name="connsiteY4" fmla="*/ 1207001 h 1507039"/>
              <a:gd name="connsiteX0" fmla="*/ 0 w 7781925"/>
              <a:gd name="connsiteY0" fmla="*/ 1516564 h 1516564"/>
              <a:gd name="connsiteX1" fmla="*/ 3874094 w 7781925"/>
              <a:gd name="connsiteY1" fmla="*/ 0 h 1516564"/>
              <a:gd name="connsiteX2" fmla="*/ 5624148 w 7781925"/>
              <a:gd name="connsiteY2" fmla="*/ 7835 h 1516564"/>
              <a:gd name="connsiteX3" fmla="*/ 7781925 w 7781925"/>
              <a:gd name="connsiteY3" fmla="*/ 1507039 h 1516564"/>
              <a:gd name="connsiteX4" fmla="*/ 0 w 7781925"/>
              <a:gd name="connsiteY4" fmla="*/ 1516564 h 1516564"/>
              <a:gd name="connsiteX0" fmla="*/ 0 w 7367588"/>
              <a:gd name="connsiteY0" fmla="*/ 1126039 h 1507039"/>
              <a:gd name="connsiteX1" fmla="*/ 3459757 w 7367588"/>
              <a:gd name="connsiteY1" fmla="*/ 0 h 1507039"/>
              <a:gd name="connsiteX2" fmla="*/ 5209811 w 7367588"/>
              <a:gd name="connsiteY2" fmla="*/ 7835 h 1507039"/>
              <a:gd name="connsiteX3" fmla="*/ 7367588 w 7367588"/>
              <a:gd name="connsiteY3" fmla="*/ 1507039 h 1507039"/>
              <a:gd name="connsiteX4" fmla="*/ 0 w 7367588"/>
              <a:gd name="connsiteY4" fmla="*/ 1126039 h 1507039"/>
              <a:gd name="connsiteX0" fmla="*/ 0 w 7777163"/>
              <a:gd name="connsiteY0" fmla="*/ 1516564 h 1516564"/>
              <a:gd name="connsiteX1" fmla="*/ 3869332 w 7777163"/>
              <a:gd name="connsiteY1" fmla="*/ 0 h 1516564"/>
              <a:gd name="connsiteX2" fmla="*/ 5619386 w 7777163"/>
              <a:gd name="connsiteY2" fmla="*/ 7835 h 1516564"/>
              <a:gd name="connsiteX3" fmla="*/ 7777163 w 7777163"/>
              <a:gd name="connsiteY3" fmla="*/ 1507039 h 1516564"/>
              <a:gd name="connsiteX4" fmla="*/ 0 w 7777163"/>
              <a:gd name="connsiteY4" fmla="*/ 1516564 h 1516564"/>
              <a:gd name="connsiteX0" fmla="*/ 0 w 7791451"/>
              <a:gd name="connsiteY0" fmla="*/ 1516564 h 1516564"/>
              <a:gd name="connsiteX1" fmla="*/ 3883620 w 7791451"/>
              <a:gd name="connsiteY1" fmla="*/ 0 h 1516564"/>
              <a:gd name="connsiteX2" fmla="*/ 5633674 w 7791451"/>
              <a:gd name="connsiteY2" fmla="*/ 7835 h 1516564"/>
              <a:gd name="connsiteX3" fmla="*/ 7791451 w 7791451"/>
              <a:gd name="connsiteY3" fmla="*/ 1507039 h 1516564"/>
              <a:gd name="connsiteX4" fmla="*/ 0 w 7791451"/>
              <a:gd name="connsiteY4" fmla="*/ 1516564 h 1516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91451" h="1516564">
                <a:moveTo>
                  <a:pt x="0" y="1516564"/>
                </a:moveTo>
                <a:lnTo>
                  <a:pt x="3883620" y="0"/>
                </a:lnTo>
                <a:lnTo>
                  <a:pt x="5633674" y="7835"/>
                </a:lnTo>
                <a:lnTo>
                  <a:pt x="7791451" y="1507039"/>
                </a:lnTo>
                <a:lnTo>
                  <a:pt x="0" y="1516564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mbria" panose="02040503050406030204" pitchFamily="18" charset="0"/>
            </a:endParaRPr>
          </a:p>
        </p:txBody>
      </p:sp>
      <p:pic>
        <p:nvPicPr>
          <p:cNvPr id="27" name="Picture 26" descr="C:\Users\Lenovo\Desktop\Student work examples\CRDExample.png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9944" y="20951620"/>
            <a:ext cx="7772400" cy="18793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C:\Users\Lenovo\Desktop\Student work examples\DiffDivExample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3048" y="18613811"/>
            <a:ext cx="7769793" cy="4821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235" y="18126620"/>
            <a:ext cx="7772400" cy="3964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0323428" y="184611"/>
            <a:ext cx="3356470" cy="1017878"/>
          </a:xfrm>
          <a:prstGeom prst="rect">
            <a:avLst/>
          </a:prstGeom>
          <a:solidFill>
            <a:srgbClr val="FF66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4731" y="161405"/>
            <a:ext cx="34664293" cy="3046988"/>
          </a:xfrm>
          <a:prstGeom prst="rect">
            <a:avLst/>
          </a:prstGeom>
          <a:solidFill>
            <a:schemeClr val="bg1">
              <a:lumMod val="85000"/>
            </a:schemeClr>
          </a:solidFill>
          <a:ln w="7620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24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9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Student Responses to Chain Rule Problems in Thermodynamics</a:t>
            </a:r>
          </a:p>
          <a:p>
            <a:pPr algn="ctr"/>
            <a:r>
              <a:rPr lang="en-US" sz="4800" dirty="0">
                <a:latin typeface="Cambria" panose="02040503050406030204" pitchFamily="18" charset="0"/>
                <a:cs typeface="Times New Roman" panose="02020603050405020304" pitchFamily="18" charset="0"/>
              </a:rPr>
              <a:t>Ian W. Founds, Paul J. </a:t>
            </a:r>
            <a:r>
              <a:rPr lang="en-US" sz="48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Emigh</a:t>
            </a:r>
            <a:r>
              <a:rPr lang="en-US" sz="4800" dirty="0">
                <a:latin typeface="Cambria" panose="02040503050406030204" pitchFamily="18" charset="0"/>
                <a:cs typeface="Times New Roman" panose="02020603050405020304" pitchFamily="18" charset="0"/>
              </a:rPr>
              <a:t>, and Corinne A. </a:t>
            </a:r>
            <a:r>
              <a:rPr lang="en-US" sz="48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Manogue</a:t>
            </a:r>
            <a:endParaRPr lang="en-US" sz="48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dirty="0" smtClean="0">
              <a:latin typeface="Cambria" panose="02040503050406030204" pitchFamily="18" charset="0"/>
            </a:endParaRPr>
          </a:p>
        </p:txBody>
      </p:sp>
      <p:pic>
        <p:nvPicPr>
          <p:cNvPr id="25" name="Picture 24" descr="nsf4c-eps-converted-to.pd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4898" y="31568349"/>
            <a:ext cx="1002153" cy="1002153"/>
          </a:xfrm>
          <a:prstGeom prst="rect">
            <a:avLst/>
          </a:prstGeom>
        </p:spPr>
      </p:pic>
      <p:pic>
        <p:nvPicPr>
          <p:cNvPr id="1026" name="Picture 2" descr="C:\Users\emighp\Downloads\OSU2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3427" y="1254366"/>
            <a:ext cx="3385177" cy="111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5" name="Picture 151" descr="C:\Users\emighp\Documents\AllWork\WorkOSU\PERC\logo.em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3427" y="161405"/>
            <a:ext cx="3327066" cy="1092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>
            <a:spLocks/>
          </p:cNvSpPr>
          <p:nvPr/>
        </p:nvSpPr>
        <p:spPr>
          <a:xfrm>
            <a:off x="616218" y="3634948"/>
            <a:ext cx="12801600" cy="62478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INTRODUCTION</a:t>
            </a:r>
          </a:p>
          <a:p>
            <a:pPr algn="just"/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What methods do students use to evaluate partial derivatives that “require” a multivariable chain rule?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We studied student responses to 2 chain rule problems:</a:t>
            </a:r>
          </a:p>
          <a:p>
            <a:pPr marL="2766060" lvl="1" indent="-571500" algn="just">
              <a:buFont typeface="Cambria" panose="02040503050406030204" pitchFamily="18" charset="0"/>
              <a:buChar char="̶"/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Quiz prompt (no thermodynamics context)</a:t>
            </a:r>
          </a:p>
          <a:p>
            <a:pPr marL="2766060" lvl="1" indent="-571500" algn="just">
              <a:buFont typeface="Cambria" panose="02040503050406030204" pitchFamily="18" charset="0"/>
              <a:buChar char="̶"/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Final prompt (implicit thermodynamics context)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We identified 5 solution methods using emergent coding.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S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tudent errors were also identified and categorized.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Part of </a:t>
            </a: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a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n expansive study [1] to describe a broad learning progression for partial derivatives across advanced courses in physics and mathematics:</a:t>
            </a:r>
            <a:endParaRPr lang="en-US" sz="3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47510" y="25150329"/>
            <a:ext cx="1091670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Cambria" panose="02040503050406030204" pitchFamily="18" charset="0"/>
                <a:cs typeface="Times New Roman" panose="02020603050405020304" pitchFamily="18" charset="0"/>
              </a:rPr>
              <a:t>REFERENCES</a:t>
            </a:r>
          </a:p>
          <a:p>
            <a:r>
              <a:rPr lang="en-US" sz="4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[1] See Manogue’s poster, number </a:t>
            </a:r>
          </a:p>
          <a:p>
            <a:r>
              <a:rPr lang="en-US" sz="4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[2] </a:t>
            </a:r>
            <a:r>
              <a:rPr lang="en-US" sz="4000" dirty="0">
                <a:latin typeface="Cambria" panose="02040503050406030204" pitchFamily="18" charset="0"/>
              </a:rPr>
              <a:t>C.  A.  </a:t>
            </a:r>
            <a:r>
              <a:rPr lang="en-US" sz="4000" dirty="0" err="1">
                <a:latin typeface="Cambria" panose="02040503050406030204" pitchFamily="18" charset="0"/>
              </a:rPr>
              <a:t>Manogue</a:t>
            </a:r>
            <a:r>
              <a:rPr lang="en-US" sz="4000" dirty="0">
                <a:latin typeface="Cambria" panose="02040503050406030204" pitchFamily="18" charset="0"/>
              </a:rPr>
              <a:t> </a:t>
            </a:r>
            <a:r>
              <a:rPr lang="en-US" sz="4000" i="1" dirty="0">
                <a:latin typeface="Cambria" panose="02040503050406030204" pitchFamily="18" charset="0"/>
              </a:rPr>
              <a:t>et al.</a:t>
            </a:r>
            <a:r>
              <a:rPr lang="en-US" sz="4000" dirty="0">
                <a:latin typeface="Cambria" panose="02040503050406030204" pitchFamily="18" charset="0"/>
              </a:rPr>
              <a:t>, Am.  J.  Phys., </a:t>
            </a:r>
            <a:r>
              <a:rPr lang="en-US" sz="4000" b="1" dirty="0">
                <a:latin typeface="Cambria" panose="02040503050406030204" pitchFamily="18" charset="0"/>
              </a:rPr>
              <a:t>69</a:t>
            </a:r>
            <a:r>
              <a:rPr lang="en-US" sz="4000" dirty="0">
                <a:latin typeface="Cambria" panose="02040503050406030204" pitchFamily="18" charset="0"/>
              </a:rPr>
              <a:t> (2001)</a:t>
            </a:r>
          </a:p>
          <a:p>
            <a:r>
              <a:rPr lang="en-US" sz="4000" dirty="0" smtClean="0">
                <a:latin typeface="Cambria" panose="02040503050406030204" pitchFamily="18" charset="0"/>
              </a:rPr>
              <a:t>[3] </a:t>
            </a:r>
            <a:r>
              <a:rPr lang="en-US" sz="4000" dirty="0">
                <a:latin typeface="Cambria" panose="02040503050406030204" pitchFamily="18" charset="0"/>
              </a:rPr>
              <a:t>C.  A.  </a:t>
            </a:r>
            <a:r>
              <a:rPr lang="en-US" sz="4000" dirty="0" err="1">
                <a:latin typeface="Cambria" panose="02040503050406030204" pitchFamily="18" charset="0"/>
              </a:rPr>
              <a:t>Manogue</a:t>
            </a:r>
            <a:r>
              <a:rPr lang="en-US" sz="4000" dirty="0">
                <a:latin typeface="Cambria" panose="02040503050406030204" pitchFamily="18" charset="0"/>
              </a:rPr>
              <a:t> </a:t>
            </a:r>
            <a:r>
              <a:rPr lang="en-US" sz="4000" i="1" dirty="0">
                <a:latin typeface="Cambria" panose="02040503050406030204" pitchFamily="18" charset="0"/>
              </a:rPr>
              <a:t>et al.</a:t>
            </a:r>
            <a:r>
              <a:rPr lang="en-US" sz="4000" dirty="0">
                <a:latin typeface="Cambria" panose="02040503050406030204" pitchFamily="18" charset="0"/>
              </a:rPr>
              <a:t>, Phys.  Today, </a:t>
            </a:r>
            <a:r>
              <a:rPr lang="en-US" sz="4000" b="1" dirty="0">
                <a:latin typeface="Cambria" panose="02040503050406030204" pitchFamily="18" charset="0"/>
              </a:rPr>
              <a:t>56</a:t>
            </a:r>
            <a:r>
              <a:rPr lang="en-US" sz="4000" dirty="0">
                <a:latin typeface="Cambria" panose="02040503050406030204" pitchFamily="18" charset="0"/>
              </a:rPr>
              <a:t> (2003)</a:t>
            </a:r>
            <a:r>
              <a:rPr lang="en-US" sz="4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sz="40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en-US" sz="3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0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ACKNOWLEDGEMENTS</a:t>
            </a:r>
          </a:p>
          <a:p>
            <a:pPr algn="just"/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thank David 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Roundy, </a:t>
            </a: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Guenter 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Schneider, MacKenzie Lenz, Mike Vignal, the </a:t>
            </a: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rest of the OSU 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PER group, </a:t>
            </a: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and the students who 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participated!  </a:t>
            </a: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This work was supported in part by NSF grant DUE-1323800.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-707886"/>
            <a:ext cx="184731" cy="1415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555810" y="25150327"/>
            <a:ext cx="9563100" cy="63094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40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METHOD CONCLUSIONS</a:t>
            </a:r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Students used a </a:t>
            </a: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variety of solution 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methods</a:t>
            </a: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but favored different methods on the Quiz than on the Final.</a:t>
            </a:r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Variable substitution was less common on the Final, where the algebra is more difficult.</a:t>
            </a:r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Differential substitution was more common on the 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Final.</a:t>
            </a:r>
            <a:endParaRPr lang="en-US" sz="3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Students who used a chain rule diagram improved from Quiz to Final.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126595" y="14111257"/>
            <a:ext cx="7772400" cy="707886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/>
            <a:r>
              <a:rPr lang="en-US" sz="40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IMPLICIT DIFFERENTIATION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22546" y="14124548"/>
            <a:ext cx="7772400" cy="707886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/>
            <a:r>
              <a:rPr lang="en-US" sz="40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DIFFERENTIAL SUBSTITUTION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5162682" y="14111256"/>
            <a:ext cx="7772400" cy="707886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/>
            <a:r>
              <a:rPr lang="en-US" sz="40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CHAIN RULE DIAGRAM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6663049" y="14124548"/>
            <a:ext cx="7772400" cy="707886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/>
            <a:r>
              <a:rPr lang="en-US" sz="40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DIFFERENTIAL DIVISION</a:t>
            </a:r>
          </a:p>
        </p:txBody>
      </p:sp>
      <p:pic>
        <p:nvPicPr>
          <p:cNvPr id="10" name="Picture 2" descr="C:\Users\Admin\Downloads\static_qr_code_without_logo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6093" y="31659707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35235" y="14124548"/>
            <a:ext cx="7772400" cy="707886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/>
            <a:r>
              <a:rPr lang="en-US" sz="40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VARIABLE SUBSTITUTION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18031233" y="18744395"/>
                <a:ext cx="7772400" cy="1628010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lIns="274320" rIns="274320" rtlCol="0">
                <a:spAutoFit/>
              </a:bodyPr>
              <a:lstStyle/>
              <a:p>
                <a:pPr algn="just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36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6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3600" i="1">
                                      <a:latin typeface="Cambria Math"/>
                                    </a:rPr>
                                    <m:t>𝜕</m:t>
                                  </m:r>
                                  <m:r>
                                    <a:rPr lang="en-US" sz="3600" i="1">
                                      <a:latin typeface="Cambria Math"/>
                                    </a:rPr>
                                    <m:t>𝑈</m:t>
                                  </m:r>
                                </m:num>
                                <m:den>
                                  <m:r>
                                    <a:rPr lang="en-US" sz="3600" i="1">
                                      <a:latin typeface="Cambria Math"/>
                                    </a:rPr>
                                    <m:t>𝜕</m:t>
                                  </m:r>
                                  <m:r>
                                    <a:rPr lang="en-US" sz="3600" i="1" smtClean="0">
                                      <a:latin typeface="Cambria Math"/>
                                    </a:rPr>
                                    <m:t>𝑧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3600" i="1"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en-US" sz="36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360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36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6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3600" i="1">
                                      <a:latin typeface="Cambria Math"/>
                                    </a:rPr>
                                    <m:t>𝜕</m:t>
                                  </m:r>
                                  <m:r>
                                    <a:rPr lang="en-US" sz="3600" i="1">
                                      <a:latin typeface="Cambria Math"/>
                                    </a:rPr>
                                    <m:t>𝑈</m:t>
                                  </m:r>
                                </m:num>
                                <m:den>
                                  <m:r>
                                    <a:rPr lang="en-US" sz="3600" i="1">
                                      <a:latin typeface="Cambria Math"/>
                                    </a:rPr>
                                    <m:t>𝜕</m:t>
                                  </m:r>
                                  <m:r>
                                    <a:rPr lang="en-US" sz="3600" i="1">
                                      <a:latin typeface="Cambria Math"/>
                                    </a:rPr>
                                    <m:t>𝑥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3600" i="1">
                              <a:latin typeface="Cambria Math"/>
                            </a:rPr>
                            <m:t>𝑦</m:t>
                          </m:r>
                          <m:r>
                            <a:rPr lang="en-US" sz="3600" i="1">
                              <a:latin typeface="Cambria Math"/>
                            </a:rPr>
                            <m:t>,  </m:t>
                          </m:r>
                          <m:r>
                            <a:rPr lang="en-US" sz="3600" i="1">
                              <a:latin typeface="Cambria Math"/>
                            </a:rPr>
                            <m:t>𝑧</m:t>
                          </m:r>
                        </m:sub>
                      </m:sSub>
                      <m:sSub>
                        <m:sSubPr>
                          <m:ctrlPr>
                            <a:rPr lang="en-US" sz="360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36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6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3600" i="1">
                                      <a:latin typeface="Cambria Math"/>
                                    </a:rPr>
                                    <m:t>𝜕</m:t>
                                  </m:r>
                                  <m:r>
                                    <a:rPr lang="en-US" sz="3600" i="1">
                                      <a:latin typeface="Cambria Math"/>
                                    </a:rPr>
                                    <m:t>𝑥</m:t>
                                  </m:r>
                                </m:num>
                                <m:den>
                                  <m:r>
                                    <a:rPr lang="en-US" sz="3600" i="1">
                                      <a:latin typeface="Cambria Math"/>
                                    </a:rPr>
                                    <m:t>𝜕</m:t>
                                  </m:r>
                                  <m:r>
                                    <a:rPr lang="en-US" sz="3600" i="1">
                                      <a:latin typeface="Cambria Math"/>
                                    </a:rPr>
                                    <m:t>𝑧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3600" i="1"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en-US" sz="3600" i="1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sz="360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36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6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3600" i="1">
                                      <a:latin typeface="Cambria Math"/>
                                    </a:rPr>
                                    <m:t>𝜕</m:t>
                                  </m:r>
                                  <m:r>
                                    <a:rPr lang="en-US" sz="3600" i="1">
                                      <a:latin typeface="Cambria Math"/>
                                    </a:rPr>
                                    <m:t>𝑈</m:t>
                                  </m:r>
                                </m:num>
                                <m:den>
                                  <m:r>
                                    <a:rPr lang="en-US" sz="3600" i="1">
                                      <a:latin typeface="Cambria Math"/>
                                    </a:rPr>
                                    <m:t>𝜕</m:t>
                                  </m:r>
                                  <m:r>
                                    <a:rPr lang="en-US" sz="3600" i="1">
                                      <a:latin typeface="Cambria Math"/>
                                    </a:rPr>
                                    <m:t>𝑧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3600" i="1">
                              <a:latin typeface="Cambria Math"/>
                            </a:rPr>
                            <m:t>𝑥</m:t>
                          </m:r>
                          <m:r>
                            <a:rPr lang="en-US" sz="3600" i="1">
                              <a:latin typeface="Cambria Math"/>
                            </a:rPr>
                            <m:t>,</m:t>
                          </m:r>
                          <m:r>
                            <a:rPr lang="en-US" sz="3600" i="1">
                              <a:latin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en-US" sz="3600" dirty="0" smtClean="0"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31233" y="18744395"/>
                <a:ext cx="7772400" cy="162801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35224550" y="19462282"/>
            <a:ext cx="3600927" cy="1200329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1.a. Requested partial derivative’s numerator differential</a:t>
            </a:r>
            <a:endParaRPr 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4849024" y="23011101"/>
            <a:ext cx="3818829" cy="1200329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1.b. Requested partial derivative’s denominator differential</a:t>
            </a:r>
            <a:endParaRPr 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8601630" y="19462282"/>
            <a:ext cx="4617457" cy="1569660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2. Each link of each path from numerator to denominator represents a unique partial derivative</a:t>
            </a:r>
            <a:endParaRPr 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8403456" y="23120943"/>
            <a:ext cx="4724190" cy="1938992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3. Multiply the partial derivatives along each </a:t>
            </a:r>
            <a:r>
              <a:rPr 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path and </a:t>
            </a:r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sum </a:t>
            </a:r>
            <a:r>
              <a:rPr 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the </a:t>
            </a:r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results to </a:t>
            </a:r>
            <a:r>
              <a:rPr 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produce the chain rule for the requested partial </a:t>
            </a:r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derivative</a:t>
            </a:r>
            <a:endParaRPr 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1107915" y="3634948"/>
            <a:ext cx="11867281" cy="8940909"/>
          </a:xfrm>
          <a:prstGeom prst="rect">
            <a:avLst/>
          </a:prstGeom>
          <a:solidFill>
            <a:schemeClr val="bg1">
              <a:lumMod val="85000"/>
            </a:schemeClr>
          </a:solidFill>
          <a:ln w="57150">
            <a:solidFill>
              <a:schemeClr val="bg1">
                <a:lumMod val="50000"/>
              </a:schemeClr>
            </a:solidFill>
          </a:ln>
        </p:spPr>
        <p:txBody>
          <a:bodyPr wrap="square" lIns="274320" rIns="274320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40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THE PROMPTS</a:t>
            </a:r>
            <a:endParaRPr lang="en-US" sz="28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i="1" dirty="0">
                <a:latin typeface="Cambria" panose="02040503050406030204" pitchFamily="18" charset="0"/>
                <a:cs typeface="Times New Roman" panose="02020603050405020304" pitchFamily="18" charset="0"/>
              </a:rPr>
              <a:t>Given the definitions, evaluate the requested partial derivative</a:t>
            </a:r>
            <a:r>
              <a:rPr 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3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48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6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54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66" name="Straight Connector 1165"/>
          <p:cNvCxnSpPr>
            <a:stCxn id="40" idx="2"/>
          </p:cNvCxnSpPr>
          <p:nvPr/>
        </p:nvCxnSpPr>
        <p:spPr>
          <a:xfrm flipH="1">
            <a:off x="36258884" y="20662611"/>
            <a:ext cx="766130" cy="369331"/>
          </a:xfrm>
          <a:prstGeom prst="line">
            <a:avLst/>
          </a:prstGeom>
          <a:ln w="1905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8" name="Straight Connector 1167"/>
          <p:cNvCxnSpPr/>
          <p:nvPr/>
        </p:nvCxnSpPr>
        <p:spPr>
          <a:xfrm flipH="1" flipV="1">
            <a:off x="36623384" y="22814259"/>
            <a:ext cx="135056" cy="218551"/>
          </a:xfrm>
          <a:prstGeom prst="line">
            <a:avLst/>
          </a:prstGeom>
          <a:ln w="1905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73" name="Straight Connector 1172"/>
          <p:cNvCxnSpPr/>
          <p:nvPr/>
        </p:nvCxnSpPr>
        <p:spPr>
          <a:xfrm flipH="1">
            <a:off x="36690912" y="20834973"/>
            <a:ext cx="3063240" cy="529696"/>
          </a:xfrm>
          <a:prstGeom prst="line">
            <a:avLst/>
          </a:prstGeom>
          <a:ln w="1905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76" name="Straight Connector 1175"/>
          <p:cNvCxnSpPr/>
          <p:nvPr/>
        </p:nvCxnSpPr>
        <p:spPr>
          <a:xfrm>
            <a:off x="39754152" y="20845634"/>
            <a:ext cx="723900" cy="519035"/>
          </a:xfrm>
          <a:prstGeom prst="line">
            <a:avLst/>
          </a:prstGeom>
          <a:ln w="1905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43" idx="0"/>
          </p:cNvCxnSpPr>
          <p:nvPr/>
        </p:nvCxnSpPr>
        <p:spPr>
          <a:xfrm flipH="1" flipV="1">
            <a:off x="38403456" y="22507575"/>
            <a:ext cx="2362095" cy="613368"/>
          </a:xfrm>
          <a:prstGeom prst="line">
            <a:avLst/>
          </a:prstGeom>
          <a:ln w="1905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stCxn id="43" idx="0"/>
          </p:cNvCxnSpPr>
          <p:nvPr/>
        </p:nvCxnSpPr>
        <p:spPr>
          <a:xfrm flipV="1">
            <a:off x="40765551" y="22507575"/>
            <a:ext cx="441481" cy="613368"/>
          </a:xfrm>
          <a:prstGeom prst="line">
            <a:avLst/>
          </a:prstGeom>
          <a:ln w="1905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46" name="Chart 45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00000000-0008-0000-0000-000007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74576716"/>
              </p:ext>
            </p:extLst>
          </p:nvPr>
        </p:nvGraphicFramePr>
        <p:xfrm>
          <a:off x="13645820" y="3634948"/>
          <a:ext cx="16459200" cy="9237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9" name="TextBox 58"/>
          <p:cNvSpPr txBox="1"/>
          <p:nvPr/>
        </p:nvSpPr>
        <p:spPr>
          <a:xfrm rot="19566655">
            <a:off x="713428" y="10657236"/>
            <a:ext cx="4804775" cy="1200329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Learning </a:t>
            </a: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rogression for Partial </a:t>
            </a: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D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erivatives</a:t>
            </a:r>
            <a:endParaRPr lang="en-US" sz="3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31472172" y="5269825"/>
                <a:ext cx="4185930" cy="4993034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bg1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3800"/>
                  </a:spcAft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QUIZ PROMPT</a:t>
                </a:r>
              </a:p>
              <a:p>
                <a:pPr>
                  <a:spcAft>
                    <a:spcPts val="6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latin typeface="Cambria Math"/>
                        </a:rPr>
                        <m:t>𝑈</m:t>
                      </m:r>
                      <m:r>
                        <a:rPr lang="en-US" sz="3600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36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36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36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sz="3600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US" sz="36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3600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US" sz="36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sz="3600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US" sz="36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3600" i="1">
                              <a:latin typeface="Cambria Math"/>
                            </a:rPr>
                            <m:t>𝑧</m:t>
                          </m:r>
                        </m:e>
                        <m:sup>
                          <m:r>
                            <a:rPr lang="en-US" sz="3600" i="1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3600" dirty="0" smtClean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spcAft>
                    <a:spcPts val="3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latin typeface="Cambria Math"/>
                        </a:rPr>
                        <m:t>𝑧</m:t>
                      </m:r>
                      <m:r>
                        <a:rPr lang="en-US" sz="3600" i="1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en-US" sz="3600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3600">
                              <a:latin typeface="Cambria Math"/>
                            </a:rPr>
                            <m:t>ln</m:t>
                          </m:r>
                        </m:fName>
                        <m:e>
                          <m:d>
                            <m:dPr>
                              <m:ctrlPr>
                                <a:rPr lang="en-US" sz="36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3600" i="1">
                                  <a:latin typeface="Cambria Math"/>
                                </a:rPr>
                                <m:t>𝑦</m:t>
                              </m:r>
                              <m:r>
                                <a:rPr lang="en-US" sz="3600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3600" i="1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en-US" sz="3600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600" smtClean="0">
                          <a:latin typeface="Cambria Math"/>
                        </a:rPr>
                        <m:t>Find</m:t>
                      </m:r>
                      <m:r>
                        <a:rPr lang="en-US" sz="3600" smtClean="0">
                          <a:latin typeface="Cambria Math"/>
                        </a:rPr>
                        <m:t> </m:t>
                      </m:r>
                      <m:sSub>
                        <m:sSubPr>
                          <m:ctrlPr>
                            <a:rPr lang="en-US" sz="360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36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6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3600" i="1">
                                      <a:latin typeface="Cambria Math"/>
                                    </a:rPr>
                                    <m:t>𝜕</m:t>
                                  </m:r>
                                  <m:r>
                                    <a:rPr lang="en-US" sz="3600" i="1">
                                      <a:latin typeface="Cambria Math"/>
                                    </a:rPr>
                                    <m:t>𝑈</m:t>
                                  </m:r>
                                </m:num>
                                <m:den>
                                  <m:r>
                                    <a:rPr lang="en-US" sz="3600" i="1">
                                      <a:latin typeface="Cambria Math"/>
                                    </a:rPr>
                                    <m:t>𝜕</m:t>
                                  </m:r>
                                  <m:r>
                                    <a:rPr lang="en-US" sz="3600" i="1">
                                      <a:latin typeface="Cambria Math"/>
                                    </a:rPr>
                                    <m:t>𝑧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3600" i="1">
                              <a:latin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en-US" sz="3600" dirty="0" smtClean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72172" y="5269825"/>
                <a:ext cx="4185930" cy="4993034"/>
              </a:xfrm>
              <a:prstGeom prst="rect">
                <a:avLst/>
              </a:prstGeom>
              <a:blipFill rotWithShape="1">
                <a:blip r:embed="rId15"/>
                <a:stretch>
                  <a:fillRect t="-1453"/>
                </a:stretch>
              </a:blipFill>
              <a:ln w="38100"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36053176" y="5269826"/>
                <a:ext cx="6523875" cy="5000471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bg1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FINAL PROMPT</a:t>
                </a:r>
              </a:p>
              <a:p>
                <a:pPr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latin typeface="Cambria Math"/>
                        </a:rPr>
                        <m:t>𝑆</m:t>
                      </m:r>
                      <m:r>
                        <a:rPr lang="en-US" sz="3600" i="1">
                          <a:latin typeface="Cambria Math"/>
                        </a:rPr>
                        <m:t>=</m:t>
                      </m:r>
                      <m:r>
                        <a:rPr lang="en-US" sz="3600" i="1">
                          <a:latin typeface="Cambria Math"/>
                        </a:rPr>
                        <m:t>𝑁</m:t>
                      </m:r>
                      <m:sSub>
                        <m:sSubPr>
                          <m:ctrlPr>
                            <a:rPr lang="en-US" sz="36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latin typeface="Cambria Math"/>
                            </a:rPr>
                            <m:t>𝑘</m:t>
                          </m:r>
                        </m:e>
                        <m:sub>
                          <m:r>
                            <a:rPr lang="en-US" sz="3600" i="1">
                              <a:latin typeface="Cambria Math"/>
                            </a:rPr>
                            <m:t>𝐵</m:t>
                          </m:r>
                        </m:sub>
                      </m:sSub>
                      <m:d>
                        <m:dPr>
                          <m:ctrlPr>
                            <a:rPr lang="en-US" sz="3600" i="1">
                              <a:latin typeface="Cambria Math"/>
                            </a:rPr>
                          </m:ctrlPr>
                        </m:dPr>
                        <m:e>
                          <m:func>
                            <m:funcPr>
                              <m:ctrlPr>
                                <a:rPr lang="en-US" sz="36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3600">
                                  <a:latin typeface="Cambria Math"/>
                                </a:rPr>
                                <m:t>ln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sz="3600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3600" i="1"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3600" i="1">
                                          <a:latin typeface="Cambria Math"/>
                                        </a:rPr>
                                        <m:t>𝑁</m:t>
                                      </m:r>
                                      <m:r>
                                        <a:rPr lang="en-US" sz="3600" i="1">
                                          <a:latin typeface="Cambria Math"/>
                                        </a:rPr>
                                        <m:t>−</m:t>
                                      </m:r>
                                      <m:r>
                                        <a:rPr lang="en-US" sz="3600" i="1">
                                          <a:latin typeface="Cambria Math"/>
                                        </a:rPr>
                                        <m:t>𝑉𝑏</m:t>
                                      </m:r>
                                    </m:num>
                                    <m:den>
                                      <m:r>
                                        <a:rPr lang="en-US" sz="3600" i="1">
                                          <a:latin typeface="Cambria Math"/>
                                        </a:rPr>
                                        <m:t>𝑁𝐶</m:t>
                                      </m:r>
                                    </m:den>
                                  </m:f>
                                  <m:sSup>
                                    <m:sSupPr>
                                      <m:ctrlPr>
                                        <a:rPr lang="en-US" sz="3600" i="1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3600" i="1">
                                          <a:latin typeface="Cambria Math"/>
                                        </a:rPr>
                                        <m:t>𝑇</m:t>
                                      </m:r>
                                    </m:e>
                                    <m:sup>
                                      <m:f>
                                        <m:fPr>
                                          <m:ctrlPr>
                                            <a:rPr lang="en-US" sz="3600" i="1"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sz="3600" i="1">
                                              <a:latin typeface="Cambria Math"/>
                                            </a:rPr>
                                            <m:t>3</m:t>
                                          </m:r>
                                        </m:num>
                                        <m:den>
                                          <m:r>
                                            <a:rPr lang="en-US" sz="3600" i="1">
                                              <a:latin typeface="Cambria Math"/>
                                            </a:rPr>
                                            <m:t>2</m:t>
                                          </m:r>
                                        </m:den>
                                      </m:f>
                                    </m:sup>
                                  </m:sSup>
                                </m:e>
                              </m:d>
                              <m:r>
                                <a:rPr lang="en-US" sz="3600" i="1">
                                  <a:latin typeface="Cambria Math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36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3600" i="1">
                                      <a:latin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US" sz="3600" i="1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func>
                        </m:e>
                      </m:d>
                    </m:oMath>
                  </m:oMathPara>
                </a14:m>
                <a:endParaRPr lang="en-US" sz="3600" dirty="0" smtClean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>
                          <a:latin typeface="Cambria Math"/>
                        </a:rPr>
                        <m:t>𝑈</m:t>
                      </m:r>
                      <m:r>
                        <a:rPr lang="en-US" sz="36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36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3600" i="1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en-US" sz="3600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3600" i="1">
                          <a:latin typeface="Cambria Math"/>
                        </a:rPr>
                        <m:t>𝑁</m:t>
                      </m:r>
                      <m:sSub>
                        <m:sSubPr>
                          <m:ctrlPr>
                            <a:rPr lang="en-US" sz="36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latin typeface="Cambria Math"/>
                            </a:rPr>
                            <m:t>𝑘</m:t>
                          </m:r>
                        </m:e>
                        <m:sub>
                          <m:r>
                            <a:rPr lang="en-US" sz="3600" i="1">
                              <a:latin typeface="Cambria Math"/>
                            </a:rPr>
                            <m:t>𝐵</m:t>
                          </m:r>
                        </m:sub>
                      </m:sSub>
                      <m:r>
                        <a:rPr lang="en-US" sz="3600" i="1">
                          <a:latin typeface="Cambria Math"/>
                        </a:rPr>
                        <m:t>𝑇</m:t>
                      </m:r>
                      <m:r>
                        <a:rPr lang="en-US" sz="3600" i="1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US" sz="36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3600" i="1">
                              <a:latin typeface="Cambria Math"/>
                            </a:rPr>
                            <m:t>𝑎</m:t>
                          </m:r>
                          <m:sSup>
                            <m:sSupPr>
                              <m:ctrlPr>
                                <a:rPr lang="en-US" sz="36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3600" i="1">
                                  <a:latin typeface="Cambria Math"/>
                                </a:rPr>
                                <m:t>𝑁</m:t>
                              </m:r>
                            </m:e>
                            <m:sup>
                              <m:r>
                                <a:rPr lang="en-US" sz="36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3600" i="1">
                              <a:latin typeface="Cambria Math"/>
                            </a:rPr>
                            <m:t>𝑉</m:t>
                          </m:r>
                        </m:den>
                      </m:f>
                    </m:oMath>
                  </m:oMathPara>
                </a14:m>
                <a:endParaRPr lang="en-US" sz="3600" dirty="0" smtClean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600">
                          <a:latin typeface="Cambria Math"/>
                        </a:rPr>
                        <m:t>Find</m:t>
                      </m:r>
                      <m:r>
                        <a:rPr lang="en-US" sz="3600" i="1">
                          <a:latin typeface="Cambria Math"/>
                        </a:rPr>
                        <m:t> </m:t>
                      </m:r>
                      <m:sSub>
                        <m:sSubPr>
                          <m:ctrlPr>
                            <a:rPr lang="en-US" sz="360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36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6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3600" i="1">
                                      <a:latin typeface="Cambria Math"/>
                                    </a:rPr>
                                    <m:t>𝜕</m:t>
                                  </m:r>
                                  <m:r>
                                    <a:rPr lang="en-US" sz="3600" i="1">
                                      <a:latin typeface="Cambria Math"/>
                                    </a:rPr>
                                    <m:t>𝑈</m:t>
                                  </m:r>
                                </m:num>
                                <m:den>
                                  <m:r>
                                    <a:rPr lang="en-US" sz="3600" i="1">
                                      <a:latin typeface="Cambria Math"/>
                                    </a:rPr>
                                    <m:t>𝜕</m:t>
                                  </m:r>
                                  <m:r>
                                    <a:rPr lang="en-US" sz="3600" i="1">
                                      <a:latin typeface="Cambria Math"/>
                                    </a:rPr>
                                    <m:t>𝑉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3600" i="1">
                              <a:latin typeface="Cambria Math"/>
                            </a:rPr>
                            <m:t>𝑆</m:t>
                          </m:r>
                        </m:sub>
                      </m:sSub>
                    </m:oMath>
                  </m:oMathPara>
                </a14:m>
                <a:endParaRPr lang="en-US" sz="3600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53176" y="5269826"/>
                <a:ext cx="6523875" cy="5000471"/>
              </a:xfrm>
              <a:prstGeom prst="rect">
                <a:avLst/>
              </a:prstGeom>
              <a:blipFill rotWithShape="1">
                <a:blip r:embed="rId16"/>
                <a:stretch>
                  <a:fillRect t="-1451"/>
                </a:stretch>
              </a:blipFill>
              <a:ln w="38100"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Up Arrow 11"/>
          <p:cNvSpPr/>
          <p:nvPr/>
        </p:nvSpPr>
        <p:spPr>
          <a:xfrm>
            <a:off x="9487872" y="10249626"/>
            <a:ext cx="399154" cy="753331"/>
          </a:xfrm>
          <a:prstGeom prst="upArrow">
            <a:avLst/>
          </a:prstGeom>
          <a:solidFill>
            <a:schemeClr val="tx1"/>
          </a:solidFill>
          <a:effec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mbria" panose="02040503050406030204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677597" y="10849404"/>
            <a:ext cx="7904159" cy="1754326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/>
            <a:r>
              <a:rPr lang="en-US" sz="3600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Energy and Entropy</a:t>
            </a:r>
          </a:p>
          <a:p>
            <a:pPr algn="ctr"/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Junior-level thermodynamics in OSU’s </a:t>
            </a:r>
            <a:r>
              <a:rPr lang="en-US" sz="3600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Paradigms in Physics</a:t>
            </a: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[2-3]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7222148" y="10537755"/>
            <a:ext cx="4185930" cy="1384995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/>
            <a:r>
              <a:rPr 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 (right column in table)</a:t>
            </a:r>
          </a:p>
          <a:p>
            <a:pPr algn="ctr"/>
            <a:r>
              <a:rPr lang="en-US" sz="28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Assigned on final exam – Monday </a:t>
            </a:r>
            <a:endParaRPr lang="en-US" sz="28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1492708" y="10537756"/>
            <a:ext cx="4165394" cy="1384995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/>
            <a:r>
              <a:rPr 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(left column in table)</a:t>
            </a:r>
          </a:p>
          <a:p>
            <a:pPr algn="ctr"/>
            <a:r>
              <a:rPr lang="en-US" sz="28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Assigned on last class day – Friday </a:t>
            </a:r>
            <a:endParaRPr lang="en-US" sz="28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26189332" y="18262969"/>
                <a:ext cx="3591306" cy="830997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lIns="274320" rIns="274320" rtlCol="0">
                <a:spAutoFit/>
              </a:bodyPr>
              <a:lstStyle/>
              <a:p>
                <a:pPr algn="ctr"/>
                <a:r>
                  <a:rPr lang="en-US" sz="24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1. Find </a:t>
                </a:r>
                <a:r>
                  <a:rPr 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the total differential of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𝑈</m:t>
                    </m:r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𝑇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𝑉</m:t>
                    </m:r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400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89332" y="18262969"/>
                <a:ext cx="3591306" cy="830997"/>
              </a:xfrm>
              <a:prstGeom prst="rect">
                <a:avLst/>
              </a:prstGeom>
              <a:blipFill rotWithShape="1">
                <a:blip r:embed="rId17"/>
                <a:stretch>
                  <a:fillRect t="-5882" b="-16176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26429265" y="23780814"/>
                <a:ext cx="3495675" cy="461665"/>
              </a:xfrm>
              <a:prstGeom prst="rect">
                <a:avLst/>
              </a:prstGeom>
              <a:solidFill>
                <a:schemeClr val="bg1"/>
              </a:solidFill>
              <a:ln w="38100">
                <a:noFill/>
              </a:ln>
            </p:spPr>
            <p:txBody>
              <a:bodyPr wrap="square" lIns="91440" rIns="91440" rtlCol="0">
                <a:spAutoFit/>
              </a:bodyPr>
              <a:lstStyle/>
              <a:p>
                <a:pPr algn="ctr"/>
                <a:r>
                  <a:rPr lang="en-US" sz="24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2. Divide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𝑑𝑈</m:t>
                    </m:r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𝑇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𝑉</m:t>
                    </m:r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) </m:t>
                    </m:r>
                  </m:oMath>
                </a14:m>
                <a:r>
                  <a:rPr 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by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𝑑𝑉</m:t>
                    </m:r>
                  </m:oMath>
                </a14:m>
                <a:endParaRPr lang="en-US" sz="2400" i="1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29265" y="23780814"/>
                <a:ext cx="3495675" cy="461665"/>
              </a:xfrm>
              <a:prstGeom prst="rect">
                <a:avLst/>
              </a:prstGeom>
              <a:blipFill rotWithShape="1">
                <a:blip r:embed="rId18"/>
                <a:stretch>
                  <a:fillRect l="-873" t="-10526" b="-28947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30259571" y="23467773"/>
                <a:ext cx="4175878" cy="1200329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lIns="274320" rIns="274320" rtlCol="0">
                <a:spAutoFit/>
              </a:bodyPr>
              <a:lstStyle/>
              <a:p>
                <a:pPr algn="ctr"/>
                <a:r>
                  <a:rPr lang="en-US" sz="24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3. </a:t>
                </a:r>
                <a:r>
                  <a:rPr 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Set</a:t>
                </a:r>
                <a14:m>
                  <m:oMath xmlns:m="http://schemas.openxmlformats.org/officeDocument/2006/math"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𝑑𝑆</m:t>
                    </m:r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=0 </m:t>
                    </m:r>
                  </m:oMath>
                </a14:m>
                <a:r>
                  <a:rPr 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400" i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is constant)</a:t>
                </a:r>
              </a:p>
              <a:p>
                <a:pPr algn="ctr"/>
                <a:r>
                  <a:rPr lang="en-US" sz="24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in newly formed partial derivatives</a:t>
                </a:r>
                <a:endParaRPr lang="en-US" sz="2400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59571" y="23467773"/>
                <a:ext cx="4175878" cy="1200329"/>
              </a:xfrm>
              <a:prstGeom prst="rect">
                <a:avLst/>
              </a:prstGeom>
              <a:blipFill rotWithShape="1">
                <a:blip r:embed="rId19"/>
                <a:stretch>
                  <a:fillRect t="-4061" b="-10660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/>
              <p:cNvSpPr txBox="1"/>
              <p:nvPr/>
            </p:nvSpPr>
            <p:spPr>
              <a:xfrm>
                <a:off x="943795" y="17341791"/>
                <a:ext cx="3591306" cy="461665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lIns="274320" rIns="274320" rtlCol="0">
                <a:spAutoFit/>
              </a:bodyPr>
              <a:lstStyle/>
              <a:p>
                <a:pPr algn="ctr"/>
                <a:r>
                  <a:rPr lang="en-US" sz="24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1. Solve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for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sz="2400" i="1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7" name="TextBox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795" y="17341791"/>
                <a:ext cx="3591306" cy="461665"/>
              </a:xfrm>
              <a:prstGeom prst="rect">
                <a:avLst/>
              </a:prstGeom>
              <a:blipFill rotWithShape="1">
                <a:blip r:embed="rId20"/>
                <a:stretch>
                  <a:fillRect t="-10526" b="-28947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8" name="TextBox 67"/>
          <p:cNvSpPr txBox="1"/>
          <p:nvPr/>
        </p:nvSpPr>
        <p:spPr>
          <a:xfrm>
            <a:off x="1035235" y="22609638"/>
            <a:ext cx="3362594" cy="830997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/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3. Evaluate requested partial </a:t>
            </a:r>
            <a:r>
              <a:rPr 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derivative</a:t>
            </a:r>
            <a:endParaRPr lang="en-US" sz="20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5444726" y="17157124"/>
                <a:ext cx="2863835" cy="830997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lIns="91440" rIns="91440" rtlCol="0">
                <a:spAutoFit/>
              </a:bodyPr>
              <a:lstStyle/>
              <a:p>
                <a:pPr algn="ctr"/>
                <a:r>
                  <a:rPr lang="en-US" sz="24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2. Substitute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into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𝑈</m:t>
                    </m:r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400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4726" y="17157124"/>
                <a:ext cx="2863835" cy="830997"/>
              </a:xfrm>
              <a:prstGeom prst="rect">
                <a:avLst/>
              </a:prstGeom>
              <a:blipFill rotWithShape="1">
                <a:blip r:embed="rId21"/>
                <a:stretch>
                  <a:fillRect l="-1064" t="-5839" b="-15328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13461424" y="17901790"/>
                <a:ext cx="3591306" cy="461665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lIns="274320" rIns="274320" rtlCol="0">
                <a:spAutoFit/>
              </a:bodyPr>
              <a:lstStyle/>
              <a:p>
                <a:pPr algn="ctr"/>
                <a:r>
                  <a:rPr lang="en-US" sz="24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2.a. Solve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for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sz="2400" i="1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61424" y="17901790"/>
                <a:ext cx="3591306" cy="461665"/>
              </a:xfrm>
              <a:prstGeom prst="rect">
                <a:avLst/>
              </a:prstGeom>
              <a:blipFill rotWithShape="1">
                <a:blip r:embed="rId22"/>
                <a:stretch>
                  <a:fillRect t="-10667" b="-30667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TextBox 70"/>
          <p:cNvSpPr txBox="1"/>
          <p:nvPr/>
        </p:nvSpPr>
        <p:spPr>
          <a:xfrm>
            <a:off x="9954985" y="23897780"/>
            <a:ext cx="3591306" cy="830997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/>
            <a:r>
              <a:rPr 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5</a:t>
            </a:r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. “Identify</a:t>
            </a:r>
            <a:r>
              <a:rPr 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” requested partial derivative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8078914" y="17810192"/>
            <a:ext cx="7772400" cy="830997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1. Without intermediate written </a:t>
            </a:r>
            <a:r>
              <a:rPr 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work, write the chain rule </a:t>
            </a:r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(for </a:t>
            </a:r>
            <a:r>
              <a:rPr 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the requested partial </a:t>
            </a:r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derivative). </a:t>
            </a:r>
            <a:endParaRPr 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/>
              <p:cNvSpPr txBox="1"/>
              <p:nvPr/>
            </p:nvSpPr>
            <p:spPr>
              <a:xfrm>
                <a:off x="10039853" y="17825208"/>
                <a:ext cx="3421571" cy="461665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lIns="91440" rIns="91440" rtlCol="0">
                <a:spAutoFit/>
              </a:bodyPr>
              <a:lstStyle/>
              <a:p>
                <a:pPr algn="ctr"/>
                <a:r>
                  <a:rPr lang="en-US" sz="24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1. Find d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𝑈</m:t>
                    </m:r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400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4" name="TextBox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39853" y="17825208"/>
                <a:ext cx="3421571" cy="461665"/>
              </a:xfrm>
              <a:prstGeom prst="rect">
                <a:avLst/>
              </a:prstGeom>
              <a:blipFill rotWithShape="1">
                <a:blip r:embed="rId24"/>
                <a:stretch>
                  <a:fillRect t="-10526" b="-28947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2" descr="C:\Users\Admin\Desktop\Untitled1.pn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5432" y="18522714"/>
            <a:ext cx="7772400" cy="191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Desktop\Untitled.pn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5432" y="21105151"/>
            <a:ext cx="7772400" cy="267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TextBox 75"/>
          <p:cNvSpPr txBox="1"/>
          <p:nvPr/>
        </p:nvSpPr>
        <p:spPr>
          <a:xfrm>
            <a:off x="13645820" y="24011646"/>
            <a:ext cx="3591306" cy="830997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algn="ctr"/>
            <a:r>
              <a:rPr 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. Factor out differentials</a:t>
            </a:r>
            <a:endParaRPr 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Straight Connector 18"/>
          <p:cNvCxnSpPr>
            <a:stCxn id="67" idx="2"/>
          </p:cNvCxnSpPr>
          <p:nvPr/>
        </p:nvCxnSpPr>
        <p:spPr>
          <a:xfrm>
            <a:off x="2739448" y="17803456"/>
            <a:ext cx="267907" cy="629400"/>
          </a:xfrm>
          <a:prstGeom prst="line">
            <a:avLst/>
          </a:prstGeom>
          <a:ln w="19050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67" idx="2"/>
          </p:cNvCxnSpPr>
          <p:nvPr/>
        </p:nvCxnSpPr>
        <p:spPr>
          <a:xfrm>
            <a:off x="2739448" y="17803456"/>
            <a:ext cx="2895360" cy="695157"/>
          </a:xfrm>
          <a:prstGeom prst="line">
            <a:avLst/>
          </a:prstGeom>
          <a:ln w="19050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69" idx="1"/>
          </p:cNvCxnSpPr>
          <p:nvPr/>
        </p:nvCxnSpPr>
        <p:spPr>
          <a:xfrm flipH="1">
            <a:off x="4199550" y="17572623"/>
            <a:ext cx="1245176" cy="1987103"/>
          </a:xfrm>
          <a:prstGeom prst="line">
            <a:avLst/>
          </a:prstGeom>
          <a:ln w="19050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5" name="Straight Connector 94"/>
          <p:cNvCxnSpPr>
            <a:stCxn id="68" idx="0"/>
          </p:cNvCxnSpPr>
          <p:nvPr/>
        </p:nvCxnSpPr>
        <p:spPr>
          <a:xfrm flipH="1" flipV="1">
            <a:off x="1840830" y="21827538"/>
            <a:ext cx="875702" cy="782100"/>
          </a:xfrm>
          <a:prstGeom prst="line">
            <a:avLst/>
          </a:prstGeom>
          <a:ln w="19050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>
            <a:endCxn id="70" idx="2"/>
          </p:cNvCxnSpPr>
          <p:nvPr/>
        </p:nvCxnSpPr>
        <p:spPr>
          <a:xfrm flipH="1" flipV="1">
            <a:off x="15257077" y="18363455"/>
            <a:ext cx="407502" cy="370501"/>
          </a:xfrm>
          <a:prstGeom prst="line">
            <a:avLst/>
          </a:prstGeom>
          <a:ln w="19050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>
            <a:stCxn id="74" idx="2"/>
          </p:cNvCxnSpPr>
          <p:nvPr/>
        </p:nvCxnSpPr>
        <p:spPr>
          <a:xfrm flipH="1">
            <a:off x="11039320" y="18286873"/>
            <a:ext cx="711319" cy="447083"/>
          </a:xfrm>
          <a:prstGeom prst="line">
            <a:avLst/>
          </a:prstGeom>
          <a:ln w="19050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82" name="Rectangle 1181"/>
              <p:cNvSpPr/>
              <p:nvPr/>
            </p:nvSpPr>
            <p:spPr>
              <a:xfrm>
                <a:off x="14287504" y="20522130"/>
                <a:ext cx="3020328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4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2.b. Find </a:t>
                </a:r>
                <a14:m>
                  <m:oMath xmlns:m="http://schemas.openxmlformats.org/officeDocument/2006/math">
                    <m:r>
                      <a:rPr lang="en-US" sz="2400" b="0" i="1" dirty="0" smtClean="0">
                        <a:latin typeface="Cambria Math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400" i="1" dirty="0" err="1" smtClean="0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i="1" dirty="0" err="1" smtClean="0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 smtClean="0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400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82" name="Rectangle 118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87504" y="20522130"/>
                <a:ext cx="3020328" cy="461665"/>
              </a:xfrm>
              <a:prstGeom prst="rect">
                <a:avLst/>
              </a:prstGeom>
              <a:blipFill rotWithShape="1">
                <a:blip r:embed="rId2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8" name="Straight Connector 117"/>
          <p:cNvCxnSpPr>
            <a:endCxn id="1182" idx="0"/>
          </p:cNvCxnSpPr>
          <p:nvPr/>
        </p:nvCxnSpPr>
        <p:spPr>
          <a:xfrm>
            <a:off x="15731123" y="20322285"/>
            <a:ext cx="66545" cy="199845"/>
          </a:xfrm>
          <a:prstGeom prst="line">
            <a:avLst/>
          </a:prstGeom>
          <a:ln w="19050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>
            <a:stCxn id="72" idx="2"/>
            <a:endCxn id="1027" idx="0"/>
          </p:cNvCxnSpPr>
          <p:nvPr/>
        </p:nvCxnSpPr>
        <p:spPr>
          <a:xfrm>
            <a:off x="12782843" y="20893443"/>
            <a:ext cx="638789" cy="211708"/>
          </a:xfrm>
          <a:prstGeom prst="line">
            <a:avLst/>
          </a:prstGeom>
          <a:ln w="19050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4" name="Straight Connector 123"/>
          <p:cNvCxnSpPr>
            <a:stCxn id="71" idx="0"/>
          </p:cNvCxnSpPr>
          <p:nvPr/>
        </p:nvCxnSpPr>
        <p:spPr>
          <a:xfrm flipH="1" flipV="1">
            <a:off x="11703166" y="23611265"/>
            <a:ext cx="47472" cy="286515"/>
          </a:xfrm>
          <a:prstGeom prst="line">
            <a:avLst/>
          </a:prstGeom>
          <a:ln w="19050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>
            <a:stCxn id="76" idx="0"/>
          </p:cNvCxnSpPr>
          <p:nvPr/>
        </p:nvCxnSpPr>
        <p:spPr>
          <a:xfrm flipV="1">
            <a:off x="15441473" y="22443543"/>
            <a:ext cx="1213142" cy="1568103"/>
          </a:xfrm>
          <a:prstGeom prst="line">
            <a:avLst/>
          </a:prstGeom>
          <a:ln w="19050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>
            <a:stCxn id="76" idx="0"/>
          </p:cNvCxnSpPr>
          <p:nvPr/>
        </p:nvCxnSpPr>
        <p:spPr>
          <a:xfrm flipH="1" flipV="1">
            <a:off x="13350927" y="22443543"/>
            <a:ext cx="2090546" cy="1568103"/>
          </a:xfrm>
          <a:prstGeom prst="line">
            <a:avLst/>
          </a:prstGeom>
          <a:ln w="19050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>
            <a:stCxn id="64" idx="2"/>
          </p:cNvCxnSpPr>
          <p:nvPr/>
        </p:nvCxnSpPr>
        <p:spPr>
          <a:xfrm flipH="1">
            <a:off x="27647543" y="19093966"/>
            <a:ext cx="337442" cy="342960"/>
          </a:xfrm>
          <a:prstGeom prst="line">
            <a:avLst/>
          </a:prstGeom>
          <a:ln w="1905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>
            <a:stCxn id="65" idx="0"/>
          </p:cNvCxnSpPr>
          <p:nvPr/>
        </p:nvCxnSpPr>
        <p:spPr>
          <a:xfrm flipV="1">
            <a:off x="28177103" y="21748268"/>
            <a:ext cx="928204" cy="2032546"/>
          </a:xfrm>
          <a:prstGeom prst="line">
            <a:avLst/>
          </a:prstGeom>
          <a:ln w="1905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>
            <a:stCxn id="66" idx="0"/>
          </p:cNvCxnSpPr>
          <p:nvPr/>
        </p:nvCxnSpPr>
        <p:spPr>
          <a:xfrm flipV="1">
            <a:off x="32347510" y="22762759"/>
            <a:ext cx="1586890" cy="705014"/>
          </a:xfrm>
          <a:prstGeom prst="line">
            <a:avLst/>
          </a:prstGeom>
          <a:ln w="1905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/>
              <p:cNvSpPr txBox="1"/>
              <p:nvPr/>
            </p:nvSpPr>
            <p:spPr>
              <a:xfrm>
                <a:off x="786904" y="14832434"/>
                <a:ext cx="7992205" cy="2308324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lIns="274320" rIns="274320" rtlCol="0">
                <a:spAutoFit/>
              </a:bodyPr>
              <a:lstStyle/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Solve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for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sz="3600" i="1" dirty="0" smtClean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Substitute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into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𝑈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600" dirty="0" smtClean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Evaluate requested partial derivative</a:t>
                </a:r>
                <a:endParaRPr lang="en-US" sz="3200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8" name="TextBox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904" y="14832434"/>
                <a:ext cx="7992205" cy="2308324"/>
              </a:xfrm>
              <a:prstGeom prst="rect">
                <a:avLst/>
              </a:prstGeom>
              <a:blipFill rotWithShape="1">
                <a:blip r:embed="rId29"/>
                <a:stretch>
                  <a:fillRect t="-3958" b="-8971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9487873" y="14832434"/>
                <a:ext cx="8029004" cy="286232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lIns="274320" rIns="274320" rtlCol="0">
                <a:spAutoFit/>
              </a:bodyPr>
              <a:lstStyle/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Find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𝑑𝑈</m:t>
                    </m:r>
                    <m:r>
                      <a:rPr lang="en-US" sz="3600" i="1" dirty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600" i="1" dirty="0" err="1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6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i="1" dirty="0" err="1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6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i="1" dirty="0" err="1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3600" i="1" dirty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600" dirty="0" smtClean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Solve </a:t>
                </a:r>
                <a14:m>
                  <m:oMath xmlns:m="http://schemas.openxmlformats.org/officeDocument/2006/math">
                    <m:r>
                      <a:rPr lang="en-US" sz="3600" i="1" dirty="0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3600" i="1" dirty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600" i="1" dirty="0" err="1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6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i="1" dirty="0" err="1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600" i="1" dirty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6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for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, find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𝑑𝑥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600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Substitute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𝑑𝑥</m:t>
                    </m:r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into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𝑑𝑈</m:t>
                    </m:r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600" dirty="0" smtClean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Factor out differentials</a:t>
                </a: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“Identify” partial derivative</a:t>
                </a:r>
                <a:endParaRPr lang="en-US" sz="3200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7873" y="14832434"/>
                <a:ext cx="8029004" cy="2862322"/>
              </a:xfrm>
              <a:prstGeom prst="rect">
                <a:avLst/>
              </a:prstGeom>
              <a:blipFill rotWithShape="1">
                <a:blip r:embed="rId30"/>
                <a:stretch>
                  <a:fillRect t="-3191" b="-7021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TextBox 79"/>
          <p:cNvSpPr txBox="1"/>
          <p:nvPr/>
        </p:nvSpPr>
        <p:spPr>
          <a:xfrm>
            <a:off x="17907000" y="14832434"/>
            <a:ext cx="7944315" cy="2862322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Without intermediate written work, write the chain 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rule for the requested partial derivative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Evaluate the chain rule’s partial derivatives (not shown)</a:t>
            </a:r>
            <a:endParaRPr lang="en-US" sz="32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26431875" y="14832434"/>
                <a:ext cx="8000966" cy="3416320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lIns="274320" rIns="274320" rtlCol="0">
                <a:spAutoFit/>
              </a:bodyPr>
              <a:lstStyle/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Find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𝑑𝑈</m:t>
                    </m:r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𝑇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𝑉</m:t>
                    </m:r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3600" i="1" dirty="0" smtClean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Divide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𝑑𝑈</m:t>
                    </m:r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𝑇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600" b="0" i="1" dirty="0" smtClean="0">
                        <a:latin typeface="Cambria Math"/>
                        <a:cs typeface="Times New Roman" panose="02020603050405020304" pitchFamily="18" charset="0"/>
                      </a:rPr>
                      <m:t>𝑉</m:t>
                    </m:r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by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𝑑𝑉</m:t>
                    </m:r>
                  </m:oMath>
                </a14:m>
                <a:endParaRPr lang="en-US" sz="3600" i="1" dirty="0" smtClean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Set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3600" i="1" dirty="0" err="1" smtClean="0">
                        <a:latin typeface="Cambria Math"/>
                        <a:cs typeface="Times New Roman" panose="02020603050405020304" pitchFamily="18" charset="0"/>
                      </a:rPr>
                      <m:t>𝑑𝑆</m:t>
                    </m:r>
                    <m:r>
                      <a:rPr lang="en-US" sz="3600" i="1" dirty="0" smtClean="0">
                        <a:latin typeface="Cambria Math"/>
                        <a:cs typeface="Times New Roman" panose="02020603050405020304" pitchFamily="18" charset="0"/>
                      </a:rPr>
                      <m:t>=0 </m:t>
                    </m:r>
                  </m:oMath>
                </a14:m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3600" i="1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is constant</a:t>
                </a:r>
                <a:r>
                  <a:rPr lang="en-US" sz="36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) in newly formed partial </a:t>
                </a: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derivatives</a:t>
                </a:r>
              </a:p>
              <a:p>
                <a:pPr marL="742950" indent="-742950">
                  <a:buFont typeface="+mj-lt"/>
                  <a:buAutoNum type="arabicPeriod"/>
                </a:pPr>
                <a:r>
                  <a:rPr lang="en-US" sz="36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Evaluate the chain rule’s partial derivatives (not shown)</a:t>
                </a:r>
                <a:endParaRPr lang="en-US" sz="3200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31875" y="14832434"/>
                <a:ext cx="8000966" cy="3416320"/>
              </a:xfrm>
              <a:prstGeom prst="rect">
                <a:avLst/>
              </a:prstGeom>
              <a:blipFill rotWithShape="1">
                <a:blip r:embed="rId31"/>
                <a:stretch>
                  <a:fillRect t="-2674" r="-1143" b="-5704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Box 81"/>
          <p:cNvSpPr txBox="1"/>
          <p:nvPr/>
        </p:nvSpPr>
        <p:spPr>
          <a:xfrm>
            <a:off x="34963100" y="14832434"/>
            <a:ext cx="7971982" cy="4524315"/>
          </a:xfrm>
          <a:prstGeom prst="rect">
            <a:avLst/>
          </a:prstGeom>
          <a:noFill/>
          <a:ln w="38100">
            <a:noFill/>
          </a:ln>
        </p:spPr>
        <p:txBody>
          <a:bodyPr wrap="square" lIns="274320" rIns="274320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Build chain rule tree diagram for the requested partial derivative</a:t>
            </a:r>
            <a:endParaRPr lang="en-US" sz="3600" i="1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Associate all branches with a partial derivative</a:t>
            </a:r>
            <a:endParaRPr lang="en-US" sz="32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Construct the chain rule by following all paths from </a:t>
            </a:r>
            <a:r>
              <a:rPr lang="en-US" sz="3600" i="1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dU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 to </a:t>
            </a:r>
            <a:r>
              <a:rPr lang="en-US" sz="3600" i="1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dV</a:t>
            </a:r>
            <a:endParaRPr lang="en-US" sz="3600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3600" dirty="0">
                <a:latin typeface="Cambria" panose="02040503050406030204" pitchFamily="18" charset="0"/>
                <a:cs typeface="Times New Roman" panose="02020603050405020304" pitchFamily="18" charset="0"/>
              </a:rPr>
              <a:t>Evaluate the chain rule’s partial </a:t>
            </a:r>
            <a:r>
              <a:rPr lang="en-US" sz="3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derivatives (not shown)</a:t>
            </a:r>
            <a:endParaRPr lang="en-US" sz="32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216791"/>
              </p:ext>
            </p:extLst>
          </p:nvPr>
        </p:nvGraphicFramePr>
        <p:xfrm>
          <a:off x="916454" y="25150329"/>
          <a:ext cx="21343470" cy="6964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31931"/>
                <a:gridCol w="6945650"/>
                <a:gridCol w="10965889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smtClean="0">
                          <a:latin typeface="Cambria" panose="02040503050406030204" pitchFamily="18" charset="0"/>
                        </a:rPr>
                        <a:t>ERROR TYPE</a:t>
                      </a:r>
                      <a:endParaRPr lang="en-US" sz="4000" b="1" dirty="0">
                        <a:latin typeface="Cambria" panose="02040503050406030204" pitchFamily="18" charset="0"/>
                      </a:endParaRPr>
                    </a:p>
                  </a:txBody>
                  <a:tcPr marL="182880" marR="182880" marT="91440" marB="91440" anchor="ctr">
                    <a:lnL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smtClean="0">
                          <a:latin typeface="Cambria" panose="02040503050406030204" pitchFamily="18" charset="0"/>
                        </a:rPr>
                        <a:t>ERROR</a:t>
                      </a:r>
                      <a:r>
                        <a:rPr lang="en-US" sz="4000" b="1" baseline="0" dirty="0" smtClean="0">
                          <a:latin typeface="Cambria" panose="02040503050406030204" pitchFamily="18" charset="0"/>
                        </a:rPr>
                        <a:t> DESCRIPTION</a:t>
                      </a:r>
                      <a:endParaRPr lang="en-US" sz="4000" b="1" dirty="0">
                        <a:latin typeface="Cambria" panose="02040503050406030204" pitchFamily="18" charset="0"/>
                      </a:endParaRPr>
                    </a:p>
                  </a:txBody>
                  <a:tcPr marL="182880" marR="182880" marT="91440" marB="9144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4000" b="1" dirty="0" smtClean="0">
                          <a:latin typeface="Cambria" panose="02040503050406030204" pitchFamily="18" charset="0"/>
                        </a:rPr>
                        <a:t>ERROR CONCLUSIONS</a:t>
                      </a:r>
                      <a:endParaRPr lang="en-US" sz="4000" b="1" dirty="0">
                        <a:latin typeface="Cambria" panose="02040503050406030204" pitchFamily="18" charset="0"/>
                      </a:endParaRPr>
                    </a:p>
                  </a:txBody>
                  <a:tcPr marL="182880" marR="182880" marT="91440" marB="9144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latin typeface="Cambria" panose="02040503050406030204" pitchFamily="18" charset="0"/>
                        </a:rPr>
                        <a:t>Conceptual Error</a:t>
                      </a:r>
                      <a:endParaRPr lang="en-US" sz="3600" b="1" dirty="0">
                        <a:latin typeface="Cambria" panose="02040503050406030204" pitchFamily="18" charset="0"/>
                      </a:endParaRPr>
                    </a:p>
                  </a:txBody>
                  <a:tcPr marL="182880" marR="137160" marT="91440" marB="137160" anchor="ctr">
                    <a:lnL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53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600" dirty="0" smtClean="0">
                          <a:latin typeface="Cambria" panose="02040503050406030204" pitchFamily="18" charset="0"/>
                          <a:cs typeface="Times New Roman" panose="02020603050405020304" pitchFamily="18" charset="0"/>
                        </a:rPr>
                        <a:t>Errors during manipulation of derivatives, differentials, or chain rule diagrams.</a:t>
                      </a:r>
                      <a:r>
                        <a:rPr lang="en-US" sz="3600" baseline="0" dirty="0" smtClean="0">
                          <a:latin typeface="Cambria" panose="020405030504060302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3600" dirty="0" smtClean="0">
                          <a:latin typeface="Cambria" panose="02040503050406030204" pitchFamily="18" charset="0"/>
                          <a:cs typeface="Times New Roman" panose="02020603050405020304" pitchFamily="18" charset="0"/>
                        </a:rPr>
                        <a:t>These errors provide insight into students’ lack of conceptual understanding of the solution methods.</a:t>
                      </a:r>
                      <a:endParaRPr lang="en-US" sz="3600" dirty="0">
                        <a:latin typeface="Cambria" panose="02040503050406030204" pitchFamily="18" charset="0"/>
                      </a:endParaRPr>
                    </a:p>
                  </a:txBody>
                  <a:tcPr marL="182880" marR="137160" marT="91440" marB="13716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53"/>
                    </a:solidFill>
                  </a:tcPr>
                </a:tc>
                <a:tc>
                  <a:txBody>
                    <a:bodyPr/>
                    <a:lstStyle/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3600" dirty="0" smtClean="0">
                          <a:latin typeface="Cambria" panose="02040503050406030204" pitchFamily="18" charset="0"/>
                        </a:rPr>
                        <a:t>Students often “</a:t>
                      </a:r>
                      <a:r>
                        <a:rPr lang="en-US" sz="3600" dirty="0" err="1" smtClean="0">
                          <a:latin typeface="Cambria" panose="02040503050406030204" pitchFamily="18" charset="0"/>
                        </a:rPr>
                        <a:t>mis</a:t>
                      </a:r>
                      <a:r>
                        <a:rPr lang="en-US" sz="3600" dirty="0" smtClean="0">
                          <a:latin typeface="Cambria" panose="02040503050406030204" pitchFamily="18" charset="0"/>
                        </a:rPr>
                        <a:t>-identified” partial derivatives from total differentials.</a:t>
                      </a:r>
                    </a:p>
                    <a:p>
                      <a:pPr marL="571500" marR="0" indent="-571500" algn="l" defTabSz="21945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3600" dirty="0" smtClean="0">
                          <a:latin typeface="Cambria" panose="02040503050406030204" pitchFamily="18" charset="0"/>
                        </a:rPr>
                        <a:t>Students often did not correctly hold variables constant while evaluating partial derivatives.</a:t>
                      </a:r>
                    </a:p>
                    <a:p>
                      <a:pPr marL="571500" marR="0" indent="-571500" algn="l" defTabSz="21945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3600" dirty="0" smtClean="0">
                          <a:latin typeface="Cambria" panose="02040503050406030204" pitchFamily="18" charset="0"/>
                        </a:rPr>
                        <a:t>Several</a:t>
                      </a:r>
                      <a:r>
                        <a:rPr lang="en-US" sz="3600" baseline="0" dirty="0" smtClean="0">
                          <a:latin typeface="Cambria" panose="02040503050406030204" pitchFamily="18" charset="0"/>
                        </a:rPr>
                        <a:t> students </a:t>
                      </a:r>
                      <a:r>
                        <a:rPr lang="en-US" sz="3600" baseline="0" dirty="0" err="1" smtClean="0">
                          <a:latin typeface="Cambria" panose="02040503050406030204" pitchFamily="18" charset="0"/>
                        </a:rPr>
                        <a:t>mis</a:t>
                      </a:r>
                      <a:r>
                        <a:rPr lang="en-US" sz="3600" baseline="0" dirty="0" smtClean="0">
                          <a:latin typeface="Cambria" panose="02040503050406030204" pitchFamily="18" charset="0"/>
                        </a:rPr>
                        <a:t>-built or </a:t>
                      </a:r>
                      <a:r>
                        <a:rPr lang="en-US" sz="3600" baseline="0" dirty="0" err="1" smtClean="0">
                          <a:latin typeface="Cambria" panose="02040503050406030204" pitchFamily="18" charset="0"/>
                        </a:rPr>
                        <a:t>mis</a:t>
                      </a:r>
                      <a:r>
                        <a:rPr lang="en-US" sz="3600" baseline="0" dirty="0" smtClean="0">
                          <a:latin typeface="Cambria" panose="02040503050406030204" pitchFamily="18" charset="0"/>
                        </a:rPr>
                        <a:t>-read chain rule diagrams on the Quiz.</a:t>
                      </a:r>
                      <a:endParaRPr lang="en-US" sz="3600" dirty="0" smtClean="0">
                        <a:latin typeface="Cambria" panose="02040503050406030204" pitchFamily="18" charset="0"/>
                      </a:endParaRPr>
                    </a:p>
                  </a:txBody>
                  <a:tcPr marL="182880" marR="137160" marT="91440" marB="13716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53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latin typeface="Cambria" panose="02040503050406030204" pitchFamily="18" charset="0"/>
                        </a:rPr>
                        <a:t>Math Error</a:t>
                      </a:r>
                      <a:endParaRPr lang="en-US" sz="3600" b="1" dirty="0">
                        <a:latin typeface="Cambria" panose="02040503050406030204" pitchFamily="18" charset="0"/>
                      </a:endParaRPr>
                    </a:p>
                  </a:txBody>
                  <a:tcPr marL="182880" marR="137160" marT="91440" marB="137160" anchor="ctr">
                    <a:lnL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7AFD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600" dirty="0" smtClean="0">
                          <a:latin typeface="Cambria" panose="02040503050406030204" pitchFamily="18" charset="0"/>
                        </a:rPr>
                        <a:t>Algebraic errors, sign errors, inadvertently dropped terms, </a:t>
                      </a:r>
                      <a:r>
                        <a:rPr lang="en-US" sz="3600" i="1" dirty="0" smtClean="0">
                          <a:latin typeface="Cambria" panose="02040503050406030204" pitchFamily="18" charset="0"/>
                        </a:rPr>
                        <a:t>etc.</a:t>
                      </a:r>
                      <a:endParaRPr lang="en-US" sz="3600" i="1" dirty="0">
                        <a:latin typeface="Cambria" panose="02040503050406030204" pitchFamily="18" charset="0"/>
                      </a:endParaRPr>
                    </a:p>
                  </a:txBody>
                  <a:tcPr marL="182880" marR="137160" marT="91440" marB="13716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7AFD5"/>
                    </a:solidFill>
                  </a:tcPr>
                </a:tc>
                <a:tc>
                  <a:txBody>
                    <a:bodyPr/>
                    <a:lstStyle/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3600" dirty="0" smtClean="0">
                          <a:latin typeface="Cambria" panose="02040503050406030204" pitchFamily="18" charset="0"/>
                        </a:rPr>
                        <a:t>Math errors were prevalent on the Final prompt but conceptual errors were not.</a:t>
                      </a:r>
                      <a:endParaRPr lang="en-US" sz="3600" dirty="0">
                        <a:latin typeface="Cambria" panose="02040503050406030204" pitchFamily="18" charset="0"/>
                      </a:endParaRPr>
                    </a:p>
                  </a:txBody>
                  <a:tcPr marL="182880" marR="137160" marT="91440" marB="13716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7AFD5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latin typeface="Cambria" panose="02040503050406030204" pitchFamily="18" charset="0"/>
                        </a:rPr>
                        <a:t>No Error</a:t>
                      </a:r>
                      <a:endParaRPr lang="en-US" sz="3600" b="1" dirty="0">
                        <a:latin typeface="Cambria" panose="02040503050406030204" pitchFamily="18" charset="0"/>
                      </a:endParaRPr>
                    </a:p>
                  </a:txBody>
                  <a:tcPr marL="182880" marR="137160" marT="91440" marB="137160" anchor="ctr">
                    <a:lnL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600" dirty="0" smtClean="0">
                          <a:latin typeface="Cambria" panose="02040503050406030204" pitchFamily="18" charset="0"/>
                        </a:rPr>
                        <a:t>No</a:t>
                      </a:r>
                      <a:r>
                        <a:rPr lang="en-US" sz="3600" baseline="0" dirty="0" smtClean="0"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3600" dirty="0" smtClean="0">
                          <a:latin typeface="Cambria" panose="02040503050406030204" pitchFamily="18" charset="0"/>
                        </a:rPr>
                        <a:t>errors were made.</a:t>
                      </a:r>
                      <a:endParaRPr lang="en-US" sz="3600" dirty="0">
                        <a:latin typeface="Cambria" panose="02040503050406030204" pitchFamily="18" charset="0"/>
                      </a:endParaRPr>
                    </a:p>
                  </a:txBody>
                  <a:tcPr marL="182880" marR="137160" marT="91440" marB="13716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3600" dirty="0" smtClean="0">
                          <a:latin typeface="Cambria" panose="02040503050406030204" pitchFamily="18" charset="0"/>
                        </a:rPr>
                        <a:t>Every student who made no error</a:t>
                      </a:r>
                      <a:r>
                        <a:rPr lang="en-US" sz="3600" baseline="0" dirty="0" smtClean="0">
                          <a:latin typeface="Cambria" panose="02040503050406030204" pitchFamily="18" charset="0"/>
                        </a:rPr>
                        <a:t> on the Final used differential substitution or chain rule diagrams.</a:t>
                      </a:r>
                      <a:endParaRPr lang="en-US" sz="3600" dirty="0">
                        <a:latin typeface="Cambria" panose="02040503050406030204" pitchFamily="18" charset="0"/>
                      </a:endParaRPr>
                    </a:p>
                  </a:txBody>
                  <a:tcPr marL="182880" marR="137160" marT="91440" marB="137160" anchor="ctr">
                    <a:lnL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 descr="C:\Users\foundsi\Downloads\Picture of Paul.jp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9495" y="161405"/>
            <a:ext cx="2314337" cy="304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4158" y="161405"/>
            <a:ext cx="2109453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11039318" y="20062446"/>
                <a:ext cx="3487049" cy="830997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lIns="274320" rIns="274320" rtlCol="0">
                <a:spAutoFit/>
              </a:bodyPr>
              <a:lstStyle/>
              <a:p>
                <a:pPr algn="ctr"/>
                <a:r>
                  <a:rPr 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400" dirty="0" smtClean="0">
                    <a:latin typeface="Cambria" panose="02040503050406030204" pitchFamily="18" charset="0"/>
                    <a:cs typeface="Times New Roman" panose="02020603050405020304" pitchFamily="18" charset="0"/>
                  </a:rPr>
                  <a:t>. Substitute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𝑑𝑥</m:t>
                    </m:r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into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/>
                        <a:cs typeface="Times New Roman" panose="02020603050405020304" pitchFamily="18" charset="0"/>
                      </a:rPr>
                      <m:t>𝑑𝑈</m:t>
                    </m:r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400" i="1" dirty="0" err="1">
                        <a:latin typeface="Cambria Math"/>
                        <a:cs typeface="Times New Roman" panose="02020603050405020304" pitchFamily="18" charset="0"/>
                      </a:rPr>
                      <m:t>𝑧</m:t>
                    </m:r>
                    <m:r>
                      <a:rPr lang="en-US" sz="2400" i="1" dirty="0"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400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39318" y="20062446"/>
                <a:ext cx="3487049" cy="830997"/>
              </a:xfrm>
              <a:prstGeom prst="rect">
                <a:avLst/>
              </a:prstGeom>
              <a:blipFill rotWithShape="1">
                <a:blip r:embed="rId34"/>
                <a:stretch>
                  <a:fillRect t="-5882" b="-16176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8052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6">
      <a:dk1>
        <a:sysClr val="windowText" lastClr="000000"/>
      </a:dk1>
      <a:lt1>
        <a:sysClr val="window" lastClr="FFFFFF"/>
      </a:lt1>
      <a:dk2>
        <a:srgbClr val="646B86"/>
      </a:dk2>
      <a:lt2>
        <a:srgbClr val="7E69FB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10385</TotalTime>
  <Words>987</Words>
  <Application>Microsoft Office PowerPoint</Application>
  <PresentationFormat>Custom</PresentationFormat>
  <Paragraphs>112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Gina Passante</dc:creator>
  <cp:lastModifiedBy>Founds, Ian Wentworth</cp:lastModifiedBy>
  <cp:revision>676</cp:revision>
  <cp:lastPrinted>2017-07-02T01:15:48Z</cp:lastPrinted>
  <dcterms:created xsi:type="dcterms:W3CDTF">2013-07-09T00:19:11Z</dcterms:created>
  <dcterms:modified xsi:type="dcterms:W3CDTF">2017-07-17T19:16:20Z</dcterms:modified>
</cp:coreProperties>
</file>