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3891200" cy="32918400"/>
  <p:notesSz cx="7315200" cy="96012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5098">
          <p15:clr>
            <a:srgbClr val="A4A3A4"/>
          </p15:clr>
        </p15:guide>
        <p15:guide id="2" pos="273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BCE6"/>
    <a:srgbClr val="C692D6"/>
    <a:srgbClr val="B1E1B2"/>
    <a:srgbClr val="FAC090"/>
    <a:srgbClr val="E07A8B"/>
    <a:srgbClr val="93CDDD"/>
    <a:srgbClr val="37AFD5"/>
    <a:srgbClr val="FF6600"/>
    <a:srgbClr val="FF3300"/>
    <a:srgbClr val="0D91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 autoAdjust="0"/>
    <p:restoredTop sz="99512" autoAdjust="0"/>
  </p:normalViewPr>
  <p:slideViewPr>
    <p:cSldViewPr snapToGrid="0" snapToObjects="1">
      <p:cViewPr>
        <p:scale>
          <a:sx n="32" d="100"/>
          <a:sy n="32" d="100"/>
        </p:scale>
        <p:origin x="-954" y="1308"/>
      </p:cViewPr>
      <p:guideLst>
        <p:guide orient="horz" pos="5098"/>
        <p:guide pos="2737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153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598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676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99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365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549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74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36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83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954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06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BD26-1B14-D042-81AD-74B116E4FFA6}" type="datetimeFigureOut">
              <a:rPr lang="en-US" smtClean="0"/>
              <a:pPr/>
              <a:t>7/17/2017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E692A-76F3-1F49-B174-E127D2EAF7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123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jpeg"/><Relationship Id="rId7" Type="http://schemas.openxmlformats.org/officeDocument/2006/relationships/image" Target="../media/image6.emf"/><Relationship Id="rId12" Type="http://schemas.openxmlformats.org/officeDocument/2006/relationships/image" Target="../media/image11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emighp\Documents\AllWork\WorkOSU\PERC\LPsmall.e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72" y="9389952"/>
            <a:ext cx="9535035" cy="3525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Rounded Rectangle 71"/>
          <p:cNvSpPr/>
          <p:nvPr/>
        </p:nvSpPr>
        <p:spPr>
          <a:xfrm>
            <a:off x="344759" y="13818514"/>
            <a:ext cx="19003068" cy="10397319"/>
          </a:xfrm>
          <a:prstGeom prst="roundRect">
            <a:avLst>
              <a:gd name="adj" fmla="val 3581"/>
            </a:avLst>
          </a:prstGeom>
          <a:solidFill>
            <a:srgbClr val="DCBCE6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ounded Rectangle 72"/>
          <p:cNvSpPr/>
          <p:nvPr/>
        </p:nvSpPr>
        <p:spPr>
          <a:xfrm>
            <a:off x="19880858" y="24702471"/>
            <a:ext cx="23707782" cy="6531396"/>
          </a:xfrm>
          <a:prstGeom prst="roundRect">
            <a:avLst>
              <a:gd name="adj" fmla="val 9865"/>
            </a:avLst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Text Box 2"/>
          <p:cNvSpPr txBox="1">
            <a:spLocks noChangeArrowheads="1"/>
          </p:cNvSpPr>
          <p:nvPr/>
        </p:nvSpPr>
        <p:spPr bwMode="auto">
          <a:xfrm>
            <a:off x="344759" y="2620047"/>
            <a:ext cx="9583652" cy="6569301"/>
          </a:xfrm>
          <a:prstGeom prst="roundRect">
            <a:avLst>
              <a:gd name="adj" fmla="val 6139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1000"/>
              </a:spcAft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Background</a:t>
            </a:r>
          </a:p>
          <a:p>
            <a:pPr>
              <a:spcAft>
                <a:spcPts val="1800"/>
              </a:spcAft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We are developing a learning progression [1] for partial derivatives; one aspect is taking research “snapshots” at different points along the progression, such as:</a:t>
            </a:r>
          </a:p>
          <a:p>
            <a:pPr marL="571500" indent="-571500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en-US" sz="3600" b="1" dirty="0" smtClean="0">
                <a:latin typeface="Constantia" panose="02030602050306030303" pitchFamily="18" charset="0"/>
                <a:ea typeface="Calibri"/>
                <a:cs typeface="Times New Roman"/>
              </a:rPr>
              <a:t>How </a:t>
            </a:r>
            <a:r>
              <a:rPr lang="en-US" sz="3600" b="1" dirty="0">
                <a:latin typeface="Constantia" panose="02030602050306030303" pitchFamily="18" charset="0"/>
                <a:ea typeface="Calibri"/>
                <a:cs typeface="Times New Roman"/>
              </a:rPr>
              <a:t>do student ideas about derivatives and partial derivatives evolve as they progress through </a:t>
            </a:r>
            <a:r>
              <a:rPr lang="en-US" sz="3600" b="1" dirty="0" smtClean="0">
                <a:latin typeface="Constantia" panose="02030602050306030303" pitchFamily="18" charset="0"/>
                <a:ea typeface="Calibri"/>
                <a:cs typeface="Times New Roman"/>
              </a:rPr>
              <a:t>undergraduate math </a:t>
            </a:r>
            <a:r>
              <a:rPr lang="en-US" sz="3600" b="1" dirty="0">
                <a:latin typeface="Constantia" panose="02030602050306030303" pitchFamily="18" charset="0"/>
                <a:ea typeface="Calibri"/>
                <a:cs typeface="Times New Roman"/>
              </a:rPr>
              <a:t>and physics</a:t>
            </a:r>
            <a:r>
              <a:rPr lang="en-US" sz="3600" b="1" dirty="0" smtClean="0">
                <a:latin typeface="Constantia" panose="02030602050306030303" pitchFamily="18" charset="0"/>
                <a:ea typeface="Calibri"/>
                <a:cs typeface="Times New Roman"/>
              </a:rPr>
              <a:t>?</a:t>
            </a:r>
          </a:p>
          <a:p>
            <a:pPr>
              <a:spcAft>
                <a:spcPts val="1800"/>
              </a:spcAft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(3-question survey  given in three courses)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19880857" y="13818513"/>
            <a:ext cx="23707784" cy="10397319"/>
          </a:xfrm>
          <a:prstGeom prst="roundRect">
            <a:avLst>
              <a:gd name="adj" fmla="val 4927"/>
            </a:avLst>
          </a:prstGeom>
          <a:solidFill>
            <a:srgbClr val="B1E1B2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Rounded Rectangle 66"/>
          <p:cNvSpPr/>
          <p:nvPr/>
        </p:nvSpPr>
        <p:spPr>
          <a:xfrm>
            <a:off x="10667236" y="10345964"/>
            <a:ext cx="32921405" cy="2956348"/>
          </a:xfrm>
          <a:prstGeom prst="roundRect">
            <a:avLst/>
          </a:prstGeom>
          <a:solidFill>
            <a:srgbClr val="FAC090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10667236" y="6912867"/>
            <a:ext cx="32921406" cy="2956348"/>
          </a:xfrm>
          <a:prstGeom prst="roundRect">
            <a:avLst/>
          </a:prstGeom>
          <a:solidFill>
            <a:srgbClr val="93CDDD"/>
          </a:solidFill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0506023" y="0"/>
            <a:ext cx="3356470" cy="1017878"/>
          </a:xfrm>
          <a:prstGeom prst="rect">
            <a:avLst/>
          </a:prstGeom>
          <a:solidFill>
            <a:srgbClr val="FF66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48125" y="86854"/>
            <a:ext cx="3107466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11500" dirty="0" smtClean="0">
                <a:latin typeface="Constantia" panose="02030602050306030303" pitchFamily="18" charset="0"/>
              </a:rPr>
              <a:t>Student Interpretations of Partial Derivatives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708243" y="287029"/>
            <a:ext cx="623713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4800" dirty="0" smtClean="0">
                <a:latin typeface="Constantia" panose="02030602050306030303" pitchFamily="18" charset="0"/>
              </a:rPr>
              <a:t>Paul J. Emigh</a:t>
            </a:r>
          </a:p>
          <a:p>
            <a:pPr algn="ctr">
              <a:spcAft>
                <a:spcPts val="1200"/>
              </a:spcAft>
            </a:pPr>
            <a:r>
              <a:rPr lang="en-US" sz="4800" dirty="0">
                <a:latin typeface="Constantia" pitchFamily="18" charset="0"/>
              </a:rPr>
              <a:t>Corinne A. </a:t>
            </a:r>
            <a:r>
              <a:rPr lang="en-US" sz="4800" dirty="0" smtClean="0">
                <a:latin typeface="Constantia" pitchFamily="18" charset="0"/>
              </a:rPr>
              <a:t>Manogue</a:t>
            </a:r>
            <a:endParaRPr lang="en-US" sz="4800" dirty="0">
              <a:latin typeface="Constantia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788276" y="2288840"/>
            <a:ext cx="45783062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-788276" y="2167662"/>
            <a:ext cx="45783062" cy="18861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5" name="Picture 24" descr="nsf4c-eps-converted-to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6097" y="31686817"/>
            <a:ext cx="756832" cy="756832"/>
          </a:xfrm>
          <a:prstGeom prst="rect">
            <a:avLst/>
          </a:prstGeom>
        </p:spPr>
      </p:pic>
      <p:pic>
        <p:nvPicPr>
          <p:cNvPr id="1026" name="Picture 2" descr="C:\Users\emighp\Downloads\OSU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6022" y="1069755"/>
            <a:ext cx="3385177" cy="111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TextBox 92"/>
          <p:cNvSpPr txBox="1"/>
          <p:nvPr/>
        </p:nvSpPr>
        <p:spPr>
          <a:xfrm>
            <a:off x="344759" y="31488152"/>
            <a:ext cx="195041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Constantia" panose="02030602050306030303" pitchFamily="18" charset="0"/>
              </a:rPr>
              <a:t>Refs: 	</a:t>
            </a:r>
            <a:r>
              <a:rPr lang="en-US" sz="3200" dirty="0" smtClean="0">
                <a:latin typeface="Constantia" pitchFamily="18" charset="0"/>
              </a:rPr>
              <a:t>[1] See Manogue’s poster, number 	        [2] raisingcalculus.winona.edu</a:t>
            </a:r>
          </a:p>
          <a:p>
            <a:r>
              <a:rPr lang="en-US" sz="3200" dirty="0" smtClean="0">
                <a:latin typeface="Constantia" pitchFamily="18" charset="0"/>
              </a:rPr>
              <a:t>[3] M.J. Zandieh, CBMS Issues in Math. Ed. </a:t>
            </a:r>
            <a:r>
              <a:rPr lang="en-US" sz="3200" b="1" dirty="0" smtClean="0">
                <a:latin typeface="Constantia" pitchFamily="18" charset="0"/>
              </a:rPr>
              <a:t>8</a:t>
            </a:r>
            <a:r>
              <a:rPr lang="en-US" sz="3200" dirty="0" smtClean="0">
                <a:latin typeface="Constantia" pitchFamily="18" charset="0"/>
              </a:rPr>
              <a:t> (2000).    [4] </a:t>
            </a:r>
            <a:r>
              <a:rPr lang="en-US" sz="3200" dirty="0" smtClean="0">
                <a:latin typeface="Constantia" panose="02030602050306030303" pitchFamily="18" charset="0"/>
                <a:ea typeface="Times New Roman"/>
              </a:rPr>
              <a:t>D. Roundy </a:t>
            </a:r>
            <a:r>
              <a:rPr lang="en-US" sz="3200" i="1" dirty="0" smtClean="0">
                <a:latin typeface="Constantia" panose="02030602050306030303" pitchFamily="18" charset="0"/>
                <a:ea typeface="Times New Roman"/>
              </a:rPr>
              <a:t>et al.</a:t>
            </a:r>
            <a:r>
              <a:rPr lang="en-US" sz="3200" dirty="0" smtClean="0">
                <a:latin typeface="Constantia" panose="02030602050306030303" pitchFamily="18" charset="0"/>
                <a:ea typeface="Times New Roman"/>
              </a:rPr>
              <a:t>, in RUME Conf. Proceedings (2015).</a:t>
            </a:r>
            <a:endParaRPr lang="en-US" sz="3200" dirty="0" smtClean="0">
              <a:latin typeface="Constantia" pitchFamily="18" charset="0"/>
            </a:endParaRPr>
          </a:p>
        </p:txBody>
      </p:sp>
      <p:pic>
        <p:nvPicPr>
          <p:cNvPr id="1045" name="Picture 21" descr="C:\Users\emighp\Documents\AllWork\WorkOSU\PERC\MathSurfaces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9074" y="3809407"/>
            <a:ext cx="2255433" cy="170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5" name="Picture 151" descr="C:\Users\emighp\Documents\AllWork\WorkOSU\PERC\logo.e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6022" y="-23206"/>
            <a:ext cx="3327066" cy="109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" name="Text Box 2"/>
          <p:cNvSpPr txBox="1">
            <a:spLocks noChangeArrowheads="1"/>
          </p:cNvSpPr>
          <p:nvPr/>
        </p:nvSpPr>
        <p:spPr bwMode="auto">
          <a:xfrm>
            <a:off x="10533471" y="2673793"/>
            <a:ext cx="8605866" cy="3729125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Question 1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For a function 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h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, the derivative of 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h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with respect to 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x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is sometimes known as a 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rate of change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.  Explain the meaning of rate of change in this context.</a:t>
            </a:r>
            <a:endParaRPr lang="en-US" sz="11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08" name="Text Box 2"/>
          <p:cNvSpPr txBox="1">
            <a:spLocks noChangeArrowheads="1"/>
          </p:cNvSpPr>
          <p:nvPr/>
        </p:nvSpPr>
        <p:spPr bwMode="auto">
          <a:xfrm>
            <a:off x="19693378" y="2620047"/>
            <a:ext cx="10418033" cy="432435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Question 2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During a previous class period, you were provided with a plastic surface, which is a representation of a function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h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(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x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,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y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).  Explain the meaning of the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derivative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of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h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with respect to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x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in this context.</a:t>
            </a:r>
          </a:p>
        </p:txBody>
      </p:sp>
      <p:sp>
        <p:nvSpPr>
          <p:cNvPr id="109" name="Text Box 2"/>
          <p:cNvSpPr txBox="1">
            <a:spLocks noChangeArrowheads="1"/>
          </p:cNvSpPr>
          <p:nvPr/>
        </p:nvSpPr>
        <p:spPr bwMode="auto">
          <a:xfrm>
            <a:off x="32886102" y="2673793"/>
            <a:ext cx="7473621" cy="3729125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Question 3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The contour graph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also 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represents a function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h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(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x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,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y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).  Explain the meaning of the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derivative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of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h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with respect to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x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in this context.</a:t>
            </a:r>
          </a:p>
        </p:txBody>
      </p:sp>
      <p:pic>
        <p:nvPicPr>
          <p:cNvPr id="111" name="Picture 110" descr="C:\Users\emighp\Documents\AllWork\WorkOSU\164\EM\Pretests\Pretest_figure_worksheet.emf"/>
          <p:cNvPicPr/>
          <p:nvPr/>
        </p:nvPicPr>
        <p:blipFill>
          <a:blip r:embed="rId7">
            <a:lum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1643" y="3003807"/>
            <a:ext cx="3124200" cy="3124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Text Box 2"/>
          <p:cNvSpPr txBox="1">
            <a:spLocks noChangeArrowheads="1"/>
          </p:cNvSpPr>
          <p:nvPr/>
        </p:nvSpPr>
        <p:spPr bwMode="auto">
          <a:xfrm>
            <a:off x="21494933" y="31488152"/>
            <a:ext cx="19768439" cy="114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spcBef>
                <a:spcPts val="0"/>
              </a:spcBef>
              <a:spcAft>
                <a:spcPts val="600"/>
              </a:spcAft>
            </a:pPr>
            <a:r>
              <a:rPr lang="en-US" sz="3200" b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Acknowledgements</a:t>
            </a:r>
            <a:r>
              <a:rPr lang="en-US" sz="3200" dirty="0" smtClean="0">
                <a:latin typeface="Constantia" panose="02030602050306030303" pitchFamily="18" charset="0"/>
                <a:ea typeface="Calibri"/>
                <a:cs typeface="Times New Roman"/>
              </a:rPr>
              <a:t>: </a:t>
            </a:r>
            <a:r>
              <a:rPr lang="en-US" sz="32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We </a:t>
            </a:r>
            <a:r>
              <a:rPr lang="en-US" sz="32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thank the Paradigms </a:t>
            </a:r>
            <a:r>
              <a:rPr lang="en-US" sz="32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research </a:t>
            </a:r>
            <a:r>
              <a:rPr lang="en-US" sz="32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project, especially Tevian Dray, Elizabeth Gire, and David Roundy, and the students who participated!  This work was supported in part by NSF grant DUE-1323800.</a:t>
            </a:r>
          </a:p>
        </p:txBody>
      </p:sp>
      <p:sp>
        <p:nvSpPr>
          <p:cNvPr id="122" name="Text Box 2"/>
          <p:cNvSpPr txBox="1">
            <a:spLocks noChangeArrowheads="1"/>
          </p:cNvSpPr>
          <p:nvPr/>
        </p:nvSpPr>
        <p:spPr bwMode="auto">
          <a:xfrm>
            <a:off x="15109587" y="7276617"/>
            <a:ext cx="507463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“Rate of change is the slope of the function at any point along line h.”</a:t>
            </a:r>
            <a:endParaRPr lang="en-US" sz="1100" i="1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pic>
        <p:nvPicPr>
          <p:cNvPr id="126" name="Picture 12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707" y="7233755"/>
            <a:ext cx="388175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Text Box 2"/>
          <p:cNvSpPr txBox="1">
            <a:spLocks noChangeArrowheads="1"/>
          </p:cNvSpPr>
          <p:nvPr/>
        </p:nvSpPr>
        <p:spPr bwMode="auto">
          <a:xfrm>
            <a:off x="15109587" y="10795438"/>
            <a:ext cx="5217607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“The rate of change expresses how much h changes as x changes.”</a:t>
            </a:r>
            <a:endParaRPr lang="en-US" sz="1100" i="1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29" name="Text Box 2"/>
          <p:cNvSpPr txBox="1">
            <a:spLocks noChangeArrowheads="1"/>
          </p:cNvSpPr>
          <p:nvPr/>
        </p:nvSpPr>
        <p:spPr bwMode="auto">
          <a:xfrm>
            <a:off x="20737584" y="10533501"/>
            <a:ext cx="45720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“The derivative of a function captures the instantaneous change of the function.”</a:t>
            </a:r>
            <a:endParaRPr lang="en-US" sz="1100" i="1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36" name="Text Box 2"/>
          <p:cNvSpPr txBox="1">
            <a:spLocks noChangeArrowheads="1"/>
          </p:cNvSpPr>
          <p:nvPr/>
        </p:nvSpPr>
        <p:spPr bwMode="auto">
          <a:xfrm>
            <a:off x="32208845" y="6944398"/>
            <a:ext cx="11713644" cy="295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571500" indent="-5715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latin typeface="Constantia" panose="02030602050306030303" pitchFamily="18" charset="0"/>
                <a:ea typeface="Calibri"/>
                <a:cs typeface="Times New Roman"/>
              </a:rPr>
              <a:t>More prevalent among math than physics </a:t>
            </a: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students.</a:t>
            </a:r>
            <a:endParaRPr lang="en-US" sz="3600" dirty="0"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Only 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about half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of these students drew 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a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graph in support of their answer.</a:t>
            </a:r>
            <a:endParaRPr lang="en-US" sz="11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Few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drew or discussed a tangent line.</a:t>
            </a:r>
            <a:endParaRPr lang="en-US" sz="11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38" name="Text Box 2"/>
          <p:cNvSpPr txBox="1">
            <a:spLocks noChangeArrowheads="1"/>
          </p:cNvSpPr>
          <p:nvPr/>
        </p:nvSpPr>
        <p:spPr bwMode="auto">
          <a:xfrm>
            <a:off x="26636965" y="13782400"/>
            <a:ext cx="9881966" cy="122637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b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What to hold constant</a:t>
            </a:r>
            <a:endParaRPr lang="en-US" sz="4800" b="1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41" name="Text Box 2"/>
          <p:cNvSpPr txBox="1">
            <a:spLocks noChangeArrowheads="1"/>
          </p:cNvSpPr>
          <p:nvPr/>
        </p:nvSpPr>
        <p:spPr bwMode="auto">
          <a:xfrm>
            <a:off x="20133104" y="17466793"/>
            <a:ext cx="547687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“How does h change as x is wiggled and y is constant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.”</a:t>
            </a:r>
            <a:endParaRPr lang="en-US" sz="1100" i="1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42" name="Text Box 2"/>
          <p:cNvSpPr txBox="1">
            <a:spLocks noChangeArrowheads="1"/>
          </p:cNvSpPr>
          <p:nvPr/>
        </p:nvSpPr>
        <p:spPr bwMode="auto">
          <a:xfrm>
            <a:off x="25655758" y="16785756"/>
            <a:ext cx="60769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“How much the distance between contour lines changes as x (and only x) is changed by a given amount.”</a:t>
            </a:r>
            <a:endParaRPr lang="en-US" sz="1100" i="1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44" name="Text Box 2"/>
          <p:cNvSpPr txBox="1">
            <a:spLocks noChangeArrowheads="1"/>
          </p:cNvSpPr>
          <p:nvPr/>
        </p:nvSpPr>
        <p:spPr bwMode="auto">
          <a:xfrm>
            <a:off x="31858832" y="16751653"/>
            <a:ext cx="6692507" cy="2649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600" i="1" dirty="0" smtClean="0">
                <a:latin typeface="Constantia" panose="02030602050306030303" pitchFamily="18" charset="0"/>
                <a:ea typeface="Calibri"/>
                <a:cs typeface="Times New Roman"/>
              </a:rPr>
              <a:t>“How </a:t>
            </a:r>
            <a:r>
              <a:rPr lang="en-US" sz="3600" i="1" dirty="0">
                <a:latin typeface="Constantia" panose="02030602050306030303" pitchFamily="18" charset="0"/>
                <a:ea typeface="Calibri"/>
                <a:cs typeface="Times New Roman"/>
              </a:rPr>
              <a:t>quickly and in what direction the value of </a:t>
            </a:r>
            <a:r>
              <a:rPr lang="en-US" sz="3600" i="1" dirty="0" smtClean="0">
                <a:latin typeface="Constantia" panose="02030602050306030303" pitchFamily="18" charset="0"/>
                <a:ea typeface="Calibri"/>
                <a:cs typeface="Times New Roman"/>
              </a:rPr>
              <a:t>h </a:t>
            </a:r>
            <a:r>
              <a:rPr lang="en-US" sz="3600" i="1" dirty="0">
                <a:latin typeface="Constantia" panose="02030602050306030303" pitchFamily="18" charset="0"/>
                <a:ea typeface="Calibri"/>
                <a:cs typeface="Times New Roman"/>
              </a:rPr>
              <a:t>would change if you moved only in the </a:t>
            </a:r>
            <a:r>
              <a:rPr lang="en-US" sz="3600" i="1" dirty="0" smtClean="0">
                <a:latin typeface="Constantia" panose="02030602050306030303" pitchFamily="18" charset="0"/>
                <a:ea typeface="Calibri"/>
                <a:cs typeface="Times New Roman"/>
              </a:rPr>
              <a:t>x-direction.”</a:t>
            </a:r>
            <a:endParaRPr lang="en-US" sz="1100" i="1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pic>
        <p:nvPicPr>
          <p:cNvPr id="146" name="Picture 145" descr="C:\Users\emighp\Downloads\Capture1.PN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7397" y="17300106"/>
            <a:ext cx="4171950" cy="15525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3447"/>
              </p:ext>
            </p:extLst>
          </p:nvPr>
        </p:nvGraphicFramePr>
        <p:xfrm>
          <a:off x="30058546" y="19466113"/>
          <a:ext cx="13075304" cy="4416552"/>
        </p:xfrm>
        <a:graphic>
          <a:graphicData uri="http://schemas.openxmlformats.org/drawingml/2006/table">
            <a:tbl>
              <a:tblPr firstRow="1" firstCol="1" bandRow="1"/>
              <a:tblGrid>
                <a:gridCol w="3350439"/>
                <a:gridCol w="1466175"/>
                <a:gridCol w="1466175"/>
                <a:gridCol w="1466175"/>
                <a:gridCol w="601361"/>
                <a:gridCol w="1574993"/>
                <a:gridCol w="1574993"/>
                <a:gridCol w="1574993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Question 2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Question 3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MC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EM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MC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EM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Hold </a:t>
                      </a:r>
                      <a:r>
                        <a:rPr lang="en-US" sz="3600" i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constant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16%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33%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41%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24%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Only change </a:t>
                      </a:r>
                      <a:r>
                        <a:rPr lang="en-US" sz="3600" i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x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0%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7%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7%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11%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7%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In a direction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32%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43%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38%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11%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53%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48%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Cross-section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11%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16%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10%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0%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Did not discuss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26%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17%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21%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47%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20%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10%</a:t>
                      </a:r>
                      <a:endParaRPr lang="en-US" sz="3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8" name="Text Box 2"/>
          <p:cNvSpPr txBox="1">
            <a:spLocks noChangeArrowheads="1"/>
          </p:cNvSpPr>
          <p:nvPr/>
        </p:nvSpPr>
        <p:spPr bwMode="auto">
          <a:xfrm>
            <a:off x="20327195" y="24702471"/>
            <a:ext cx="22806656" cy="6008754"/>
          </a:xfrm>
          <a:prstGeom prst="roundRect">
            <a:avLst>
              <a:gd name="adj" fmla="val 0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R="0" lvl="0" algn="ctr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3600" b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Conclusions from open-coding analysis of student work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Font typeface="Symbol"/>
              <a:buChar char=""/>
            </a:pP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Math students favor 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slope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while physics students favor 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change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Font typeface="Symbol"/>
              <a:buChar char=""/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Students’ interpretations at the end of a year of junior physics are mostly the same as at the start of the year.</a:t>
            </a:r>
            <a:endParaRPr lang="en-US" sz="11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Font typeface="Symbol"/>
              <a:buChar char=""/>
            </a:pP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The “how much </a:t>
            </a:r>
            <a:r>
              <a:rPr lang="en-US" sz="3600" i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h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changes” language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was incredibly common (~50% of physics students); while it is not present in physics 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or calculus textbooks,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it may be common language among physics experts.</a:t>
            </a:r>
            <a:endParaRPr lang="en-US" sz="11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Font typeface="Symbol"/>
              <a:buChar char=""/>
            </a:pP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Students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were not more </a:t>
            </a: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likely to interpret the derivative graphically in graphical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contexts.</a:t>
            </a:r>
            <a:endParaRPr lang="en-US" sz="11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Font typeface="Symbol"/>
              <a:buChar char=""/>
            </a:pPr>
            <a:r>
              <a:rPr lang="en-US" sz="36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Discussions of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what to hold constant were somewhat different given the two graphical contexts, but student language tended to be symbolic rather than graphical.</a:t>
            </a:r>
            <a:endParaRPr lang="en-US" sz="11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52" name="Text Box 2"/>
          <p:cNvSpPr txBox="1">
            <a:spLocks noChangeArrowheads="1"/>
          </p:cNvSpPr>
          <p:nvPr/>
        </p:nvSpPr>
        <p:spPr bwMode="auto">
          <a:xfrm>
            <a:off x="3633204" y="11367174"/>
            <a:ext cx="3926494" cy="1372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EM</a:t>
            </a:r>
            <a:r>
              <a:rPr lang="en-US" sz="32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(</a:t>
            </a:r>
            <a:r>
              <a:rPr lang="en-US" sz="32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N=30) </a:t>
            </a:r>
            <a:r>
              <a:rPr lang="en-US" sz="3200" dirty="0" smtClean="0">
                <a:latin typeface="Constantia" panose="02030602050306030303" pitchFamily="18" charset="0"/>
                <a:ea typeface="Calibri"/>
                <a:cs typeface="Times New Roman"/>
              </a:rPr>
              <a:t>Start of the Paradigms</a:t>
            </a:r>
            <a:r>
              <a:rPr lang="en-US" sz="3200" dirty="0">
                <a:latin typeface="Constantia" panose="02030602050306030303" pitchFamily="18" charset="0"/>
                <a:ea typeface="Calibri"/>
                <a:cs typeface="Times New Roman"/>
              </a:rPr>
              <a:t> </a:t>
            </a:r>
            <a:endParaRPr lang="en-US" sz="32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53" name="Up Arrow 152"/>
          <p:cNvSpPr/>
          <p:nvPr/>
        </p:nvSpPr>
        <p:spPr>
          <a:xfrm rot="1554225">
            <a:off x="5807253" y="10310373"/>
            <a:ext cx="592550" cy="1101351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54" name="Text Box 2"/>
          <p:cNvSpPr txBox="1">
            <a:spLocks noChangeArrowheads="1"/>
          </p:cNvSpPr>
          <p:nvPr/>
        </p:nvSpPr>
        <p:spPr bwMode="auto">
          <a:xfrm>
            <a:off x="1654881" y="12626061"/>
            <a:ext cx="6086779" cy="601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MC</a:t>
            </a:r>
            <a:r>
              <a:rPr lang="en-US" sz="32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(N=19</a:t>
            </a:r>
            <a:r>
              <a:rPr lang="en-US" sz="32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) Multivariable calculus</a:t>
            </a:r>
            <a:endParaRPr lang="en-US" sz="32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32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155" name="Up Arrow 154"/>
          <p:cNvSpPr/>
          <p:nvPr/>
        </p:nvSpPr>
        <p:spPr>
          <a:xfrm rot="18792241">
            <a:off x="839396" y="12517104"/>
            <a:ext cx="742025" cy="522631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sp>
        <p:nvSpPr>
          <p:cNvPr id="156" name="Text Box 2"/>
          <p:cNvSpPr txBox="1">
            <a:spLocks noChangeArrowheads="1"/>
          </p:cNvSpPr>
          <p:nvPr/>
        </p:nvSpPr>
        <p:spPr bwMode="auto">
          <a:xfrm>
            <a:off x="7906540" y="10925192"/>
            <a:ext cx="2225772" cy="2045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CF</a:t>
            </a:r>
            <a:r>
              <a:rPr lang="en-US" sz="32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(N=29</a:t>
            </a:r>
            <a:r>
              <a:rPr lang="en-US" sz="32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)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latin typeface="Constantia" panose="02030602050306030303" pitchFamily="18" charset="0"/>
                <a:ea typeface="Calibri"/>
                <a:cs typeface="Times New Roman"/>
              </a:rPr>
              <a:t>E</a:t>
            </a:r>
            <a:r>
              <a:rPr lang="en-US" sz="3200" dirty="0" smtClean="0">
                <a:latin typeface="Constantia" panose="02030602050306030303" pitchFamily="18" charset="0"/>
                <a:ea typeface="Calibri"/>
                <a:cs typeface="Times New Roman"/>
              </a:rPr>
              <a:t>nd of the Paradigms</a:t>
            </a:r>
            <a:endParaRPr lang="en-US" sz="32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200" dirty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 </a:t>
            </a:r>
          </a:p>
        </p:txBody>
      </p:sp>
      <p:sp>
        <p:nvSpPr>
          <p:cNvPr id="157" name="Up Arrow 156"/>
          <p:cNvSpPr/>
          <p:nvPr/>
        </p:nvSpPr>
        <p:spPr>
          <a:xfrm rot="472791">
            <a:off x="9314731" y="10108880"/>
            <a:ext cx="535810" cy="837507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Constantia" panose="02030602050306030303" pitchFamily="18" charset="0"/>
            </a:endParaRPr>
          </a:p>
        </p:txBody>
      </p:sp>
      <p:pic>
        <p:nvPicPr>
          <p:cNvPr id="3" name="Picture 2" descr="https://goo.gl/7Lw9UJ.q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8107" y="31354054"/>
            <a:ext cx="1390030" cy="1390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10667236" y="2673793"/>
            <a:ext cx="8503632" cy="3729125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ounded Rectangle 50"/>
          <p:cNvSpPr/>
          <p:nvPr/>
        </p:nvSpPr>
        <p:spPr>
          <a:xfrm>
            <a:off x="19724910" y="2673793"/>
            <a:ext cx="12625930" cy="3729125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ounded Rectangle 51"/>
          <p:cNvSpPr/>
          <p:nvPr/>
        </p:nvSpPr>
        <p:spPr>
          <a:xfrm>
            <a:off x="32886102" y="2673793"/>
            <a:ext cx="10702540" cy="3729125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Rounded Rectangle 53"/>
          <p:cNvSpPr/>
          <p:nvPr/>
        </p:nvSpPr>
        <p:spPr>
          <a:xfrm>
            <a:off x="344759" y="2620047"/>
            <a:ext cx="9611165" cy="10686050"/>
          </a:xfrm>
          <a:prstGeom prst="roundRect">
            <a:avLst>
              <a:gd name="adj" fmla="val 6260"/>
            </a:avLst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4" name="Table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716449"/>
              </p:ext>
            </p:extLst>
          </p:nvPr>
        </p:nvGraphicFramePr>
        <p:xfrm>
          <a:off x="25946834" y="7043445"/>
          <a:ext cx="5823493" cy="2523744"/>
        </p:xfrm>
        <a:graphic>
          <a:graphicData uri="http://schemas.openxmlformats.org/drawingml/2006/table">
            <a:tbl>
              <a:tblPr firstRow="1" firstCol="1" bandRow="1"/>
              <a:tblGrid>
                <a:gridCol w="984025"/>
                <a:gridCol w="1613156"/>
                <a:gridCol w="1613156"/>
                <a:gridCol w="1613156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Q1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Q2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53%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42%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42%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EM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CF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65" name="Table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040773"/>
              </p:ext>
            </p:extLst>
          </p:nvPr>
        </p:nvGraphicFramePr>
        <p:xfrm>
          <a:off x="26076495" y="10562266"/>
          <a:ext cx="5564170" cy="2523744"/>
        </p:xfrm>
        <a:graphic>
          <a:graphicData uri="http://schemas.openxmlformats.org/drawingml/2006/table">
            <a:tbl>
              <a:tblPr firstRow="1" firstCol="1" bandRow="1"/>
              <a:tblGrid>
                <a:gridCol w="995350"/>
                <a:gridCol w="1522940"/>
                <a:gridCol w="1522940"/>
                <a:gridCol w="1522940"/>
              </a:tblGrid>
              <a:tr h="3861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Q1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Q2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MC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EM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70%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60%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47%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CF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82%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60%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3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66%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32208845" y="10349749"/>
            <a:ext cx="11222141" cy="295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571500" indent="-5715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More prevalent among physics than math students.</a:t>
            </a:r>
          </a:p>
          <a:p>
            <a:pPr marL="571500" indent="-5715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Students commonly used the phrase “how much” the function changes across all questions.</a:t>
            </a:r>
            <a:endParaRPr lang="en-US" sz="3600" dirty="0"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Few students discussed the derivative as a ratio.</a:t>
            </a:r>
            <a:endParaRPr lang="en-US" sz="11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grpSp>
        <p:nvGrpSpPr>
          <p:cNvPr id="22" name="Group 21"/>
          <p:cNvGrpSpPr/>
          <p:nvPr/>
        </p:nvGrpSpPr>
        <p:grpSpPr>
          <a:xfrm rot="3917283">
            <a:off x="10675433" y="7409459"/>
            <a:ext cx="3982625" cy="2146090"/>
            <a:chOff x="10785380" y="15765517"/>
            <a:chExt cx="3982625" cy="2146090"/>
          </a:xfrm>
        </p:grpSpPr>
        <p:sp>
          <p:nvSpPr>
            <p:cNvPr id="75" name="Text Box 2"/>
            <p:cNvSpPr txBox="1">
              <a:spLocks noChangeArrowheads="1"/>
            </p:cNvSpPr>
            <p:nvPr/>
          </p:nvSpPr>
          <p:spPr bwMode="auto">
            <a:xfrm rot="19377503">
              <a:off x="10785380" y="15961404"/>
              <a:ext cx="3982625" cy="963824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4800" b="1" spc="2400" dirty="0" smtClean="0">
                  <a:effectLst/>
                  <a:latin typeface="Constantia" panose="02030602050306030303" pitchFamily="18" charset="0"/>
                  <a:ea typeface="Calibri"/>
                  <a:cs typeface="Times New Roman"/>
                </a:rPr>
                <a:t>Slope</a:t>
              </a:r>
              <a:endParaRPr lang="en-US" sz="4800" b="1" spc="2400" dirty="0">
                <a:effectLst/>
                <a:latin typeface="Constantia" panose="02030602050306030303" pitchFamily="18" charset="0"/>
                <a:ea typeface="Calibri"/>
                <a:cs typeface="Times New Roman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11508828" y="15765517"/>
              <a:ext cx="2925019" cy="2146090"/>
            </a:xfrm>
            <a:prstGeom prst="line">
              <a:avLst/>
            </a:prstGeom>
            <a:ln w="1524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TextBox 87"/>
          <p:cNvSpPr txBox="1"/>
          <p:nvPr/>
        </p:nvSpPr>
        <p:spPr>
          <a:xfrm>
            <a:off x="30751275" y="5549462"/>
            <a:ext cx="771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Constantia" panose="02030602050306030303" pitchFamily="18" charset="0"/>
              </a:rPr>
              <a:t>[2]</a:t>
            </a:r>
          </a:p>
        </p:txBody>
      </p:sp>
      <p:sp>
        <p:nvSpPr>
          <p:cNvPr id="66" name="Text Box 2"/>
          <p:cNvSpPr txBox="1">
            <a:spLocks noChangeArrowheads="1"/>
          </p:cNvSpPr>
          <p:nvPr/>
        </p:nvSpPr>
        <p:spPr bwMode="auto">
          <a:xfrm>
            <a:off x="20006303" y="19451050"/>
            <a:ext cx="9443684" cy="4890909"/>
          </a:xfrm>
          <a:prstGeom prst="roundRect">
            <a:avLst>
              <a:gd name="adj" fmla="val 961"/>
            </a:avLst>
          </a:prstGeom>
          <a:noFill/>
          <a:ln w="2857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Common language like “hold 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y</a:t>
            </a:r>
            <a:r>
              <a:rPr lang="en-US" sz="3600" dirty="0">
                <a:latin typeface="Constantia" panose="02030602050306030303" pitchFamily="18" charset="0"/>
                <a:ea typeface="Calibri"/>
                <a:cs typeface="Times New Roman"/>
              </a:rPr>
              <a:t> </a:t>
            </a: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constant” was prevalent, especially on Question 2.</a:t>
            </a: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Students who talked about moving in a direction may be thinking graphically, but rarely drew graphs.</a:t>
            </a: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A surprising number of physics students did not discuss this idea at all!</a:t>
            </a:r>
            <a:endParaRPr lang="en-US" sz="36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76" name="Text Box 2"/>
          <p:cNvSpPr txBox="1">
            <a:spLocks noChangeArrowheads="1"/>
          </p:cNvSpPr>
          <p:nvPr/>
        </p:nvSpPr>
        <p:spPr bwMode="auto">
          <a:xfrm>
            <a:off x="344759" y="13908524"/>
            <a:ext cx="18970433" cy="122637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b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Theoretical perspective – Concept image [3-</a:t>
            </a:r>
            <a:r>
              <a:rPr lang="en-US" sz="4800" b="1" dirty="0" smtClean="0">
                <a:latin typeface="Constantia" panose="02030602050306030303" pitchFamily="18" charset="0"/>
                <a:ea typeface="Calibri"/>
                <a:cs typeface="Times New Roman"/>
              </a:rPr>
              <a:t>4</a:t>
            </a:r>
            <a:r>
              <a:rPr lang="en-US" sz="4800" b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]</a:t>
            </a:r>
            <a:endParaRPr lang="en-US" sz="4800" b="1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77" name="Text Box 2"/>
          <p:cNvSpPr txBox="1">
            <a:spLocks noChangeArrowheads="1"/>
          </p:cNvSpPr>
          <p:nvPr/>
        </p:nvSpPr>
        <p:spPr bwMode="auto">
          <a:xfrm>
            <a:off x="671342" y="24702471"/>
            <a:ext cx="18331550" cy="6531395"/>
          </a:xfrm>
          <a:prstGeom prst="roundRect">
            <a:avLst>
              <a:gd name="adj" fmla="val 961"/>
            </a:avLst>
          </a:prstGeom>
          <a:noFill/>
          <a:ln w="2857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b="1" dirty="0" smtClean="0">
                <a:latin typeface="Constantia" panose="02030602050306030303" pitchFamily="18" charset="0"/>
                <a:ea typeface="Calibri"/>
                <a:cs typeface="Times New Roman"/>
              </a:rPr>
              <a:t>Conclusions from comparing student work to theoretical perspective</a:t>
            </a: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Student interpretations tended to be verbal or symbolic in nature.</a:t>
            </a:r>
            <a:endParaRPr lang="en-US" sz="3600" dirty="0">
              <a:latin typeface="Constantia" panose="02030602050306030303" pitchFamily="18" charset="0"/>
              <a:ea typeface="Calibri"/>
              <a:cs typeface="Times New Roman"/>
            </a:endParaRP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Few students discussed the derivative as a </a:t>
            </a:r>
            <a:r>
              <a:rPr lang="en-US" sz="3600" i="1" dirty="0" smtClean="0">
                <a:latin typeface="Constantia" panose="02030602050306030303" pitchFamily="18" charset="0"/>
                <a:ea typeface="Calibri"/>
                <a:cs typeface="Times New Roman"/>
              </a:rPr>
              <a:t>ratio</a:t>
            </a:r>
            <a:r>
              <a:rPr lang="en-US" sz="3600" dirty="0">
                <a:latin typeface="Constantia" panose="02030602050306030303" pitchFamily="18" charset="0"/>
                <a:ea typeface="Calibri"/>
                <a:cs typeface="Times New Roman"/>
              </a:rPr>
              <a:t> </a:t>
            </a: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– </a:t>
            </a:r>
            <a:r>
              <a:rPr lang="en-US" sz="3600" dirty="0">
                <a:latin typeface="Constantia" panose="02030602050306030303" pitchFamily="18" charset="0"/>
                <a:ea typeface="Calibri"/>
                <a:cs typeface="Times New Roman"/>
              </a:rPr>
              <a:t>m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any students wrote 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dh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/</a:t>
            </a:r>
            <a:r>
              <a:rPr lang="en-US" sz="3600" i="1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dx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, but this seemed to be common notation rather than division.</a:t>
            </a: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Almost no students discussed the derivative as an explicit limit –</a:t>
            </a:r>
            <a:r>
              <a:rPr lang="en-US" sz="3600" dirty="0">
                <a:latin typeface="Constantia" panose="02030602050306030303" pitchFamily="18" charset="0"/>
                <a:ea typeface="Calibri"/>
                <a:cs typeface="Times New Roman"/>
              </a:rPr>
              <a:t> </a:t>
            </a: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but 30-40% of physics students 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did use words like “small” or “instantaneous.”</a:t>
            </a:r>
          </a:p>
          <a:p>
            <a:pPr marL="571500" marR="0" indent="-5715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Few used language that distinguished between the derivative at a point </a:t>
            </a:r>
            <a:r>
              <a:rPr lang="en-US" sz="3600" i="1" dirty="0" smtClean="0">
                <a:latin typeface="Constantia" panose="02030602050306030303" pitchFamily="18" charset="0"/>
                <a:ea typeface="Calibri"/>
                <a:cs typeface="Times New Roman"/>
              </a:rPr>
              <a:t>vs. </a:t>
            </a: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as a function.</a:t>
            </a:r>
          </a:p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3600" dirty="0">
                <a:latin typeface="Constantia" panose="02030602050306030303" pitchFamily="18" charset="0"/>
                <a:ea typeface="Calibri"/>
                <a:cs typeface="Times New Roman"/>
              </a:rPr>
              <a:t>O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ur results are only indicative of students’ first-level interpretations </a:t>
            </a:r>
            <a:r>
              <a:rPr lang="en-US" sz="3600" dirty="0" smtClean="0">
                <a:latin typeface="Constantia" panose="02030602050306030303" pitchFamily="18" charset="0"/>
                <a:ea typeface="Calibri"/>
                <a:cs typeface="Times New Roman"/>
              </a:rPr>
              <a:t>–</a:t>
            </a:r>
            <a:r>
              <a:rPr lang="en-US" sz="36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 further research is necessary to explore the concept image of these student populations.</a:t>
            </a:r>
            <a:endParaRPr lang="en-US" sz="36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pic>
        <p:nvPicPr>
          <p:cNvPr id="1028" name="Picture 4" descr="C:\Users\emighp\Documents\AllWork\WorkOSU\PERC\Capture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566" y="14921051"/>
            <a:ext cx="18185942" cy="872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Rounded Rectangle 67"/>
          <p:cNvSpPr/>
          <p:nvPr/>
        </p:nvSpPr>
        <p:spPr>
          <a:xfrm>
            <a:off x="344759" y="24702471"/>
            <a:ext cx="18970433" cy="6531395"/>
          </a:xfrm>
          <a:prstGeom prst="roundRect">
            <a:avLst>
              <a:gd name="adj" fmla="val 9865"/>
            </a:avLst>
          </a:prstGeom>
          <a:noFill/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Text Box 2"/>
          <p:cNvSpPr txBox="1">
            <a:spLocks noChangeArrowheads="1"/>
          </p:cNvSpPr>
          <p:nvPr/>
        </p:nvSpPr>
        <p:spPr bwMode="auto">
          <a:xfrm>
            <a:off x="32542108" y="14724992"/>
            <a:ext cx="5649683" cy="190634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b="1" spc="24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In a direction</a:t>
            </a:r>
            <a:endParaRPr lang="en-US" sz="4800" b="1" spc="24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2542108" y="15611372"/>
            <a:ext cx="5315993" cy="0"/>
          </a:xfrm>
          <a:prstGeom prst="straightConnector1">
            <a:avLst/>
          </a:prstGeom>
          <a:ln w="1524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 Box 2"/>
          <p:cNvSpPr txBox="1">
            <a:spLocks noChangeArrowheads="1"/>
          </p:cNvSpPr>
          <p:nvPr/>
        </p:nvSpPr>
        <p:spPr bwMode="auto">
          <a:xfrm rot="1636070">
            <a:off x="38809056" y="14151542"/>
            <a:ext cx="2968856" cy="96382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b="1" spc="24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Cro</a:t>
            </a:r>
            <a:endParaRPr lang="en-US" sz="4800" b="1" spc="24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cxnSp>
        <p:nvCxnSpPr>
          <p:cNvPr id="82" name="Straight Connector 81"/>
          <p:cNvCxnSpPr/>
          <p:nvPr/>
        </p:nvCxnSpPr>
        <p:spPr>
          <a:xfrm>
            <a:off x="38976300" y="14412022"/>
            <a:ext cx="4393914" cy="2215319"/>
          </a:xfrm>
          <a:prstGeom prst="line">
            <a:avLst/>
          </a:prstGeom>
          <a:ln w="1524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5" name="Text Box 2"/>
          <p:cNvSpPr txBox="1">
            <a:spLocks noChangeArrowheads="1"/>
          </p:cNvSpPr>
          <p:nvPr/>
        </p:nvSpPr>
        <p:spPr bwMode="auto">
          <a:xfrm rot="19986763">
            <a:off x="38955493" y="15894139"/>
            <a:ext cx="2579641" cy="96382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b="1" spc="2400" dirty="0" smtClean="0">
                <a:latin typeface="Constantia" panose="02030602050306030303" pitchFamily="18" charset="0"/>
                <a:ea typeface="Calibri"/>
                <a:cs typeface="Times New Roman"/>
              </a:rPr>
              <a:t>sec</a:t>
            </a:r>
            <a:endParaRPr lang="en-US" sz="4800" b="1" spc="24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89" name="Text Box 2"/>
          <p:cNvSpPr txBox="1">
            <a:spLocks noChangeArrowheads="1"/>
          </p:cNvSpPr>
          <p:nvPr/>
        </p:nvSpPr>
        <p:spPr bwMode="auto">
          <a:xfrm rot="19924723">
            <a:off x="41308362" y="14000989"/>
            <a:ext cx="2001899" cy="96382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b="1" spc="24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ss-</a:t>
            </a:r>
            <a:endParaRPr lang="en-US" sz="4800" b="1" spc="24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cxnSp>
        <p:nvCxnSpPr>
          <p:cNvPr id="90" name="Straight Connector 89"/>
          <p:cNvCxnSpPr/>
          <p:nvPr/>
        </p:nvCxnSpPr>
        <p:spPr>
          <a:xfrm flipV="1">
            <a:off x="38976300" y="14412022"/>
            <a:ext cx="4393914" cy="2215319"/>
          </a:xfrm>
          <a:prstGeom prst="line">
            <a:avLst/>
          </a:prstGeom>
          <a:ln w="1524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Text Box 2"/>
          <p:cNvSpPr txBox="1">
            <a:spLocks noChangeArrowheads="1"/>
          </p:cNvSpPr>
          <p:nvPr/>
        </p:nvSpPr>
        <p:spPr bwMode="auto">
          <a:xfrm rot="1636070">
            <a:off x="41236705" y="16054630"/>
            <a:ext cx="2195262" cy="96382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b="1" spc="2400" dirty="0" smtClean="0">
                <a:effectLst/>
                <a:latin typeface="Constantia" panose="02030602050306030303" pitchFamily="18" charset="0"/>
                <a:ea typeface="Calibri"/>
                <a:cs typeface="Times New Roman"/>
              </a:rPr>
              <a:t>ion</a:t>
            </a:r>
            <a:endParaRPr lang="en-US" sz="4800" b="1" spc="24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sp>
        <p:nvSpPr>
          <p:cNvPr id="92" name="Text Box 2"/>
          <p:cNvSpPr txBox="1">
            <a:spLocks noChangeArrowheads="1"/>
          </p:cNvSpPr>
          <p:nvPr/>
        </p:nvSpPr>
        <p:spPr bwMode="auto">
          <a:xfrm>
            <a:off x="40747893" y="15534619"/>
            <a:ext cx="1104900" cy="96382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4800" b="1" spc="2400" dirty="0">
                <a:latin typeface="Constantia" panose="02030602050306030303" pitchFamily="18" charset="0"/>
                <a:ea typeface="Calibri"/>
                <a:cs typeface="Times New Roman"/>
              </a:rPr>
              <a:t>t</a:t>
            </a:r>
            <a:endParaRPr lang="en-US" sz="4800" b="1" spc="2400" dirty="0">
              <a:effectLst/>
              <a:latin typeface="Constantia" panose="02030602050306030303" pitchFamily="18" charset="0"/>
              <a:ea typeface="Calibri"/>
              <a:cs typeface="Times New Roman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21499584" y="14116437"/>
            <a:ext cx="3048000" cy="2977730"/>
            <a:chOff x="21386102" y="14189299"/>
            <a:chExt cx="3048000" cy="2977730"/>
          </a:xfrm>
        </p:grpSpPr>
        <p:sp>
          <p:nvSpPr>
            <p:cNvPr id="139" name="Text Box 2"/>
            <p:cNvSpPr txBox="1">
              <a:spLocks noChangeArrowheads="1"/>
            </p:cNvSpPr>
            <p:nvPr/>
          </p:nvSpPr>
          <p:spPr bwMode="auto">
            <a:xfrm>
              <a:off x="21386102" y="14827226"/>
              <a:ext cx="3048000" cy="1701876"/>
            </a:xfrm>
            <a:prstGeom prst="round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1000"/>
                </a:spcAft>
              </a:pPr>
              <a:r>
                <a:rPr lang="en-US" sz="4800" b="1" dirty="0">
                  <a:effectLst/>
                  <a:latin typeface="Constantia" panose="02030602050306030303" pitchFamily="18" charset="0"/>
                  <a:ea typeface="Calibri"/>
                  <a:cs typeface="Times New Roman"/>
                </a:rPr>
                <a:t>Hold </a:t>
              </a:r>
              <a:r>
                <a:rPr lang="en-US" sz="4800" b="1" i="1" dirty="0">
                  <a:effectLst/>
                  <a:latin typeface="Constantia" panose="02030602050306030303" pitchFamily="18" charset="0"/>
                  <a:ea typeface="Calibri"/>
                  <a:cs typeface="Times New Roman"/>
                </a:rPr>
                <a:t>y </a:t>
              </a:r>
              <a:r>
                <a:rPr lang="en-US" sz="4800" b="1" dirty="0">
                  <a:effectLst/>
                  <a:latin typeface="Constantia" panose="02030602050306030303" pitchFamily="18" charset="0"/>
                  <a:ea typeface="Calibri"/>
                  <a:cs typeface="Times New Roman"/>
                </a:rPr>
                <a:t>constant</a:t>
              </a:r>
              <a:endParaRPr lang="en-US" sz="1100" b="1" dirty="0">
                <a:effectLst/>
                <a:latin typeface="Constantia" panose="02030602050306030303" pitchFamily="18" charset="0"/>
                <a:ea typeface="Calibri"/>
                <a:cs typeface="Times New Roman"/>
              </a:endParaRPr>
            </a:p>
          </p:txBody>
        </p:sp>
        <p:sp>
          <p:nvSpPr>
            <p:cNvPr id="29" name="Octagon 28"/>
            <p:cNvSpPr/>
            <p:nvPr/>
          </p:nvSpPr>
          <p:spPr>
            <a:xfrm>
              <a:off x="21421237" y="14189299"/>
              <a:ext cx="2977730" cy="2977730"/>
            </a:xfrm>
            <a:prstGeom prst="octagon">
              <a:avLst/>
            </a:prstGeom>
            <a:noFill/>
            <a:ln w="152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11674012" y="9707604"/>
            <a:ext cx="2726691" cy="4222558"/>
            <a:chOff x="13517390" y="17983487"/>
            <a:chExt cx="2726691" cy="4222558"/>
          </a:xfrm>
        </p:grpSpPr>
        <p:sp>
          <p:nvSpPr>
            <p:cNvPr id="95" name="Text Box 2"/>
            <p:cNvSpPr txBox="1">
              <a:spLocks noChangeArrowheads="1"/>
            </p:cNvSpPr>
            <p:nvPr/>
          </p:nvSpPr>
          <p:spPr bwMode="auto">
            <a:xfrm rot="18103060">
              <a:off x="12007989" y="19492888"/>
              <a:ext cx="3982625" cy="963824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4800" b="1" spc="2400" dirty="0" smtClean="0">
                  <a:effectLst/>
                  <a:latin typeface="Constantia" panose="02030602050306030303" pitchFamily="18" charset="0"/>
                  <a:ea typeface="Calibri"/>
                  <a:cs typeface="Times New Roman"/>
                </a:rPr>
                <a:t>Cha</a:t>
              </a:r>
              <a:endParaRPr lang="en-US" sz="4800" b="1" spc="2400" dirty="0">
                <a:effectLst/>
                <a:latin typeface="Constantia" panose="02030602050306030303" pitchFamily="18" charset="0"/>
                <a:ea typeface="Calibri"/>
                <a:cs typeface="Times New Roman"/>
              </a:endParaRPr>
            </a:p>
          </p:txBody>
        </p:sp>
        <p:grpSp>
          <p:nvGrpSpPr>
            <p:cNvPr id="96" name="Group 95"/>
            <p:cNvGrpSpPr/>
            <p:nvPr/>
          </p:nvGrpSpPr>
          <p:grpSpPr>
            <a:xfrm>
              <a:off x="13810355" y="18223420"/>
              <a:ext cx="2433726" cy="3982625"/>
              <a:chOff x="13810355" y="18223420"/>
              <a:chExt cx="2433726" cy="3982625"/>
            </a:xfrm>
          </p:grpSpPr>
          <p:sp>
            <p:nvSpPr>
              <p:cNvPr id="97" name="Isosceles Triangle 96"/>
              <p:cNvSpPr/>
              <p:nvPr/>
            </p:nvSpPr>
            <p:spPr>
              <a:xfrm>
                <a:off x="13810355" y="19568378"/>
                <a:ext cx="1920284" cy="1481897"/>
              </a:xfrm>
              <a:prstGeom prst="triangle">
                <a:avLst/>
              </a:prstGeom>
              <a:noFill/>
              <a:ln w="152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8" name="Text Box 2"/>
              <p:cNvSpPr txBox="1">
                <a:spLocks noChangeArrowheads="1"/>
              </p:cNvSpPr>
              <p:nvPr/>
            </p:nvSpPr>
            <p:spPr bwMode="auto">
              <a:xfrm rot="3550374">
                <a:off x="13770856" y="19732821"/>
                <a:ext cx="3982625" cy="963824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</a:pPr>
                <a:r>
                  <a:rPr lang="en-US" sz="4800" b="1" spc="2400" dirty="0" smtClean="0">
                    <a:effectLst/>
                    <a:latin typeface="Constantia" panose="02030602050306030303" pitchFamily="18" charset="0"/>
                    <a:ea typeface="Calibri"/>
                    <a:cs typeface="Times New Roman"/>
                  </a:rPr>
                  <a:t>nge</a:t>
                </a:r>
                <a:endParaRPr lang="en-US" sz="4800" b="1" spc="2400" dirty="0">
                  <a:effectLst/>
                  <a:latin typeface="Constantia" panose="02030602050306030303" pitchFamily="18" charset="0"/>
                  <a:ea typeface="Calibri"/>
                  <a:cs typeface="Times New Roman"/>
                </a:endParaRPr>
              </a:p>
            </p:txBody>
          </p:sp>
        </p:grpSp>
      </p:grpSp>
      <p:grpSp>
        <p:nvGrpSpPr>
          <p:cNvPr id="33" name="Group 32"/>
          <p:cNvGrpSpPr/>
          <p:nvPr/>
        </p:nvGrpSpPr>
        <p:grpSpPr>
          <a:xfrm>
            <a:off x="26371330" y="13139148"/>
            <a:ext cx="4935633" cy="4198495"/>
            <a:chOff x="26082574" y="12970707"/>
            <a:chExt cx="4935633" cy="4198495"/>
          </a:xfrm>
        </p:grpSpPr>
        <p:sp>
          <p:nvSpPr>
            <p:cNvPr id="20" name="Isosceles Triangle 19"/>
            <p:cNvSpPr/>
            <p:nvPr/>
          </p:nvSpPr>
          <p:spPr>
            <a:xfrm>
              <a:off x="27854941" y="14748102"/>
              <a:ext cx="1287798" cy="993803"/>
            </a:xfrm>
            <a:prstGeom prst="triangle">
              <a:avLst/>
            </a:prstGeom>
            <a:noFill/>
            <a:ln w="152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3" name="Text Box 2"/>
            <p:cNvSpPr txBox="1">
              <a:spLocks noChangeArrowheads="1"/>
            </p:cNvSpPr>
            <p:nvPr/>
          </p:nvSpPr>
          <p:spPr bwMode="auto">
            <a:xfrm rot="18103060">
              <a:off x="25820209" y="14480108"/>
              <a:ext cx="3982625" cy="963824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4800" b="1" spc="2400" dirty="0" smtClean="0">
                  <a:effectLst/>
                  <a:latin typeface="Constantia" panose="02030602050306030303" pitchFamily="18" charset="0"/>
                  <a:ea typeface="Calibri"/>
                  <a:cs typeface="Times New Roman"/>
                </a:rPr>
                <a:t>On</a:t>
              </a:r>
              <a:endParaRPr lang="en-US" sz="4800" b="1" spc="2400" dirty="0">
                <a:effectLst/>
                <a:latin typeface="Constantia" panose="02030602050306030303" pitchFamily="18" charset="0"/>
                <a:ea typeface="Calibri"/>
                <a:cs typeface="Times New Roman"/>
              </a:endParaRPr>
            </a:p>
          </p:txBody>
        </p:sp>
        <p:sp>
          <p:nvSpPr>
            <p:cNvPr id="84" name="Text Box 2"/>
            <p:cNvSpPr txBox="1">
              <a:spLocks noChangeArrowheads="1"/>
            </p:cNvSpPr>
            <p:nvPr/>
          </p:nvSpPr>
          <p:spPr bwMode="auto">
            <a:xfrm rot="3550374">
              <a:off x="27366509" y="14695978"/>
              <a:ext cx="3982625" cy="963824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4800" b="1" spc="2400" dirty="0" smtClean="0">
                  <a:effectLst/>
                  <a:latin typeface="Constantia" panose="02030602050306030303" pitchFamily="18" charset="0"/>
                  <a:ea typeface="Calibri"/>
                  <a:cs typeface="Times New Roman"/>
                </a:rPr>
                <a:t>ly</a:t>
              </a:r>
              <a:endParaRPr lang="en-US" sz="4800" b="1" spc="2400" dirty="0">
                <a:effectLst/>
                <a:latin typeface="Constantia" panose="02030602050306030303" pitchFamily="18" charset="0"/>
                <a:ea typeface="Calibri"/>
                <a:cs typeface="Times New Roman"/>
              </a:endParaRPr>
            </a:p>
          </p:txBody>
        </p:sp>
        <p:sp>
          <p:nvSpPr>
            <p:cNvPr id="99" name="Text Box 2"/>
            <p:cNvSpPr txBox="1">
              <a:spLocks noChangeArrowheads="1"/>
            </p:cNvSpPr>
            <p:nvPr/>
          </p:nvSpPr>
          <p:spPr bwMode="auto">
            <a:xfrm>
              <a:off x="28100148" y="14859254"/>
              <a:ext cx="1104900" cy="963824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4800" b="1" i="1" spc="2400" dirty="0" smtClean="0">
                  <a:latin typeface="Constantia" panose="02030602050306030303" pitchFamily="18" charset="0"/>
                  <a:ea typeface="Calibri"/>
                  <a:cs typeface="Times New Roman"/>
                </a:rPr>
                <a:t>x</a:t>
              </a:r>
              <a:endParaRPr lang="en-US" sz="4800" b="1" i="1" spc="2400" dirty="0">
                <a:effectLst/>
                <a:latin typeface="Constantia" panose="02030602050306030303" pitchFamily="18" charset="0"/>
                <a:ea typeface="Calibri"/>
                <a:cs typeface="Times New Roman"/>
              </a:endParaRPr>
            </a:p>
          </p:txBody>
        </p:sp>
        <p:sp>
          <p:nvSpPr>
            <p:cNvPr id="100" name="Text Box 2"/>
            <p:cNvSpPr txBox="1">
              <a:spLocks noChangeArrowheads="1"/>
            </p:cNvSpPr>
            <p:nvPr/>
          </p:nvSpPr>
          <p:spPr bwMode="auto">
            <a:xfrm>
              <a:off x="26082574" y="15663960"/>
              <a:ext cx="4935633" cy="122532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4800" b="1" spc="2400" dirty="0">
                  <a:latin typeface="Constantia" panose="02030602050306030303" pitchFamily="18" charset="0"/>
                  <a:ea typeface="Calibri"/>
                  <a:cs typeface="Times New Roman"/>
                </a:rPr>
                <a:t>c</a:t>
              </a:r>
              <a:r>
                <a:rPr lang="en-US" sz="4800" b="1" spc="2400" dirty="0" smtClean="0">
                  <a:effectLst/>
                  <a:latin typeface="Constantia" panose="02030602050306030303" pitchFamily="18" charset="0"/>
                  <a:ea typeface="Calibri"/>
                  <a:cs typeface="Times New Roman"/>
                </a:rPr>
                <a:t>hange</a:t>
              </a:r>
              <a:endParaRPr lang="en-US" sz="4800" b="1" spc="2400" dirty="0">
                <a:effectLst/>
                <a:latin typeface="Constantia" panose="02030602050306030303" pitchFamily="18" charset="0"/>
                <a:ea typeface="Calibri"/>
                <a:cs typeface="Times New Roman"/>
              </a:endParaRPr>
            </a:p>
          </p:txBody>
        </p:sp>
      </p:grpSp>
      <p:pic>
        <p:nvPicPr>
          <p:cNvPr id="35" name="Picture 4" descr="C:\Users\emighp\Desktop\gibons-emighwedding-239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6986" y="100800"/>
            <a:ext cx="1471938" cy="193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52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6">
      <a:dk1>
        <a:sysClr val="windowText" lastClr="000000"/>
      </a:dk1>
      <a:lt1>
        <a:sysClr val="window" lastClr="FFFFFF"/>
      </a:lt1>
      <a:dk2>
        <a:srgbClr val="646B86"/>
      </a:dk2>
      <a:lt2>
        <a:srgbClr val="7E69FB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9969</TotalTime>
  <Words>852</Words>
  <Application>Microsoft Office PowerPoint</Application>
  <PresentationFormat>Custom</PresentationFormat>
  <Paragraphs>149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Gina Passante</dc:creator>
  <cp:lastModifiedBy>Emigh, Paul Jeffrey</cp:lastModifiedBy>
  <cp:revision>294</cp:revision>
  <cp:lastPrinted>2017-07-02T01:15:48Z</cp:lastPrinted>
  <dcterms:created xsi:type="dcterms:W3CDTF">2013-07-09T00:19:11Z</dcterms:created>
  <dcterms:modified xsi:type="dcterms:W3CDTF">2017-07-17T22:44:56Z</dcterms:modified>
</cp:coreProperties>
</file>