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918400" cy="32918400"/>
  <p:notesSz cx="6858000" cy="9144000"/>
  <p:defaultTextStyle>
    <a:defPPr>
      <a:defRPr lang="en-US"/>
    </a:defPPr>
    <a:lvl1pPr algn="l" rtl="0" fontAlgn="base">
      <a:spcBef>
        <a:spcPct val="0"/>
      </a:spcBef>
      <a:spcAft>
        <a:spcPct val="0"/>
      </a:spcAft>
      <a:defRPr sz="7400" kern="1200">
        <a:solidFill>
          <a:schemeClr val="tx1"/>
        </a:solidFill>
        <a:latin typeface="Arial" charset="0"/>
        <a:ea typeface="+mn-ea"/>
        <a:cs typeface="+mn-cs"/>
      </a:defRPr>
    </a:lvl1pPr>
    <a:lvl2pPr marL="457200" algn="l" rtl="0" fontAlgn="base">
      <a:spcBef>
        <a:spcPct val="0"/>
      </a:spcBef>
      <a:spcAft>
        <a:spcPct val="0"/>
      </a:spcAft>
      <a:defRPr sz="7400" kern="1200">
        <a:solidFill>
          <a:schemeClr val="tx1"/>
        </a:solidFill>
        <a:latin typeface="Arial" charset="0"/>
        <a:ea typeface="+mn-ea"/>
        <a:cs typeface="+mn-cs"/>
      </a:defRPr>
    </a:lvl2pPr>
    <a:lvl3pPr marL="914400" algn="l" rtl="0" fontAlgn="base">
      <a:spcBef>
        <a:spcPct val="0"/>
      </a:spcBef>
      <a:spcAft>
        <a:spcPct val="0"/>
      </a:spcAft>
      <a:defRPr sz="7400" kern="1200">
        <a:solidFill>
          <a:schemeClr val="tx1"/>
        </a:solidFill>
        <a:latin typeface="Arial" charset="0"/>
        <a:ea typeface="+mn-ea"/>
        <a:cs typeface="+mn-cs"/>
      </a:defRPr>
    </a:lvl3pPr>
    <a:lvl4pPr marL="1371600" algn="l" rtl="0" fontAlgn="base">
      <a:spcBef>
        <a:spcPct val="0"/>
      </a:spcBef>
      <a:spcAft>
        <a:spcPct val="0"/>
      </a:spcAft>
      <a:defRPr sz="7400" kern="1200">
        <a:solidFill>
          <a:schemeClr val="tx1"/>
        </a:solidFill>
        <a:latin typeface="Arial" charset="0"/>
        <a:ea typeface="+mn-ea"/>
        <a:cs typeface="+mn-cs"/>
      </a:defRPr>
    </a:lvl4pPr>
    <a:lvl5pPr marL="1828800" algn="l" rtl="0" fontAlgn="base">
      <a:spcBef>
        <a:spcPct val="0"/>
      </a:spcBef>
      <a:spcAft>
        <a:spcPct val="0"/>
      </a:spcAft>
      <a:defRPr sz="7400" kern="1200">
        <a:solidFill>
          <a:schemeClr val="tx1"/>
        </a:solidFill>
        <a:latin typeface="Arial" charset="0"/>
        <a:ea typeface="+mn-ea"/>
        <a:cs typeface="+mn-cs"/>
      </a:defRPr>
    </a:lvl5pPr>
    <a:lvl6pPr marL="2286000" algn="l" defTabSz="914400" rtl="0" eaLnBrk="1" latinLnBrk="0" hangingPunct="1">
      <a:defRPr sz="7400" kern="1200">
        <a:solidFill>
          <a:schemeClr val="tx1"/>
        </a:solidFill>
        <a:latin typeface="Arial" charset="0"/>
        <a:ea typeface="+mn-ea"/>
        <a:cs typeface="+mn-cs"/>
      </a:defRPr>
    </a:lvl6pPr>
    <a:lvl7pPr marL="2743200" algn="l" defTabSz="914400" rtl="0" eaLnBrk="1" latinLnBrk="0" hangingPunct="1">
      <a:defRPr sz="7400" kern="1200">
        <a:solidFill>
          <a:schemeClr val="tx1"/>
        </a:solidFill>
        <a:latin typeface="Arial" charset="0"/>
        <a:ea typeface="+mn-ea"/>
        <a:cs typeface="+mn-cs"/>
      </a:defRPr>
    </a:lvl7pPr>
    <a:lvl8pPr marL="3200400" algn="l" defTabSz="914400" rtl="0" eaLnBrk="1" latinLnBrk="0" hangingPunct="1">
      <a:defRPr sz="7400" kern="1200">
        <a:solidFill>
          <a:schemeClr val="tx1"/>
        </a:solidFill>
        <a:latin typeface="Arial" charset="0"/>
        <a:ea typeface="+mn-ea"/>
        <a:cs typeface="+mn-cs"/>
      </a:defRPr>
    </a:lvl8pPr>
    <a:lvl9pPr marL="3657600" algn="l" defTabSz="914400" rtl="0" eaLnBrk="1" latinLnBrk="0" hangingPunct="1">
      <a:defRPr sz="7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E7F4F5"/>
    <a:srgbClr val="FFD9D9"/>
    <a:srgbClr val="C1FFC1"/>
    <a:srgbClr val="89FF89"/>
    <a:srgbClr val="FFFFFF"/>
    <a:srgbClr val="FFF0D9"/>
    <a:srgbClr val="FFE0C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9885" autoAdjust="0"/>
  </p:normalViewPr>
  <p:slideViewPr>
    <p:cSldViewPr>
      <p:cViewPr>
        <p:scale>
          <a:sx n="20" d="100"/>
          <a:sy n="20" d="100"/>
        </p:scale>
        <p:origin x="-720" y="-78"/>
      </p:cViewPr>
      <p:guideLst>
        <p:guide orient="horz" pos="10368"/>
        <p:guide pos="1036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wmf"/><Relationship Id="rId13" Type="http://schemas.openxmlformats.org/officeDocument/2006/relationships/image" Target="../media/image13.wmf"/><Relationship Id="rId3" Type="http://schemas.openxmlformats.org/officeDocument/2006/relationships/image" Target="../media/image3.wmf"/><Relationship Id="rId7" Type="http://schemas.openxmlformats.org/officeDocument/2006/relationships/image" Target="../media/image7.wmf"/><Relationship Id="rId12" Type="http://schemas.openxmlformats.org/officeDocument/2006/relationships/image" Target="../media/image12.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11" Type="http://schemas.openxmlformats.org/officeDocument/2006/relationships/image" Target="../media/image11.wmf"/><Relationship Id="rId5" Type="http://schemas.openxmlformats.org/officeDocument/2006/relationships/image" Target="../media/image5.wmf"/><Relationship Id="rId10" Type="http://schemas.openxmlformats.org/officeDocument/2006/relationships/image" Target="../media/image10.wmf"/><Relationship Id="rId4" Type="http://schemas.openxmlformats.org/officeDocument/2006/relationships/image" Target="../media/image4.wmf"/><Relationship Id="rId9" Type="http://schemas.openxmlformats.org/officeDocument/2006/relationships/image" Target="../media/image9.wmf"/><Relationship Id="rId14" Type="http://schemas.openxmlformats.org/officeDocument/2006/relationships/image" Target="../media/image1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563" y="10226675"/>
            <a:ext cx="27981275"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125" y="18653125"/>
            <a:ext cx="2304415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47D330-092E-40E6-886D-01815256B86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254097D-749E-4902-A9F8-A443DA99E83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5" y="21153438"/>
            <a:ext cx="27981275"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5" y="13952538"/>
            <a:ext cx="27981275"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2FB5D48-DF45-4A6B-BAEA-CAC31C9EB84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6238" y="7680325"/>
            <a:ext cx="14736762"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535400" y="7680325"/>
            <a:ext cx="14736763"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361784B-28B6-4544-8B76-F46E1461A2F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6238" y="7369175"/>
            <a:ext cx="14544675"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46238" y="10439400"/>
            <a:ext cx="14544675"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725" y="7369175"/>
            <a:ext cx="14549438"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6722725" y="10439400"/>
            <a:ext cx="14549438"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4637946-AEF2-435F-9B70-69E3A417DF4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40B7298-3CCB-47A3-A915-DF29DCEA077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4FCB5AD-4782-407B-95F2-9850EF0E4E7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6238" y="1311275"/>
            <a:ext cx="10829925"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2869863" y="1311275"/>
            <a:ext cx="184023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6238" y="6888163"/>
            <a:ext cx="10829925"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3087059-7345-497A-A2CB-D5E7B70FCC4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1600" y="23042563"/>
            <a:ext cx="19751675"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6451600" y="2941638"/>
            <a:ext cx="19751675"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451600" y="25763538"/>
            <a:ext cx="19751675"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31BB9D3-068E-4D54-9C8A-DD4FCEB3BC1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C587B8-513C-4EF2-B784-183F387F101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6475" y="1317625"/>
            <a:ext cx="7405688" cy="280876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6238" y="1317625"/>
            <a:ext cx="22067837" cy="280876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0CEBE55-A4D0-4B63-8DE6-625C6B149BCD}"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646238" y="1317625"/>
            <a:ext cx="29625925" cy="54864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1646238" y="7680325"/>
            <a:ext cx="14736762" cy="107854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16535400" y="7680325"/>
            <a:ext cx="14736763" cy="107854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1646238" y="18618200"/>
            <a:ext cx="14736762"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16535400" y="18618200"/>
            <a:ext cx="14736763" cy="10787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82EB88AE-D308-4FD1-B978-2C6562F1731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646238" y="1317625"/>
            <a:ext cx="29625925" cy="5486400"/>
          </a:xfrm>
          <a:prstGeom prst="rect">
            <a:avLst/>
          </a:prstGeom>
          <a:noFill/>
          <a:ln w="9525">
            <a:noFill/>
            <a:miter lim="800000"/>
            <a:headEnd/>
            <a:tailEnd/>
          </a:ln>
        </p:spPr>
        <p:txBody>
          <a:bodyPr vert="horz" wrap="square" lIns="376202" tIns="188101" rIns="376202" bIns="188101"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1646238" y="7680325"/>
            <a:ext cx="29625925" cy="21724938"/>
          </a:xfrm>
          <a:prstGeom prst="rect">
            <a:avLst/>
          </a:prstGeom>
          <a:noFill/>
          <a:ln w="9525">
            <a:noFill/>
            <a:miter lim="800000"/>
            <a:headEnd/>
            <a:tailEnd/>
          </a:ln>
        </p:spPr>
        <p:txBody>
          <a:bodyPr vert="horz" wrap="square" lIns="376202" tIns="188101" rIns="376202" bIns="18810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1646238" y="29976763"/>
            <a:ext cx="7680325" cy="2286000"/>
          </a:xfrm>
          <a:prstGeom prst="rect">
            <a:avLst/>
          </a:prstGeom>
          <a:noFill/>
          <a:ln w="9525">
            <a:noFill/>
            <a:miter lim="800000"/>
            <a:headEnd/>
            <a:tailEnd/>
          </a:ln>
          <a:effectLst/>
        </p:spPr>
        <p:txBody>
          <a:bodyPr vert="horz" wrap="square" lIns="376202" tIns="188101" rIns="376202" bIns="188101" numCol="1" anchor="t" anchorCtr="0" compatLnSpc="1">
            <a:prstTxWarp prst="textNoShape">
              <a:avLst/>
            </a:prstTxWarp>
          </a:bodyPr>
          <a:lstStyle>
            <a:lvl1pPr>
              <a:defRPr sz="5800"/>
            </a:lvl1pPr>
          </a:lstStyle>
          <a:p>
            <a:pPr>
              <a:defRPr/>
            </a:pPr>
            <a:endParaRPr lang="en-US"/>
          </a:p>
        </p:txBody>
      </p:sp>
      <p:sp>
        <p:nvSpPr>
          <p:cNvPr id="1029" name="Rectangle 5"/>
          <p:cNvSpPr>
            <a:spLocks noGrp="1" noChangeArrowheads="1"/>
          </p:cNvSpPr>
          <p:nvPr>
            <p:ph type="ftr" sz="quarter" idx="3"/>
          </p:nvPr>
        </p:nvSpPr>
        <p:spPr bwMode="auto">
          <a:xfrm>
            <a:off x="11247438" y="29976763"/>
            <a:ext cx="10423525" cy="2286000"/>
          </a:xfrm>
          <a:prstGeom prst="rect">
            <a:avLst/>
          </a:prstGeom>
          <a:noFill/>
          <a:ln w="9525">
            <a:noFill/>
            <a:miter lim="800000"/>
            <a:headEnd/>
            <a:tailEnd/>
          </a:ln>
          <a:effectLst/>
        </p:spPr>
        <p:txBody>
          <a:bodyPr vert="horz" wrap="square" lIns="376202" tIns="188101" rIns="376202" bIns="188101" numCol="1" anchor="t" anchorCtr="0" compatLnSpc="1">
            <a:prstTxWarp prst="textNoShape">
              <a:avLst/>
            </a:prstTxWarp>
          </a:bodyPr>
          <a:lstStyle>
            <a:lvl1pPr algn="ctr">
              <a:defRPr sz="5800"/>
            </a:lvl1pPr>
          </a:lstStyle>
          <a:p>
            <a:pPr>
              <a:defRPr/>
            </a:pPr>
            <a:endParaRPr lang="en-US"/>
          </a:p>
        </p:txBody>
      </p:sp>
      <p:sp>
        <p:nvSpPr>
          <p:cNvPr id="1030" name="Rectangle 6"/>
          <p:cNvSpPr>
            <a:spLocks noGrp="1" noChangeArrowheads="1"/>
          </p:cNvSpPr>
          <p:nvPr>
            <p:ph type="sldNum" sz="quarter" idx="4"/>
          </p:nvPr>
        </p:nvSpPr>
        <p:spPr bwMode="auto">
          <a:xfrm>
            <a:off x="23591838" y="29976763"/>
            <a:ext cx="7680325" cy="2286000"/>
          </a:xfrm>
          <a:prstGeom prst="rect">
            <a:avLst/>
          </a:prstGeom>
          <a:noFill/>
          <a:ln w="9525">
            <a:noFill/>
            <a:miter lim="800000"/>
            <a:headEnd/>
            <a:tailEnd/>
          </a:ln>
          <a:effectLst/>
        </p:spPr>
        <p:txBody>
          <a:bodyPr vert="horz" wrap="square" lIns="376202" tIns="188101" rIns="376202" bIns="188101" numCol="1" anchor="t" anchorCtr="0" compatLnSpc="1">
            <a:prstTxWarp prst="textNoShape">
              <a:avLst/>
            </a:prstTxWarp>
          </a:bodyPr>
          <a:lstStyle>
            <a:lvl1pPr algn="r">
              <a:defRPr sz="5800"/>
            </a:lvl1pPr>
          </a:lstStyle>
          <a:p>
            <a:pPr>
              <a:defRPr/>
            </a:pPr>
            <a:fld id="{27DF066A-33C3-4C92-966E-F145A7AB519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100">
          <a:solidFill>
            <a:schemeClr val="tx2"/>
          </a:solidFill>
          <a:latin typeface="+mj-lt"/>
          <a:ea typeface="+mj-ea"/>
          <a:cs typeface="+mj-cs"/>
        </a:defRPr>
      </a:lvl1pPr>
      <a:lvl2pPr algn="ctr" defTabSz="3762375" rtl="0" eaLnBrk="0" fontAlgn="base" hangingPunct="0">
        <a:spcBef>
          <a:spcPct val="0"/>
        </a:spcBef>
        <a:spcAft>
          <a:spcPct val="0"/>
        </a:spcAft>
        <a:defRPr sz="18100">
          <a:solidFill>
            <a:schemeClr val="tx2"/>
          </a:solidFill>
          <a:latin typeface="Arial" charset="0"/>
        </a:defRPr>
      </a:lvl2pPr>
      <a:lvl3pPr algn="ctr" defTabSz="3762375" rtl="0" eaLnBrk="0" fontAlgn="base" hangingPunct="0">
        <a:spcBef>
          <a:spcPct val="0"/>
        </a:spcBef>
        <a:spcAft>
          <a:spcPct val="0"/>
        </a:spcAft>
        <a:defRPr sz="18100">
          <a:solidFill>
            <a:schemeClr val="tx2"/>
          </a:solidFill>
          <a:latin typeface="Arial" charset="0"/>
        </a:defRPr>
      </a:lvl3pPr>
      <a:lvl4pPr algn="ctr" defTabSz="3762375" rtl="0" eaLnBrk="0" fontAlgn="base" hangingPunct="0">
        <a:spcBef>
          <a:spcPct val="0"/>
        </a:spcBef>
        <a:spcAft>
          <a:spcPct val="0"/>
        </a:spcAft>
        <a:defRPr sz="18100">
          <a:solidFill>
            <a:schemeClr val="tx2"/>
          </a:solidFill>
          <a:latin typeface="Arial" charset="0"/>
        </a:defRPr>
      </a:lvl4pPr>
      <a:lvl5pPr algn="ctr" defTabSz="3762375" rtl="0" eaLnBrk="0" fontAlgn="base" hangingPunct="0">
        <a:spcBef>
          <a:spcPct val="0"/>
        </a:spcBef>
        <a:spcAft>
          <a:spcPct val="0"/>
        </a:spcAft>
        <a:defRPr sz="18100">
          <a:solidFill>
            <a:schemeClr val="tx2"/>
          </a:solidFill>
          <a:latin typeface="Arial" charset="0"/>
        </a:defRPr>
      </a:lvl5pPr>
      <a:lvl6pPr marL="457200" algn="ctr" defTabSz="3762375" rtl="0" fontAlgn="base">
        <a:spcBef>
          <a:spcPct val="0"/>
        </a:spcBef>
        <a:spcAft>
          <a:spcPct val="0"/>
        </a:spcAft>
        <a:defRPr sz="18100">
          <a:solidFill>
            <a:schemeClr val="tx2"/>
          </a:solidFill>
          <a:latin typeface="Arial" charset="0"/>
        </a:defRPr>
      </a:lvl6pPr>
      <a:lvl7pPr marL="914400" algn="ctr" defTabSz="3762375" rtl="0" fontAlgn="base">
        <a:spcBef>
          <a:spcPct val="0"/>
        </a:spcBef>
        <a:spcAft>
          <a:spcPct val="0"/>
        </a:spcAft>
        <a:defRPr sz="18100">
          <a:solidFill>
            <a:schemeClr val="tx2"/>
          </a:solidFill>
          <a:latin typeface="Arial" charset="0"/>
        </a:defRPr>
      </a:lvl7pPr>
      <a:lvl8pPr marL="1371600" algn="ctr" defTabSz="3762375" rtl="0" fontAlgn="base">
        <a:spcBef>
          <a:spcPct val="0"/>
        </a:spcBef>
        <a:spcAft>
          <a:spcPct val="0"/>
        </a:spcAft>
        <a:defRPr sz="18100">
          <a:solidFill>
            <a:schemeClr val="tx2"/>
          </a:solidFill>
          <a:latin typeface="Arial" charset="0"/>
        </a:defRPr>
      </a:lvl8pPr>
      <a:lvl9pPr marL="1828800" algn="ctr" defTabSz="3762375" rtl="0" fontAlgn="base">
        <a:spcBef>
          <a:spcPct val="0"/>
        </a:spcBef>
        <a:spcAft>
          <a:spcPct val="0"/>
        </a:spcAft>
        <a:defRPr sz="18100">
          <a:solidFill>
            <a:schemeClr val="tx2"/>
          </a:solidFill>
          <a:latin typeface="Arial" charset="0"/>
        </a:defRPr>
      </a:lvl9pPr>
    </p:titleStyle>
    <p:bodyStyle>
      <a:lvl1pPr marL="1411288" indent="-1411288"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5938" indent="-1174750"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4550" indent="-939800" algn="l" defTabSz="3762375" rtl="0" eaLnBrk="0" fontAlgn="base" hangingPunct="0">
        <a:spcBef>
          <a:spcPct val="20000"/>
        </a:spcBef>
        <a:spcAft>
          <a:spcPct val="0"/>
        </a:spcAft>
        <a:buChar char="»"/>
        <a:defRPr sz="8200">
          <a:solidFill>
            <a:schemeClr val="tx1"/>
          </a:solidFill>
          <a:latin typeface="+mn-lt"/>
        </a:defRPr>
      </a:lvl5pPr>
      <a:lvl6pPr marL="8921750" indent="-939800" algn="l" defTabSz="3762375" rtl="0" fontAlgn="base">
        <a:spcBef>
          <a:spcPct val="20000"/>
        </a:spcBef>
        <a:spcAft>
          <a:spcPct val="0"/>
        </a:spcAft>
        <a:buChar char="»"/>
        <a:defRPr sz="8200">
          <a:solidFill>
            <a:schemeClr val="tx1"/>
          </a:solidFill>
          <a:latin typeface="+mn-lt"/>
        </a:defRPr>
      </a:lvl6pPr>
      <a:lvl7pPr marL="9378950" indent="-939800" algn="l" defTabSz="3762375" rtl="0" fontAlgn="base">
        <a:spcBef>
          <a:spcPct val="20000"/>
        </a:spcBef>
        <a:spcAft>
          <a:spcPct val="0"/>
        </a:spcAft>
        <a:buChar char="»"/>
        <a:defRPr sz="8200">
          <a:solidFill>
            <a:schemeClr val="tx1"/>
          </a:solidFill>
          <a:latin typeface="+mn-lt"/>
        </a:defRPr>
      </a:lvl7pPr>
      <a:lvl8pPr marL="9836150" indent="-939800" algn="l" defTabSz="3762375" rtl="0" fontAlgn="base">
        <a:spcBef>
          <a:spcPct val="20000"/>
        </a:spcBef>
        <a:spcAft>
          <a:spcPct val="0"/>
        </a:spcAft>
        <a:buChar char="»"/>
        <a:defRPr sz="8200">
          <a:solidFill>
            <a:schemeClr val="tx1"/>
          </a:solidFill>
          <a:latin typeface="+mn-lt"/>
        </a:defRPr>
      </a:lvl8pPr>
      <a:lvl9pPr marL="10293350" indent="-939800"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oleObject" Target="../embeddings/oleObject10.bin"/><Relationship Id="rId18" Type="http://schemas.openxmlformats.org/officeDocument/2006/relationships/oleObject" Target="../embeddings/oleObject12.bin"/><Relationship Id="rId3" Type="http://schemas.openxmlformats.org/officeDocument/2006/relationships/image" Target="../media/image15.jpeg"/><Relationship Id="rId21" Type="http://schemas.openxmlformats.org/officeDocument/2006/relationships/oleObject" Target="../embeddings/oleObject15.bin"/><Relationship Id="rId7" Type="http://schemas.openxmlformats.org/officeDocument/2006/relationships/oleObject" Target="../embeddings/oleObject4.bin"/><Relationship Id="rId12" Type="http://schemas.openxmlformats.org/officeDocument/2006/relationships/oleObject" Target="../embeddings/oleObject9.bin"/><Relationship Id="rId17" Type="http://schemas.openxmlformats.org/officeDocument/2006/relationships/oleObject" Target="../embeddings/oleObject11.bin"/><Relationship Id="rId2" Type="http://schemas.openxmlformats.org/officeDocument/2006/relationships/slideLayout" Target="../slideLayouts/slideLayout12.xml"/><Relationship Id="rId16" Type="http://schemas.openxmlformats.org/officeDocument/2006/relationships/image" Target="../media/image18.png"/><Relationship Id="rId20" Type="http://schemas.openxmlformats.org/officeDocument/2006/relationships/oleObject" Target="../embeddings/oleObject14.bin"/><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5" Type="http://schemas.openxmlformats.org/officeDocument/2006/relationships/image" Target="../media/image17.jpeg"/><Relationship Id="rId10" Type="http://schemas.openxmlformats.org/officeDocument/2006/relationships/oleObject" Target="../embeddings/oleObject7.bin"/><Relationship Id="rId19" Type="http://schemas.openxmlformats.org/officeDocument/2006/relationships/oleObject" Target="../embeddings/oleObject13.bin"/><Relationship Id="rId4" Type="http://schemas.openxmlformats.org/officeDocument/2006/relationships/oleObject" Target="../embeddings/oleObject1.bin"/><Relationship Id="rId9" Type="http://schemas.openxmlformats.org/officeDocument/2006/relationships/oleObject" Target="../embeddings/oleObject6.bin"/><Relationship Id="rId14" Type="http://schemas.openxmlformats.org/officeDocument/2006/relationships/image" Target="../media/image16.jpeg"/><Relationship Id="rId22" Type="http://schemas.openxmlformats.org/officeDocument/2006/relationships/oleObject" Target="../embeddings/oleObject16.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7" name="Rectangle 265"/>
          <p:cNvSpPr>
            <a:spLocks noChangeArrowheads="1"/>
          </p:cNvSpPr>
          <p:nvPr/>
        </p:nvSpPr>
        <p:spPr bwMode="auto">
          <a:xfrm>
            <a:off x="0" y="0"/>
            <a:ext cx="32918400" cy="32918400"/>
          </a:xfrm>
          <a:prstGeom prst="rect">
            <a:avLst/>
          </a:prstGeom>
          <a:solidFill>
            <a:schemeClr val="bg1"/>
          </a:solidFill>
          <a:ln w="9525">
            <a:noFill/>
            <a:miter lim="800000"/>
            <a:headEnd/>
            <a:tailEnd/>
          </a:ln>
        </p:spPr>
        <p:txBody>
          <a:bodyPr wrap="none" anchor="ctr"/>
          <a:lstStyle/>
          <a:p>
            <a:endParaRPr lang="en-US"/>
          </a:p>
        </p:txBody>
      </p:sp>
      <p:sp>
        <p:nvSpPr>
          <p:cNvPr id="124" name="Rectangle 260"/>
          <p:cNvSpPr>
            <a:spLocks noChangeArrowheads="1"/>
          </p:cNvSpPr>
          <p:nvPr/>
        </p:nvSpPr>
        <p:spPr bwMode="auto">
          <a:xfrm>
            <a:off x="7620000" y="18288000"/>
            <a:ext cx="8305800" cy="8305800"/>
          </a:xfrm>
          <a:prstGeom prst="rect">
            <a:avLst/>
          </a:prstGeom>
          <a:solidFill>
            <a:srgbClr val="FFFFCC"/>
          </a:solidFill>
          <a:ln w="38100">
            <a:solidFill>
              <a:schemeClr val="tx1"/>
            </a:solidFill>
            <a:miter lim="800000"/>
            <a:headEnd/>
            <a:tailEnd/>
          </a:ln>
        </p:spPr>
        <p:txBody>
          <a:bodyPr wrap="none" anchor="ctr"/>
          <a:lstStyle/>
          <a:p>
            <a:endParaRPr lang="en-US"/>
          </a:p>
        </p:txBody>
      </p:sp>
      <p:sp>
        <p:nvSpPr>
          <p:cNvPr id="1038" name="Rectangle 264"/>
          <p:cNvSpPr>
            <a:spLocks noChangeArrowheads="1"/>
          </p:cNvSpPr>
          <p:nvPr/>
        </p:nvSpPr>
        <p:spPr bwMode="auto">
          <a:xfrm>
            <a:off x="685800" y="1600200"/>
            <a:ext cx="6400800" cy="24079200"/>
          </a:xfrm>
          <a:prstGeom prst="rect">
            <a:avLst/>
          </a:prstGeom>
          <a:solidFill>
            <a:srgbClr val="FFF0D9"/>
          </a:solidFill>
          <a:ln w="9525">
            <a:solidFill>
              <a:schemeClr val="tx1"/>
            </a:solidFill>
            <a:miter lim="800000"/>
            <a:headEnd/>
            <a:tailEnd/>
          </a:ln>
        </p:spPr>
        <p:txBody>
          <a:bodyPr wrap="none" anchor="ctr"/>
          <a:lstStyle/>
          <a:p>
            <a:endParaRPr lang="en-US" dirty="0"/>
          </a:p>
        </p:txBody>
      </p:sp>
      <p:sp>
        <p:nvSpPr>
          <p:cNvPr id="1039" name="Rectangle 271"/>
          <p:cNvSpPr>
            <a:spLocks noChangeArrowheads="1"/>
          </p:cNvSpPr>
          <p:nvPr/>
        </p:nvSpPr>
        <p:spPr bwMode="auto">
          <a:xfrm>
            <a:off x="838200" y="10287000"/>
            <a:ext cx="6172200" cy="12725400"/>
          </a:xfrm>
          <a:prstGeom prst="rect">
            <a:avLst/>
          </a:prstGeom>
          <a:solidFill>
            <a:srgbClr val="FFF7EB"/>
          </a:solidFill>
          <a:ln w="76200">
            <a:solidFill>
              <a:schemeClr val="tx1"/>
            </a:solidFill>
            <a:miter lim="800000"/>
            <a:headEnd/>
            <a:tailEnd/>
          </a:ln>
        </p:spPr>
        <p:txBody>
          <a:bodyPr wrap="none" anchor="ctr"/>
          <a:lstStyle/>
          <a:p>
            <a:endParaRPr lang="en-US" dirty="0"/>
          </a:p>
        </p:txBody>
      </p:sp>
      <p:sp>
        <p:nvSpPr>
          <p:cNvPr id="1041" name="Rectangle 260"/>
          <p:cNvSpPr>
            <a:spLocks noChangeArrowheads="1"/>
          </p:cNvSpPr>
          <p:nvPr/>
        </p:nvSpPr>
        <p:spPr bwMode="auto">
          <a:xfrm>
            <a:off x="24079200" y="18288000"/>
            <a:ext cx="7696200" cy="8305800"/>
          </a:xfrm>
          <a:prstGeom prst="rect">
            <a:avLst/>
          </a:prstGeom>
          <a:solidFill>
            <a:srgbClr val="FFFFCC"/>
          </a:solidFill>
          <a:ln w="38100">
            <a:solidFill>
              <a:schemeClr val="tx1"/>
            </a:solidFill>
            <a:miter lim="800000"/>
            <a:headEnd/>
            <a:tailEnd/>
          </a:ln>
        </p:spPr>
        <p:txBody>
          <a:bodyPr wrap="none" anchor="ctr"/>
          <a:lstStyle/>
          <a:p>
            <a:endParaRPr lang="en-US"/>
          </a:p>
        </p:txBody>
      </p:sp>
      <p:sp>
        <p:nvSpPr>
          <p:cNvPr id="1042" name="Rectangle 259"/>
          <p:cNvSpPr>
            <a:spLocks noChangeArrowheads="1"/>
          </p:cNvSpPr>
          <p:nvPr/>
        </p:nvSpPr>
        <p:spPr bwMode="auto">
          <a:xfrm>
            <a:off x="16764000" y="18288000"/>
            <a:ext cx="6629400" cy="8305800"/>
          </a:xfrm>
          <a:prstGeom prst="rect">
            <a:avLst/>
          </a:prstGeom>
          <a:solidFill>
            <a:srgbClr val="E7F4F5"/>
          </a:solidFill>
          <a:ln w="38100">
            <a:solidFill>
              <a:schemeClr val="tx1"/>
            </a:solidFill>
            <a:miter lim="800000"/>
            <a:headEnd/>
            <a:tailEnd/>
          </a:ln>
        </p:spPr>
        <p:txBody>
          <a:bodyPr wrap="none" anchor="ctr"/>
          <a:lstStyle/>
          <a:p>
            <a:endParaRPr lang="en-US"/>
          </a:p>
        </p:txBody>
      </p:sp>
      <p:sp>
        <p:nvSpPr>
          <p:cNvPr id="1043" name="Rectangle 258"/>
          <p:cNvSpPr>
            <a:spLocks noChangeArrowheads="1"/>
          </p:cNvSpPr>
          <p:nvPr/>
        </p:nvSpPr>
        <p:spPr bwMode="auto">
          <a:xfrm>
            <a:off x="19507200" y="4419600"/>
            <a:ext cx="12344400" cy="13258800"/>
          </a:xfrm>
          <a:prstGeom prst="rect">
            <a:avLst/>
          </a:prstGeom>
          <a:solidFill>
            <a:srgbClr val="C1FFC1"/>
          </a:solidFill>
          <a:ln w="38100">
            <a:solidFill>
              <a:schemeClr val="tx1"/>
            </a:solidFill>
            <a:miter lim="800000"/>
            <a:headEnd/>
            <a:tailEnd/>
          </a:ln>
        </p:spPr>
        <p:txBody>
          <a:bodyPr wrap="none" anchor="ctr"/>
          <a:lstStyle/>
          <a:p>
            <a:endParaRPr lang="en-US"/>
          </a:p>
        </p:txBody>
      </p:sp>
      <p:sp>
        <p:nvSpPr>
          <p:cNvPr id="1044" name="Rectangle 257"/>
          <p:cNvSpPr>
            <a:spLocks noChangeArrowheads="1"/>
          </p:cNvSpPr>
          <p:nvPr/>
        </p:nvSpPr>
        <p:spPr bwMode="auto">
          <a:xfrm>
            <a:off x="7467600" y="4495800"/>
            <a:ext cx="11506200" cy="13258800"/>
          </a:xfrm>
          <a:prstGeom prst="rect">
            <a:avLst/>
          </a:prstGeom>
          <a:solidFill>
            <a:srgbClr val="FFD9D9"/>
          </a:solidFill>
          <a:ln w="38100">
            <a:solidFill>
              <a:schemeClr val="tx1"/>
            </a:solidFill>
            <a:miter lim="800000"/>
            <a:headEnd/>
            <a:tailEnd/>
          </a:ln>
        </p:spPr>
        <p:txBody>
          <a:bodyPr wrap="none" anchor="ctr"/>
          <a:lstStyle/>
          <a:p>
            <a:r>
              <a:rPr lang="en-US"/>
              <a:t> </a:t>
            </a:r>
          </a:p>
        </p:txBody>
      </p:sp>
      <p:grpSp>
        <p:nvGrpSpPr>
          <p:cNvPr id="1045" name="Group 21"/>
          <p:cNvGrpSpPr>
            <a:grpSpLocks noChangeAspect="1"/>
          </p:cNvGrpSpPr>
          <p:nvPr/>
        </p:nvGrpSpPr>
        <p:grpSpPr bwMode="auto">
          <a:xfrm>
            <a:off x="1066800" y="13030200"/>
            <a:ext cx="5562600" cy="5099050"/>
            <a:chOff x="3240" y="277"/>
            <a:chExt cx="7200" cy="6788"/>
          </a:xfrm>
        </p:grpSpPr>
        <p:sp>
          <p:nvSpPr>
            <p:cNvPr id="1103" name="AutoShape 22"/>
            <p:cNvSpPr>
              <a:spLocks noChangeAspect="1" noChangeArrowheads="1"/>
            </p:cNvSpPr>
            <p:nvPr/>
          </p:nvSpPr>
          <p:spPr bwMode="auto">
            <a:xfrm>
              <a:off x="3240" y="277"/>
              <a:ext cx="7200" cy="6788"/>
            </a:xfrm>
            <a:prstGeom prst="rect">
              <a:avLst/>
            </a:prstGeom>
            <a:solidFill>
              <a:srgbClr val="FFCC66"/>
            </a:solidFill>
            <a:ln w="9525">
              <a:solidFill>
                <a:srgbClr val="FFCCFF"/>
              </a:solidFill>
              <a:miter lim="800000"/>
              <a:headEnd/>
              <a:tailEnd/>
            </a:ln>
          </p:spPr>
          <p:txBody>
            <a:bodyPr/>
            <a:lstStyle/>
            <a:p>
              <a:endParaRPr lang="en-US"/>
            </a:p>
          </p:txBody>
        </p:sp>
        <p:sp>
          <p:nvSpPr>
            <p:cNvPr id="1104" name="Oval 23"/>
            <p:cNvSpPr>
              <a:spLocks noChangeArrowheads="1"/>
            </p:cNvSpPr>
            <p:nvPr/>
          </p:nvSpPr>
          <p:spPr bwMode="auto">
            <a:xfrm>
              <a:off x="3990" y="2900"/>
              <a:ext cx="5850" cy="2623"/>
            </a:xfrm>
            <a:prstGeom prst="ellipse">
              <a:avLst/>
            </a:prstGeom>
            <a:solidFill>
              <a:srgbClr val="FFCC66"/>
            </a:solidFill>
            <a:ln w="38100">
              <a:solidFill>
                <a:srgbClr val="000000"/>
              </a:solidFill>
              <a:round/>
              <a:headEnd/>
              <a:tailEnd/>
            </a:ln>
          </p:spPr>
          <p:txBody>
            <a:bodyPr/>
            <a:lstStyle/>
            <a:p>
              <a:endParaRPr lang="en-US"/>
            </a:p>
          </p:txBody>
        </p:sp>
        <p:sp>
          <p:nvSpPr>
            <p:cNvPr id="1105" name="Line 24"/>
            <p:cNvSpPr>
              <a:spLocks noChangeShapeType="1"/>
            </p:cNvSpPr>
            <p:nvPr/>
          </p:nvSpPr>
          <p:spPr bwMode="auto">
            <a:xfrm flipV="1">
              <a:off x="6840" y="1203"/>
              <a:ext cx="1" cy="5245"/>
            </a:xfrm>
            <a:prstGeom prst="line">
              <a:avLst/>
            </a:prstGeom>
            <a:noFill/>
            <a:ln w="9525">
              <a:solidFill>
                <a:srgbClr val="000000"/>
              </a:solidFill>
              <a:prstDash val="sysDot"/>
              <a:round/>
              <a:headEnd type="arrow" w="med" len="med"/>
              <a:tailEnd type="arrow" w="med" len="med"/>
            </a:ln>
          </p:spPr>
          <p:txBody>
            <a:bodyPr/>
            <a:lstStyle/>
            <a:p>
              <a:endParaRPr lang="en-US"/>
            </a:p>
          </p:txBody>
        </p:sp>
        <p:sp>
          <p:nvSpPr>
            <p:cNvPr id="1106" name="Line 25"/>
            <p:cNvSpPr>
              <a:spLocks noChangeShapeType="1"/>
            </p:cNvSpPr>
            <p:nvPr/>
          </p:nvSpPr>
          <p:spPr bwMode="auto">
            <a:xfrm>
              <a:off x="3540" y="4134"/>
              <a:ext cx="6600" cy="1"/>
            </a:xfrm>
            <a:prstGeom prst="line">
              <a:avLst/>
            </a:prstGeom>
            <a:noFill/>
            <a:ln w="9525">
              <a:solidFill>
                <a:srgbClr val="000000"/>
              </a:solidFill>
              <a:prstDash val="sysDot"/>
              <a:round/>
              <a:headEnd type="arrow" w="med" len="med"/>
              <a:tailEnd type="arrow" w="med" len="med"/>
            </a:ln>
          </p:spPr>
          <p:txBody>
            <a:bodyPr/>
            <a:lstStyle/>
            <a:p>
              <a:endParaRPr lang="en-US"/>
            </a:p>
          </p:txBody>
        </p:sp>
        <p:sp>
          <p:nvSpPr>
            <p:cNvPr id="1107" name="Line 26"/>
            <p:cNvSpPr>
              <a:spLocks noChangeShapeType="1"/>
            </p:cNvSpPr>
            <p:nvPr/>
          </p:nvSpPr>
          <p:spPr bwMode="auto">
            <a:xfrm flipV="1">
              <a:off x="4590" y="2591"/>
              <a:ext cx="4350" cy="3240"/>
            </a:xfrm>
            <a:prstGeom prst="line">
              <a:avLst/>
            </a:prstGeom>
            <a:noFill/>
            <a:ln w="9525">
              <a:solidFill>
                <a:srgbClr val="000000"/>
              </a:solidFill>
              <a:prstDash val="sysDot"/>
              <a:round/>
              <a:headEnd type="arrow" w="med" len="med"/>
              <a:tailEnd type="arrow" w="med" len="med"/>
            </a:ln>
          </p:spPr>
          <p:txBody>
            <a:bodyPr/>
            <a:lstStyle/>
            <a:p>
              <a:endParaRPr lang="en-US"/>
            </a:p>
          </p:txBody>
        </p:sp>
        <p:sp>
          <p:nvSpPr>
            <p:cNvPr id="1108" name="Line 27"/>
            <p:cNvSpPr>
              <a:spLocks noChangeShapeType="1"/>
            </p:cNvSpPr>
            <p:nvPr/>
          </p:nvSpPr>
          <p:spPr bwMode="auto">
            <a:xfrm flipH="1" flipV="1">
              <a:off x="5040" y="3208"/>
              <a:ext cx="1800" cy="926"/>
            </a:xfrm>
            <a:prstGeom prst="line">
              <a:avLst/>
            </a:prstGeom>
            <a:noFill/>
            <a:ln w="12700">
              <a:solidFill>
                <a:srgbClr val="000000"/>
              </a:solidFill>
              <a:round/>
              <a:headEnd/>
              <a:tailEnd type="triangle" w="med" len="med"/>
            </a:ln>
          </p:spPr>
          <p:txBody>
            <a:bodyPr/>
            <a:lstStyle/>
            <a:p>
              <a:endParaRPr lang="en-US"/>
            </a:p>
          </p:txBody>
        </p:sp>
        <p:sp>
          <p:nvSpPr>
            <p:cNvPr id="1109" name="Line 28"/>
            <p:cNvSpPr>
              <a:spLocks noChangeShapeType="1"/>
            </p:cNvSpPr>
            <p:nvPr/>
          </p:nvSpPr>
          <p:spPr bwMode="auto">
            <a:xfrm flipH="1" flipV="1">
              <a:off x="4290" y="894"/>
              <a:ext cx="2550" cy="3240"/>
            </a:xfrm>
            <a:prstGeom prst="line">
              <a:avLst/>
            </a:prstGeom>
            <a:noFill/>
            <a:ln w="12700">
              <a:solidFill>
                <a:srgbClr val="000000"/>
              </a:solidFill>
              <a:round/>
              <a:headEnd/>
              <a:tailEnd type="triangle" w="med" len="med"/>
            </a:ln>
          </p:spPr>
          <p:txBody>
            <a:bodyPr/>
            <a:lstStyle/>
            <a:p>
              <a:endParaRPr lang="en-US"/>
            </a:p>
          </p:txBody>
        </p:sp>
        <p:sp>
          <p:nvSpPr>
            <p:cNvPr id="1110" name="Line 29"/>
            <p:cNvSpPr>
              <a:spLocks noChangeShapeType="1"/>
            </p:cNvSpPr>
            <p:nvPr/>
          </p:nvSpPr>
          <p:spPr bwMode="auto">
            <a:xfrm flipH="1" flipV="1">
              <a:off x="4290" y="894"/>
              <a:ext cx="750" cy="2314"/>
            </a:xfrm>
            <a:prstGeom prst="line">
              <a:avLst/>
            </a:prstGeom>
            <a:noFill/>
            <a:ln w="12700">
              <a:solidFill>
                <a:srgbClr val="000000"/>
              </a:solidFill>
              <a:round/>
              <a:headEnd/>
              <a:tailEnd type="triangle" w="med" len="med"/>
            </a:ln>
          </p:spPr>
          <p:txBody>
            <a:bodyPr/>
            <a:lstStyle/>
            <a:p>
              <a:endParaRPr lang="en-US"/>
            </a:p>
          </p:txBody>
        </p:sp>
        <p:sp>
          <p:nvSpPr>
            <p:cNvPr id="1111" name="Text Box 30"/>
            <p:cNvSpPr txBox="1">
              <a:spLocks noChangeArrowheads="1"/>
            </p:cNvSpPr>
            <p:nvPr/>
          </p:nvSpPr>
          <p:spPr bwMode="auto">
            <a:xfrm>
              <a:off x="3690" y="2128"/>
              <a:ext cx="900" cy="463"/>
            </a:xfrm>
            <a:prstGeom prst="rect">
              <a:avLst/>
            </a:prstGeom>
            <a:solidFill>
              <a:srgbClr val="FFCC66"/>
            </a:solidFill>
            <a:ln w="9525">
              <a:noFill/>
              <a:miter lim="800000"/>
              <a:headEnd/>
              <a:tailEnd/>
            </a:ln>
          </p:spPr>
          <p:txBody>
            <a:bodyPr/>
            <a:lstStyle/>
            <a:p>
              <a:pPr algn="r"/>
              <a:endParaRPr lang="en-US" sz="1800"/>
            </a:p>
          </p:txBody>
        </p:sp>
        <p:sp>
          <p:nvSpPr>
            <p:cNvPr id="1112" name="Text Box 31"/>
            <p:cNvSpPr txBox="1">
              <a:spLocks noChangeArrowheads="1"/>
            </p:cNvSpPr>
            <p:nvPr/>
          </p:nvSpPr>
          <p:spPr bwMode="auto">
            <a:xfrm>
              <a:off x="5340" y="1665"/>
              <a:ext cx="300" cy="463"/>
            </a:xfrm>
            <a:prstGeom prst="rect">
              <a:avLst/>
            </a:prstGeom>
            <a:solidFill>
              <a:srgbClr val="FFCC66"/>
            </a:solidFill>
            <a:ln w="9525">
              <a:noFill/>
              <a:miter lim="800000"/>
              <a:headEnd/>
              <a:tailEnd/>
            </a:ln>
          </p:spPr>
          <p:txBody>
            <a:bodyPr/>
            <a:lstStyle/>
            <a:p>
              <a:endParaRPr lang="en-US" sz="1800"/>
            </a:p>
          </p:txBody>
        </p:sp>
        <p:sp>
          <p:nvSpPr>
            <p:cNvPr id="1113" name="Text Box 32"/>
            <p:cNvSpPr txBox="1">
              <a:spLocks noChangeArrowheads="1"/>
            </p:cNvSpPr>
            <p:nvPr/>
          </p:nvSpPr>
          <p:spPr bwMode="auto">
            <a:xfrm>
              <a:off x="5040" y="3517"/>
              <a:ext cx="600" cy="463"/>
            </a:xfrm>
            <a:prstGeom prst="rect">
              <a:avLst/>
            </a:prstGeom>
            <a:solidFill>
              <a:srgbClr val="FFCC66"/>
            </a:solidFill>
            <a:ln w="9525">
              <a:noFill/>
              <a:miter lim="800000"/>
              <a:headEnd/>
              <a:tailEnd/>
            </a:ln>
          </p:spPr>
          <p:txBody>
            <a:bodyPr/>
            <a:lstStyle/>
            <a:p>
              <a:endParaRPr lang="en-US" sz="1800"/>
            </a:p>
          </p:txBody>
        </p:sp>
      </p:grpSp>
      <p:sp>
        <p:nvSpPr>
          <p:cNvPr id="1046" name="Text Box 33"/>
          <p:cNvSpPr txBox="1">
            <a:spLocks noChangeArrowheads="1"/>
          </p:cNvSpPr>
          <p:nvPr/>
        </p:nvSpPr>
        <p:spPr bwMode="auto">
          <a:xfrm>
            <a:off x="7620000" y="1143000"/>
            <a:ext cx="23774400" cy="2308225"/>
          </a:xfrm>
          <a:prstGeom prst="rect">
            <a:avLst/>
          </a:prstGeom>
          <a:solidFill>
            <a:schemeClr val="bg1"/>
          </a:solidFill>
          <a:ln w="9525">
            <a:noFill/>
            <a:miter lim="800000"/>
            <a:headEnd/>
            <a:tailEnd/>
          </a:ln>
        </p:spPr>
        <p:txBody>
          <a:bodyPr>
            <a:spAutoFit/>
          </a:bodyPr>
          <a:lstStyle/>
          <a:p>
            <a:pPr algn="ctr"/>
            <a:r>
              <a:rPr lang="en-US" sz="7200" b="1"/>
              <a:t>Successful Sense Making vs Accepting Nonsense: </a:t>
            </a:r>
          </a:p>
          <a:p>
            <a:pPr algn="ctr"/>
            <a:r>
              <a:rPr lang="en-US" sz="7200" b="1"/>
              <a:t>Geometric Reasoning in Middle Division E&amp;M</a:t>
            </a:r>
            <a:endParaRPr lang="en-US" sz="7200"/>
          </a:p>
        </p:txBody>
      </p:sp>
      <p:sp>
        <p:nvSpPr>
          <p:cNvPr id="1047" name="Text Box 34"/>
          <p:cNvSpPr txBox="1">
            <a:spLocks noChangeArrowheads="1"/>
          </p:cNvSpPr>
          <p:nvPr/>
        </p:nvSpPr>
        <p:spPr bwMode="auto">
          <a:xfrm>
            <a:off x="685800" y="1600200"/>
            <a:ext cx="6248399" cy="3154710"/>
          </a:xfrm>
          <a:prstGeom prst="rect">
            <a:avLst/>
          </a:prstGeom>
          <a:noFill/>
          <a:ln w="9525">
            <a:noFill/>
            <a:miter lim="800000"/>
            <a:headEnd/>
            <a:tailEnd/>
          </a:ln>
        </p:spPr>
        <p:txBody>
          <a:bodyPr wrap="square">
            <a:spAutoFit/>
          </a:bodyPr>
          <a:lstStyle/>
          <a:p>
            <a:pPr algn="ctr" defTabSz="3762375">
              <a:spcAft>
                <a:spcPts val="1800"/>
              </a:spcAft>
            </a:pPr>
            <a:r>
              <a:rPr lang="en-US" sz="3600" b="1" dirty="0"/>
              <a:t>Context</a:t>
            </a:r>
          </a:p>
          <a:p>
            <a:pPr algn="ctr" defTabSz="3762375"/>
            <a:r>
              <a:rPr lang="en-US" sz="2400" b="1" dirty="0" smtClean="0"/>
              <a:t>Students </a:t>
            </a:r>
            <a:r>
              <a:rPr lang="en-US" sz="2400" b="1" dirty="0"/>
              <a:t>find the </a:t>
            </a:r>
            <a:r>
              <a:rPr lang="en-US" sz="2400" b="1" dirty="0" smtClean="0"/>
              <a:t>magnetic </a:t>
            </a:r>
            <a:r>
              <a:rPr lang="en-US" sz="2400" b="1" dirty="0"/>
              <a:t>vector potential </a:t>
            </a:r>
            <a:r>
              <a:rPr lang="en-US" sz="2400" b="1" dirty="0" smtClean="0"/>
              <a:t>due </a:t>
            </a:r>
            <a:r>
              <a:rPr lang="en-US" sz="2400" b="1" dirty="0"/>
              <a:t>to a spinning </a:t>
            </a:r>
            <a:r>
              <a:rPr lang="en-US" sz="2400" b="1" dirty="0" smtClean="0"/>
              <a:t>ring </a:t>
            </a:r>
            <a:r>
              <a:rPr lang="en-US" sz="2400" b="1" dirty="0"/>
              <a:t>of charge </a:t>
            </a:r>
            <a:r>
              <a:rPr lang="en-US" sz="2400" b="1" dirty="0" smtClean="0"/>
              <a:t>as </a:t>
            </a:r>
            <a:r>
              <a:rPr lang="en-US" sz="2400" b="1" dirty="0"/>
              <a:t>part of a </a:t>
            </a:r>
            <a:r>
              <a:rPr lang="en-US" sz="2400" b="1" dirty="0" smtClean="0"/>
              <a:t>sequence </a:t>
            </a:r>
            <a:r>
              <a:rPr lang="en-US" sz="2400" b="1" dirty="0"/>
              <a:t>of 5 </a:t>
            </a:r>
            <a:r>
              <a:rPr lang="en-US" sz="2400" b="1" dirty="0" smtClean="0"/>
              <a:t>activities in </a:t>
            </a:r>
            <a:r>
              <a:rPr lang="en-US" sz="2400" b="1" dirty="0"/>
              <a:t>a junior-level </a:t>
            </a:r>
            <a:r>
              <a:rPr lang="en-US" sz="2400" b="1" dirty="0" smtClean="0"/>
              <a:t>E&amp;M course.</a:t>
            </a:r>
            <a:endParaRPr lang="en-US" sz="2400" b="1" dirty="0"/>
          </a:p>
          <a:p>
            <a:pPr algn="ctr" defTabSz="3762375"/>
            <a:endParaRPr lang="en-US" sz="2800" dirty="0"/>
          </a:p>
          <a:p>
            <a:pPr algn="ctr" defTabSz="3762375"/>
            <a:r>
              <a:rPr lang="en-US" sz="2400" dirty="0" smtClean="0"/>
              <a:t>In this sequence students </a:t>
            </a:r>
            <a:r>
              <a:rPr lang="en-US" sz="2400" dirty="0"/>
              <a:t>are asked to find:</a:t>
            </a:r>
          </a:p>
        </p:txBody>
      </p:sp>
      <p:sp>
        <p:nvSpPr>
          <p:cNvPr id="1048" name="Text Box 65"/>
          <p:cNvSpPr txBox="1">
            <a:spLocks noChangeArrowheads="1"/>
          </p:cNvSpPr>
          <p:nvPr/>
        </p:nvSpPr>
        <p:spPr bwMode="auto">
          <a:xfrm>
            <a:off x="838200" y="4724400"/>
            <a:ext cx="6096000" cy="1508105"/>
          </a:xfrm>
          <a:prstGeom prst="rect">
            <a:avLst/>
          </a:prstGeom>
          <a:solidFill>
            <a:srgbClr val="FFF7EB"/>
          </a:solidFill>
          <a:ln w="9525">
            <a:solidFill>
              <a:schemeClr val="tx1"/>
            </a:solidFill>
            <a:miter lim="800000"/>
            <a:headEnd/>
            <a:tailEnd/>
          </a:ln>
        </p:spPr>
        <p:txBody>
          <a:bodyPr>
            <a:spAutoFit/>
          </a:bodyPr>
          <a:lstStyle/>
          <a:p>
            <a:pPr algn="ctr" defTabSz="3762375"/>
            <a:r>
              <a:rPr lang="en-US" sz="2800" b="1" dirty="0"/>
              <a:t>1</a:t>
            </a:r>
          </a:p>
          <a:p>
            <a:pPr algn="ctr" defTabSz="3762375"/>
            <a:r>
              <a:rPr lang="en-US" sz="2800" dirty="0"/>
              <a:t>The electric potential </a:t>
            </a:r>
            <a:r>
              <a:rPr lang="en-US" sz="3600" b="1" dirty="0">
                <a:latin typeface="Times New Roman" pitchFamily="18" charset="0"/>
              </a:rPr>
              <a:t>V</a:t>
            </a:r>
            <a:r>
              <a:rPr lang="en-US" sz="2800" dirty="0"/>
              <a:t> on an axis due to 2 point </a:t>
            </a:r>
            <a:r>
              <a:rPr lang="en-US" sz="2800" smtClean="0"/>
              <a:t>charges using</a:t>
            </a:r>
            <a:endParaRPr lang="en-US" sz="2800" dirty="0" smtClean="0"/>
          </a:p>
        </p:txBody>
      </p:sp>
      <p:sp>
        <p:nvSpPr>
          <p:cNvPr id="1049" name="Rectangle 66"/>
          <p:cNvSpPr>
            <a:spLocks noChangeArrowheads="1"/>
          </p:cNvSpPr>
          <p:nvPr/>
        </p:nvSpPr>
        <p:spPr bwMode="auto">
          <a:xfrm>
            <a:off x="16367125" y="16200438"/>
            <a:ext cx="138113" cy="519112"/>
          </a:xfrm>
          <a:prstGeom prst="rect">
            <a:avLst/>
          </a:prstGeom>
          <a:noFill/>
          <a:ln w="9525">
            <a:noFill/>
            <a:miter lim="800000"/>
            <a:headEnd/>
            <a:tailEnd/>
          </a:ln>
        </p:spPr>
        <p:txBody>
          <a:bodyPr wrap="none">
            <a:spAutoFit/>
          </a:bodyPr>
          <a:lstStyle/>
          <a:p>
            <a:pPr defTabSz="3762375"/>
            <a:endParaRPr lang="en-US" sz="2800"/>
          </a:p>
        </p:txBody>
      </p:sp>
      <p:sp>
        <p:nvSpPr>
          <p:cNvPr id="1050" name="Text Box 69"/>
          <p:cNvSpPr txBox="1">
            <a:spLocks noChangeArrowheads="1"/>
          </p:cNvSpPr>
          <p:nvPr/>
        </p:nvSpPr>
        <p:spPr bwMode="auto">
          <a:xfrm>
            <a:off x="838200" y="6705600"/>
            <a:ext cx="6096000" cy="1443038"/>
          </a:xfrm>
          <a:prstGeom prst="rect">
            <a:avLst/>
          </a:prstGeom>
          <a:solidFill>
            <a:srgbClr val="FFF7EB"/>
          </a:solidFill>
          <a:ln w="9525">
            <a:solidFill>
              <a:schemeClr val="tx1"/>
            </a:solidFill>
            <a:miter lim="800000"/>
            <a:headEnd/>
            <a:tailEnd/>
          </a:ln>
        </p:spPr>
        <p:txBody>
          <a:bodyPr>
            <a:spAutoFit/>
          </a:bodyPr>
          <a:lstStyle/>
          <a:p>
            <a:pPr algn="ctr" defTabSz="3762375"/>
            <a:r>
              <a:rPr lang="en-US" sz="2800" b="1" dirty="0"/>
              <a:t>2</a:t>
            </a:r>
          </a:p>
          <a:p>
            <a:pPr algn="ctr" defTabSz="3762375"/>
            <a:r>
              <a:rPr lang="en-US" sz="2800" dirty="0"/>
              <a:t>The electric potential </a:t>
            </a:r>
            <a:r>
              <a:rPr lang="en-US" sz="3200" b="1" dirty="0">
                <a:latin typeface="Times New Roman" pitchFamily="18" charset="0"/>
              </a:rPr>
              <a:t>V</a:t>
            </a:r>
            <a:r>
              <a:rPr lang="en-US" sz="3200" dirty="0">
                <a:latin typeface="Times New Roman" pitchFamily="18" charset="0"/>
              </a:rPr>
              <a:t> </a:t>
            </a:r>
            <a:r>
              <a:rPr lang="en-US" sz="2800" dirty="0"/>
              <a:t>in all space </a:t>
            </a:r>
          </a:p>
          <a:p>
            <a:pPr algn="ctr" defTabSz="3762375"/>
            <a:r>
              <a:rPr lang="en-US" sz="2800" dirty="0"/>
              <a:t>due to a charged ring</a:t>
            </a:r>
          </a:p>
        </p:txBody>
      </p:sp>
      <p:sp>
        <p:nvSpPr>
          <p:cNvPr id="1051" name="Text Box 70"/>
          <p:cNvSpPr txBox="1">
            <a:spLocks noChangeArrowheads="1"/>
          </p:cNvSpPr>
          <p:nvPr/>
        </p:nvSpPr>
        <p:spPr bwMode="auto">
          <a:xfrm>
            <a:off x="762000" y="8610600"/>
            <a:ext cx="6172200" cy="1384300"/>
          </a:xfrm>
          <a:prstGeom prst="rect">
            <a:avLst/>
          </a:prstGeom>
          <a:solidFill>
            <a:srgbClr val="FFF7EB"/>
          </a:solidFill>
          <a:ln w="9525">
            <a:solidFill>
              <a:schemeClr val="tx1"/>
            </a:solidFill>
            <a:miter lim="800000"/>
            <a:headEnd/>
            <a:tailEnd/>
          </a:ln>
        </p:spPr>
        <p:txBody>
          <a:bodyPr>
            <a:spAutoFit/>
          </a:bodyPr>
          <a:lstStyle/>
          <a:p>
            <a:pPr algn="ctr" defTabSz="3762375"/>
            <a:r>
              <a:rPr lang="en-US" sz="2800" b="1" dirty="0"/>
              <a:t>3</a:t>
            </a:r>
          </a:p>
          <a:p>
            <a:pPr algn="ctr" defTabSz="3762375"/>
            <a:r>
              <a:rPr lang="en-US" sz="2800" dirty="0"/>
              <a:t>The electric field </a:t>
            </a:r>
            <a:r>
              <a:rPr lang="en-US" sz="2800" b="1" dirty="0"/>
              <a:t>   </a:t>
            </a:r>
            <a:r>
              <a:rPr lang="en-US" sz="2800" dirty="0"/>
              <a:t>  in all space</a:t>
            </a:r>
          </a:p>
          <a:p>
            <a:pPr algn="ctr" defTabSz="3762375"/>
            <a:r>
              <a:rPr lang="en-US" sz="2800" dirty="0"/>
              <a:t> due to a charged ring</a:t>
            </a:r>
          </a:p>
        </p:txBody>
      </p:sp>
      <p:sp>
        <p:nvSpPr>
          <p:cNvPr id="1052" name="Text Box 71"/>
          <p:cNvSpPr txBox="1">
            <a:spLocks noChangeArrowheads="1"/>
          </p:cNvSpPr>
          <p:nvPr/>
        </p:nvSpPr>
        <p:spPr bwMode="auto">
          <a:xfrm>
            <a:off x="838200" y="10591800"/>
            <a:ext cx="6172200" cy="2000548"/>
          </a:xfrm>
          <a:prstGeom prst="rect">
            <a:avLst/>
          </a:prstGeom>
          <a:noFill/>
          <a:ln w="9525">
            <a:noFill/>
            <a:miter lim="800000"/>
            <a:headEnd/>
            <a:tailEnd/>
          </a:ln>
        </p:spPr>
        <p:txBody>
          <a:bodyPr wrap="square">
            <a:spAutoFit/>
          </a:bodyPr>
          <a:lstStyle/>
          <a:p>
            <a:pPr algn="ctr" defTabSz="3762375"/>
            <a:r>
              <a:rPr lang="en-US" sz="2800" b="1" dirty="0"/>
              <a:t>4</a:t>
            </a:r>
          </a:p>
          <a:p>
            <a:pPr algn="ctr" defTabSz="3762375"/>
            <a:r>
              <a:rPr lang="en-US" sz="3200" b="1" dirty="0"/>
              <a:t>The magnetic vector </a:t>
            </a:r>
            <a:r>
              <a:rPr lang="en-US" sz="3200" b="1" dirty="0" smtClean="0"/>
              <a:t>potential, </a:t>
            </a:r>
            <a:r>
              <a:rPr lang="en-US" sz="3200" b="1" dirty="0"/>
              <a:t>in all space, </a:t>
            </a:r>
          </a:p>
          <a:p>
            <a:pPr algn="ctr" defTabSz="3762375"/>
            <a:r>
              <a:rPr lang="en-US" sz="3200" b="1" dirty="0"/>
              <a:t>due to a spinning charged ring</a:t>
            </a:r>
          </a:p>
        </p:txBody>
      </p:sp>
      <p:sp>
        <p:nvSpPr>
          <p:cNvPr id="1053" name="Text Box 72"/>
          <p:cNvSpPr txBox="1">
            <a:spLocks noChangeArrowheads="1"/>
          </p:cNvSpPr>
          <p:nvPr/>
        </p:nvSpPr>
        <p:spPr bwMode="auto">
          <a:xfrm>
            <a:off x="4953000" y="13258800"/>
            <a:ext cx="1511300" cy="1016000"/>
          </a:xfrm>
          <a:prstGeom prst="rect">
            <a:avLst/>
          </a:prstGeom>
          <a:noFill/>
          <a:ln w="9525">
            <a:solidFill>
              <a:schemeClr val="tx1"/>
            </a:solidFill>
            <a:miter lim="800000"/>
            <a:headEnd/>
            <a:tailEnd/>
          </a:ln>
        </p:spPr>
        <p:txBody>
          <a:bodyPr wrap="none">
            <a:spAutoFit/>
          </a:bodyPr>
          <a:lstStyle/>
          <a:p>
            <a:pPr defTabSz="3762375"/>
            <a:r>
              <a:rPr lang="en-US" sz="2000" dirty="0"/>
              <a:t>Radius = R</a:t>
            </a:r>
          </a:p>
          <a:p>
            <a:pPr defTabSz="3762375"/>
            <a:r>
              <a:rPr lang="en-US" sz="2000" dirty="0"/>
              <a:t>Charge = Q</a:t>
            </a:r>
          </a:p>
          <a:p>
            <a:pPr defTabSz="3762375"/>
            <a:r>
              <a:rPr lang="en-US" sz="2000" dirty="0"/>
              <a:t>Period = T</a:t>
            </a:r>
          </a:p>
        </p:txBody>
      </p:sp>
      <p:sp>
        <p:nvSpPr>
          <p:cNvPr id="1054" name="Text Box 81"/>
          <p:cNvSpPr txBox="1">
            <a:spLocks noChangeArrowheads="1"/>
          </p:cNvSpPr>
          <p:nvPr/>
        </p:nvSpPr>
        <p:spPr bwMode="auto">
          <a:xfrm>
            <a:off x="16916400" y="18745200"/>
            <a:ext cx="6400800" cy="838200"/>
          </a:xfrm>
          <a:prstGeom prst="rect">
            <a:avLst/>
          </a:prstGeom>
          <a:noFill/>
          <a:ln w="9525">
            <a:noFill/>
            <a:miter lim="800000"/>
            <a:headEnd/>
            <a:tailEnd/>
          </a:ln>
        </p:spPr>
        <p:txBody>
          <a:bodyPr wrap="square">
            <a:spAutoFit/>
          </a:bodyPr>
          <a:lstStyle/>
          <a:p>
            <a:pPr algn="ctr" defTabSz="3762375"/>
            <a:r>
              <a:rPr lang="en-US" sz="4800" b="1" dirty="0">
                <a:latin typeface="Times New Roman" pitchFamily="18" charset="0"/>
              </a:rPr>
              <a:t>Conclusion</a:t>
            </a:r>
          </a:p>
        </p:txBody>
      </p:sp>
      <p:pic>
        <p:nvPicPr>
          <p:cNvPr id="1055" name="Picture 118" descr="071026Ph422Mian_0005"/>
          <p:cNvPicPr>
            <a:picLocks noChangeAspect="1" noChangeArrowheads="1"/>
          </p:cNvPicPr>
          <p:nvPr/>
        </p:nvPicPr>
        <p:blipFill>
          <a:blip r:embed="rId3" cstate="print"/>
          <a:srcRect/>
          <a:stretch>
            <a:fillRect/>
          </a:stretch>
        </p:blipFill>
        <p:spPr bwMode="auto">
          <a:xfrm>
            <a:off x="8153400" y="7848600"/>
            <a:ext cx="5410200" cy="3581400"/>
          </a:xfrm>
          <a:prstGeom prst="rect">
            <a:avLst/>
          </a:prstGeom>
          <a:noFill/>
          <a:ln w="9525">
            <a:noFill/>
            <a:miter lim="800000"/>
            <a:headEnd/>
            <a:tailEnd/>
          </a:ln>
        </p:spPr>
      </p:pic>
      <p:sp>
        <p:nvSpPr>
          <p:cNvPr id="1056" name="Text Box 120"/>
          <p:cNvSpPr txBox="1">
            <a:spLocks noChangeArrowheads="1"/>
          </p:cNvSpPr>
          <p:nvPr/>
        </p:nvSpPr>
        <p:spPr bwMode="auto">
          <a:xfrm>
            <a:off x="17221200" y="19812000"/>
            <a:ext cx="5943600" cy="6370975"/>
          </a:xfrm>
          <a:prstGeom prst="rect">
            <a:avLst/>
          </a:prstGeom>
          <a:noFill/>
          <a:ln w="9525">
            <a:noFill/>
            <a:miter lim="800000"/>
            <a:headEnd/>
            <a:tailEnd/>
          </a:ln>
        </p:spPr>
        <p:txBody>
          <a:bodyPr wrap="square">
            <a:spAutoFit/>
          </a:bodyPr>
          <a:lstStyle/>
          <a:p>
            <a:pPr defTabSz="3762375"/>
            <a:r>
              <a:rPr lang="en-US" sz="4000" b="1" u="sng" dirty="0">
                <a:latin typeface="Times New Roman" pitchFamily="18" charset="0"/>
              </a:rPr>
              <a:t>Accepting Nonsense</a:t>
            </a:r>
          </a:p>
          <a:p>
            <a:pPr defTabSz="3762375"/>
            <a:r>
              <a:rPr lang="en-US" sz="3200" dirty="0">
                <a:latin typeface="Times New Roman" pitchFamily="18" charset="0"/>
              </a:rPr>
              <a:t>Students who settled on errant final results used unexamined “plastic” resources in their problem solving</a:t>
            </a:r>
          </a:p>
          <a:p>
            <a:pPr defTabSz="3762375"/>
            <a:endParaRPr lang="en-US" sz="4000" dirty="0">
              <a:latin typeface="Times New Roman" pitchFamily="18" charset="0"/>
            </a:endParaRPr>
          </a:p>
          <a:p>
            <a:pPr defTabSz="3762375"/>
            <a:r>
              <a:rPr lang="en-US" sz="4000" b="1" u="sng" dirty="0">
                <a:latin typeface="Times New Roman" pitchFamily="18" charset="0"/>
              </a:rPr>
              <a:t>Successful Sense Making</a:t>
            </a:r>
          </a:p>
          <a:p>
            <a:pPr defTabSz="3762375"/>
            <a:r>
              <a:rPr lang="en-US" sz="3200" dirty="0">
                <a:latin typeface="Times New Roman" pitchFamily="18" charset="0"/>
              </a:rPr>
              <a:t>Students who consistently connected to “solid” geometric resources, did not settle on incorrect answers, even when unable to achieve a correct answer</a:t>
            </a:r>
          </a:p>
        </p:txBody>
      </p:sp>
      <p:sp>
        <p:nvSpPr>
          <p:cNvPr id="1057" name="Text Box 142"/>
          <p:cNvSpPr txBox="1">
            <a:spLocks noChangeArrowheads="1"/>
          </p:cNvSpPr>
          <p:nvPr/>
        </p:nvSpPr>
        <p:spPr bwMode="auto">
          <a:xfrm>
            <a:off x="20421600" y="4648200"/>
            <a:ext cx="10531475" cy="1446213"/>
          </a:xfrm>
          <a:prstGeom prst="rect">
            <a:avLst/>
          </a:prstGeom>
          <a:noFill/>
          <a:ln w="9525">
            <a:noFill/>
            <a:miter lim="800000"/>
            <a:headEnd/>
            <a:tailEnd/>
          </a:ln>
        </p:spPr>
        <p:txBody>
          <a:bodyPr>
            <a:spAutoFit/>
          </a:bodyPr>
          <a:lstStyle/>
          <a:p>
            <a:pPr algn="ctr" defTabSz="3762375"/>
            <a:r>
              <a:rPr lang="en-US" sz="4800" b="1" dirty="0">
                <a:latin typeface="Times New Roman" pitchFamily="18" charset="0"/>
              </a:rPr>
              <a:t>Successful Sense Making:</a:t>
            </a:r>
          </a:p>
          <a:p>
            <a:pPr algn="ctr" defTabSz="3762375"/>
            <a:r>
              <a:rPr lang="en-US" sz="4000" b="1">
                <a:latin typeface="Times New Roman" pitchFamily="18" charset="0"/>
              </a:rPr>
              <a:t>Connecting to </a:t>
            </a:r>
            <a:r>
              <a:rPr lang="en-US" sz="4000" b="1" smtClean="0">
                <a:latin typeface="Times New Roman" pitchFamily="18" charset="0"/>
              </a:rPr>
              <a:t>“Solid” </a:t>
            </a:r>
            <a:r>
              <a:rPr lang="en-US" sz="4000" b="1">
                <a:latin typeface="Times New Roman" pitchFamily="18" charset="0"/>
              </a:rPr>
              <a:t>Geometric Resources</a:t>
            </a:r>
          </a:p>
        </p:txBody>
      </p:sp>
      <p:sp>
        <p:nvSpPr>
          <p:cNvPr id="1058" name="Rectangle 150"/>
          <p:cNvSpPr>
            <a:spLocks noChangeArrowheads="1"/>
          </p:cNvSpPr>
          <p:nvPr/>
        </p:nvSpPr>
        <p:spPr bwMode="auto">
          <a:xfrm>
            <a:off x="0" y="0"/>
            <a:ext cx="32918400" cy="0"/>
          </a:xfrm>
          <a:prstGeom prst="rect">
            <a:avLst/>
          </a:prstGeom>
          <a:noFill/>
          <a:ln w="9525">
            <a:noFill/>
            <a:miter lim="800000"/>
            <a:headEnd/>
            <a:tailEnd/>
          </a:ln>
        </p:spPr>
        <p:txBody>
          <a:bodyPr wrap="none" anchor="ctr">
            <a:spAutoFit/>
          </a:bodyPr>
          <a:lstStyle/>
          <a:p>
            <a:endParaRPr lang="en-US"/>
          </a:p>
        </p:txBody>
      </p:sp>
      <p:sp>
        <p:nvSpPr>
          <p:cNvPr id="1059" name="Rectangle 152"/>
          <p:cNvSpPr>
            <a:spLocks noChangeArrowheads="1"/>
          </p:cNvSpPr>
          <p:nvPr/>
        </p:nvSpPr>
        <p:spPr bwMode="auto">
          <a:xfrm>
            <a:off x="0" y="0"/>
            <a:ext cx="32918400" cy="0"/>
          </a:xfrm>
          <a:prstGeom prst="rect">
            <a:avLst/>
          </a:prstGeom>
          <a:noFill/>
          <a:ln w="9525">
            <a:noFill/>
            <a:miter lim="800000"/>
            <a:headEnd/>
            <a:tailEnd/>
          </a:ln>
        </p:spPr>
        <p:txBody>
          <a:bodyPr wrap="none" anchor="ctr">
            <a:spAutoFit/>
          </a:bodyPr>
          <a:lstStyle/>
          <a:p>
            <a:endParaRPr lang="en-US"/>
          </a:p>
        </p:txBody>
      </p:sp>
      <p:graphicFrame>
        <p:nvGraphicFramePr>
          <p:cNvPr id="1026" name="Object 153"/>
          <p:cNvGraphicFramePr>
            <a:graphicFrameLocks noChangeAspect="1"/>
          </p:cNvGraphicFramePr>
          <p:nvPr>
            <p:ph sz="quarter" idx="1"/>
          </p:nvPr>
        </p:nvGraphicFramePr>
        <p:xfrm>
          <a:off x="8982075" y="13011150"/>
          <a:ext cx="65088" cy="122238"/>
        </p:xfrm>
        <a:graphic>
          <a:graphicData uri="http://schemas.openxmlformats.org/presentationml/2006/ole">
            <p:oleObj spid="_x0000_s1026" name="Equation" r:id="rId4" imgW="114120" imgH="215640" progId="Equation.3">
              <p:embed/>
            </p:oleObj>
          </a:graphicData>
        </a:graphic>
      </p:graphicFrame>
      <p:graphicFrame>
        <p:nvGraphicFramePr>
          <p:cNvPr id="1027" name="Object 155"/>
          <p:cNvGraphicFramePr>
            <a:graphicFrameLocks noChangeAspect="1"/>
          </p:cNvGraphicFramePr>
          <p:nvPr>
            <p:ph sz="quarter" idx="2"/>
          </p:nvPr>
        </p:nvGraphicFramePr>
        <p:xfrm>
          <a:off x="19659600" y="13792200"/>
          <a:ext cx="1776413" cy="1223963"/>
        </p:xfrm>
        <a:graphic>
          <a:graphicData uri="http://schemas.openxmlformats.org/presentationml/2006/ole">
            <p:oleObj spid="_x0000_s1027" name="Equation" r:id="rId5" imgW="571320" imgH="393480" progId="Equation.3">
              <p:embed/>
            </p:oleObj>
          </a:graphicData>
        </a:graphic>
      </p:graphicFrame>
      <p:graphicFrame>
        <p:nvGraphicFramePr>
          <p:cNvPr id="1028" name="Object 160"/>
          <p:cNvGraphicFramePr>
            <a:graphicFrameLocks noChangeAspect="1"/>
          </p:cNvGraphicFramePr>
          <p:nvPr>
            <p:ph sz="quarter" idx="3"/>
          </p:nvPr>
        </p:nvGraphicFramePr>
        <p:xfrm>
          <a:off x="8982075" y="23949025"/>
          <a:ext cx="65088" cy="122238"/>
        </p:xfrm>
        <a:graphic>
          <a:graphicData uri="http://schemas.openxmlformats.org/presentationml/2006/ole">
            <p:oleObj spid="_x0000_s1028" name="Equation" r:id="rId6" imgW="114120" imgH="215640" progId="Equation.3">
              <p:embed/>
            </p:oleObj>
          </a:graphicData>
        </a:graphic>
      </p:graphicFrame>
      <p:graphicFrame>
        <p:nvGraphicFramePr>
          <p:cNvPr id="1029" name="Object 166"/>
          <p:cNvGraphicFramePr>
            <a:graphicFrameLocks noChangeAspect="1"/>
          </p:cNvGraphicFramePr>
          <p:nvPr>
            <p:ph sz="quarter" idx="4"/>
          </p:nvPr>
        </p:nvGraphicFramePr>
        <p:xfrm>
          <a:off x="29641800" y="13792200"/>
          <a:ext cx="1752600" cy="1360488"/>
        </p:xfrm>
        <a:graphic>
          <a:graphicData uri="http://schemas.openxmlformats.org/presentationml/2006/ole">
            <p:oleObj spid="_x0000_s1029" name="Equation" r:id="rId7" imgW="507960" imgH="393480" progId="Equation.3">
              <p:embed/>
            </p:oleObj>
          </a:graphicData>
        </a:graphic>
      </p:graphicFrame>
      <p:sp>
        <p:nvSpPr>
          <p:cNvPr id="1060" name="Text Box 172"/>
          <p:cNvSpPr txBox="1">
            <a:spLocks noChangeArrowheads="1"/>
          </p:cNvSpPr>
          <p:nvPr/>
        </p:nvSpPr>
        <p:spPr bwMode="auto">
          <a:xfrm>
            <a:off x="21945600" y="13335000"/>
            <a:ext cx="6934200" cy="3349625"/>
          </a:xfrm>
          <a:prstGeom prst="rect">
            <a:avLst/>
          </a:prstGeom>
          <a:noFill/>
          <a:ln w="9525">
            <a:solidFill>
              <a:schemeClr val="tx1"/>
            </a:solidFill>
            <a:miter lim="800000"/>
            <a:headEnd/>
            <a:tailEnd/>
          </a:ln>
        </p:spPr>
        <p:txBody>
          <a:bodyPr>
            <a:spAutoFit/>
          </a:bodyPr>
          <a:lstStyle/>
          <a:p>
            <a:pPr defTabSz="3762375">
              <a:spcAft>
                <a:spcPts val="200"/>
              </a:spcAft>
            </a:pPr>
            <a:r>
              <a:rPr lang="en-US" sz="2000" b="1">
                <a:latin typeface="Times New Roman" pitchFamily="18" charset="0"/>
              </a:rPr>
              <a:t>Derek,</a:t>
            </a:r>
            <a:r>
              <a:rPr lang="en-US" sz="2000">
                <a:latin typeface="Times New Roman" pitchFamily="18" charset="0"/>
              </a:rPr>
              <a:t> points to 2</a:t>
            </a:r>
            <a:r>
              <a:rPr lang="en-US" sz="2000" i="1">
                <a:latin typeface="Times New Roman" pitchFamily="18" charset="0"/>
              </a:rPr>
              <a:t>πR/T</a:t>
            </a:r>
            <a:r>
              <a:rPr lang="en-US" sz="2000">
                <a:latin typeface="Times New Roman" pitchFamily="18" charset="0"/>
              </a:rPr>
              <a:t> and says, "This is angular velocity, right?"</a:t>
            </a:r>
          </a:p>
          <a:p>
            <a:pPr defTabSz="3762375">
              <a:spcAft>
                <a:spcPts val="200"/>
              </a:spcAft>
            </a:pPr>
            <a:r>
              <a:rPr lang="en-US" sz="2000" b="1">
                <a:latin typeface="Times New Roman" pitchFamily="18" charset="0"/>
              </a:rPr>
              <a:t>Ryan</a:t>
            </a:r>
            <a:r>
              <a:rPr lang="en-US" sz="2000">
                <a:latin typeface="Times New Roman" pitchFamily="18" charset="0"/>
              </a:rPr>
              <a:t>, "Wait, this is a velocity, because there's distance per time."</a:t>
            </a:r>
          </a:p>
          <a:p>
            <a:pPr defTabSz="3762375">
              <a:spcAft>
                <a:spcPts val="200"/>
              </a:spcAft>
            </a:pPr>
            <a:r>
              <a:rPr lang="en-US" sz="2000" b="1">
                <a:latin typeface="Times New Roman" pitchFamily="18" charset="0"/>
              </a:rPr>
              <a:t>Rob</a:t>
            </a:r>
            <a:r>
              <a:rPr lang="en-US" sz="2000">
                <a:latin typeface="Times New Roman" pitchFamily="18" charset="0"/>
              </a:rPr>
              <a:t>, "Right, but it's angular velocity..."</a:t>
            </a:r>
          </a:p>
          <a:p>
            <a:pPr defTabSz="3762375">
              <a:spcAft>
                <a:spcPts val="200"/>
              </a:spcAft>
            </a:pPr>
            <a:r>
              <a:rPr lang="en-US" sz="2000" b="1">
                <a:latin typeface="Times New Roman" pitchFamily="18" charset="0"/>
              </a:rPr>
              <a:t>Ryan,</a:t>
            </a:r>
            <a:r>
              <a:rPr lang="en-US" sz="2000">
                <a:latin typeface="Times New Roman" pitchFamily="18" charset="0"/>
              </a:rPr>
              <a:t> "The units still don't work out though."</a:t>
            </a:r>
          </a:p>
          <a:p>
            <a:pPr defTabSz="3762375">
              <a:spcAft>
                <a:spcPts val="200"/>
              </a:spcAft>
            </a:pPr>
            <a:r>
              <a:rPr lang="en-US" sz="2000" b="1">
                <a:latin typeface="Times New Roman" pitchFamily="18" charset="0"/>
              </a:rPr>
              <a:t>Derek</a:t>
            </a:r>
            <a:r>
              <a:rPr lang="en-US" sz="2000">
                <a:latin typeface="Times New Roman" pitchFamily="18" charset="0"/>
              </a:rPr>
              <a:t>, points to 2</a:t>
            </a:r>
            <a:r>
              <a:rPr lang="en-US" sz="2000" i="1">
                <a:latin typeface="Times New Roman" pitchFamily="18" charset="0"/>
              </a:rPr>
              <a:t>πR/T</a:t>
            </a:r>
            <a:r>
              <a:rPr lang="en-US" sz="2000">
                <a:latin typeface="Times New Roman" pitchFamily="18" charset="0"/>
              </a:rPr>
              <a:t> and says, "This is tangential velocity. It would have to be divided by 2π to be </a:t>
            </a:r>
            <a:r>
              <a:rPr lang="el-GR" sz="2000">
                <a:latin typeface="Times New Roman" pitchFamily="18" charset="0"/>
                <a:cs typeface="Times New Roman" pitchFamily="18" charset="0"/>
              </a:rPr>
              <a:t>ω</a:t>
            </a:r>
            <a:r>
              <a:rPr lang="en-US" sz="2000">
                <a:latin typeface="Times New Roman" pitchFamily="18" charset="0"/>
              </a:rPr>
              <a:t>, right?"</a:t>
            </a:r>
          </a:p>
          <a:p>
            <a:pPr defTabSz="3762375">
              <a:spcAft>
                <a:spcPts val="200"/>
              </a:spcAft>
            </a:pPr>
            <a:r>
              <a:rPr lang="en-US" sz="2000" b="1">
                <a:latin typeface="Times New Roman" pitchFamily="18" charset="0"/>
              </a:rPr>
              <a:t>Ryan,</a:t>
            </a:r>
            <a:r>
              <a:rPr lang="en-US" sz="2000">
                <a:latin typeface="Times New Roman" pitchFamily="18" charset="0"/>
              </a:rPr>
              <a:t> "Divided by </a:t>
            </a:r>
            <a:r>
              <a:rPr lang="en-US" sz="2000" i="1">
                <a:latin typeface="Times New Roman" pitchFamily="18" charset="0"/>
              </a:rPr>
              <a:t>R</a:t>
            </a:r>
            <a:r>
              <a:rPr lang="en-US" sz="2000">
                <a:latin typeface="Times New Roman" pitchFamily="18" charset="0"/>
              </a:rPr>
              <a:t>, because you want, like, radians per second."</a:t>
            </a:r>
          </a:p>
          <a:p>
            <a:pPr defTabSz="3762375">
              <a:spcAft>
                <a:spcPts val="200"/>
              </a:spcAft>
            </a:pPr>
            <a:r>
              <a:rPr lang="en-US" sz="2000" b="1">
                <a:latin typeface="Times New Roman" pitchFamily="18" charset="0"/>
              </a:rPr>
              <a:t>Derek,</a:t>
            </a:r>
            <a:r>
              <a:rPr lang="en-US" sz="2000">
                <a:latin typeface="Times New Roman" pitchFamily="18" charset="0"/>
              </a:rPr>
              <a:t> "Yes." (nods)</a:t>
            </a:r>
          </a:p>
          <a:p>
            <a:pPr defTabSz="3762375">
              <a:spcAft>
                <a:spcPts val="200"/>
              </a:spcAft>
            </a:pPr>
            <a:r>
              <a:rPr lang="en-US" sz="2000" b="1">
                <a:latin typeface="Times New Roman" pitchFamily="18" charset="0"/>
              </a:rPr>
              <a:t>Ryan,</a:t>
            </a:r>
            <a:r>
              <a:rPr lang="en-US" sz="2000">
                <a:latin typeface="Times New Roman" pitchFamily="18" charset="0"/>
              </a:rPr>
              <a:t> "The 2π/</a:t>
            </a:r>
            <a:r>
              <a:rPr lang="en-US" sz="2000" i="1">
                <a:latin typeface="Times New Roman" pitchFamily="18" charset="0"/>
              </a:rPr>
              <a:t>T</a:t>
            </a:r>
            <a:r>
              <a:rPr lang="en-US" sz="2000">
                <a:latin typeface="Times New Roman" pitchFamily="18" charset="0"/>
              </a:rPr>
              <a:t> would get us </a:t>
            </a:r>
            <a:r>
              <a:rPr lang="el-GR" sz="2000">
                <a:latin typeface="Times New Roman" pitchFamily="18" charset="0"/>
              </a:rPr>
              <a:t>ω</a:t>
            </a:r>
            <a:r>
              <a:rPr lang="en-US" sz="2000">
                <a:latin typeface="Times New Roman" pitchFamily="18" charset="0"/>
              </a:rPr>
              <a:t>."</a:t>
            </a:r>
          </a:p>
        </p:txBody>
      </p:sp>
      <p:sp>
        <p:nvSpPr>
          <p:cNvPr id="1061" name="Line 173"/>
          <p:cNvSpPr>
            <a:spLocks noChangeShapeType="1"/>
          </p:cNvSpPr>
          <p:nvPr/>
        </p:nvSpPr>
        <p:spPr bwMode="auto">
          <a:xfrm>
            <a:off x="21336000" y="14478000"/>
            <a:ext cx="609600" cy="0"/>
          </a:xfrm>
          <a:prstGeom prst="line">
            <a:avLst/>
          </a:prstGeom>
          <a:noFill/>
          <a:ln w="57150">
            <a:solidFill>
              <a:schemeClr val="tx1"/>
            </a:solidFill>
            <a:round/>
            <a:headEnd/>
            <a:tailEnd type="triangle" w="med" len="med"/>
          </a:ln>
        </p:spPr>
        <p:txBody>
          <a:bodyPr/>
          <a:lstStyle/>
          <a:p>
            <a:endParaRPr lang="en-US"/>
          </a:p>
        </p:txBody>
      </p:sp>
      <p:sp>
        <p:nvSpPr>
          <p:cNvPr id="1062" name="Line 174"/>
          <p:cNvSpPr>
            <a:spLocks noChangeShapeType="1"/>
          </p:cNvSpPr>
          <p:nvPr/>
        </p:nvSpPr>
        <p:spPr bwMode="auto">
          <a:xfrm flipV="1">
            <a:off x="28956000" y="14554200"/>
            <a:ext cx="685800" cy="0"/>
          </a:xfrm>
          <a:prstGeom prst="line">
            <a:avLst/>
          </a:prstGeom>
          <a:noFill/>
          <a:ln w="57150">
            <a:solidFill>
              <a:schemeClr val="tx1"/>
            </a:solidFill>
            <a:round/>
            <a:headEnd/>
            <a:tailEnd type="triangle" w="med" len="med"/>
          </a:ln>
        </p:spPr>
        <p:txBody>
          <a:bodyPr/>
          <a:lstStyle/>
          <a:p>
            <a:endParaRPr lang="en-US"/>
          </a:p>
        </p:txBody>
      </p:sp>
      <p:sp>
        <p:nvSpPr>
          <p:cNvPr id="1063" name="Text Box 175"/>
          <p:cNvSpPr txBox="1">
            <a:spLocks noChangeArrowheads="1"/>
          </p:cNvSpPr>
          <p:nvPr/>
        </p:nvSpPr>
        <p:spPr bwMode="auto">
          <a:xfrm>
            <a:off x="23393400" y="12268200"/>
            <a:ext cx="4975225" cy="969963"/>
          </a:xfrm>
          <a:prstGeom prst="rect">
            <a:avLst/>
          </a:prstGeom>
          <a:noFill/>
          <a:ln w="9525">
            <a:noFill/>
            <a:miter lim="800000"/>
            <a:headEnd/>
            <a:tailEnd/>
          </a:ln>
        </p:spPr>
        <p:txBody>
          <a:bodyPr>
            <a:spAutoFit/>
          </a:bodyPr>
          <a:lstStyle/>
          <a:p>
            <a:pPr defTabSz="3762375">
              <a:spcAft>
                <a:spcPts val="600"/>
              </a:spcAft>
            </a:pPr>
            <a:r>
              <a:rPr lang="en-US" sz="2400" b="1">
                <a:latin typeface="Times New Roman" pitchFamily="18" charset="0"/>
              </a:rPr>
              <a:t>GROUP 6: Rob, Ryan &amp; Derek</a:t>
            </a:r>
          </a:p>
          <a:p>
            <a:pPr defTabSz="3762375">
              <a:spcAft>
                <a:spcPts val="600"/>
              </a:spcAft>
            </a:pPr>
            <a:r>
              <a:rPr lang="en-US" sz="2800" b="1">
                <a:latin typeface="Times New Roman" pitchFamily="18" charset="0"/>
              </a:rPr>
              <a:t>ANGULAR CLARITY</a:t>
            </a:r>
          </a:p>
        </p:txBody>
      </p:sp>
      <p:graphicFrame>
        <p:nvGraphicFramePr>
          <p:cNvPr id="1030" name="Object 202"/>
          <p:cNvGraphicFramePr>
            <a:graphicFrameLocks noChangeAspect="1"/>
          </p:cNvGraphicFramePr>
          <p:nvPr/>
        </p:nvGraphicFramePr>
        <p:xfrm>
          <a:off x="2895600" y="14401800"/>
          <a:ext cx="685800" cy="307975"/>
        </p:xfrm>
        <a:graphic>
          <a:graphicData uri="http://schemas.openxmlformats.org/presentationml/2006/ole">
            <p:oleObj spid="_x0000_s1030" name="Equation" r:id="rId8" imgW="368280" imgH="164880" progId="Equation.3">
              <p:embed/>
            </p:oleObj>
          </a:graphicData>
        </a:graphic>
      </p:graphicFrame>
      <p:graphicFrame>
        <p:nvGraphicFramePr>
          <p:cNvPr id="1031" name="Object 203"/>
          <p:cNvGraphicFramePr>
            <a:graphicFrameLocks noChangeAspect="1"/>
          </p:cNvGraphicFramePr>
          <p:nvPr/>
        </p:nvGraphicFramePr>
        <p:xfrm>
          <a:off x="1905000" y="14478000"/>
          <a:ext cx="236538" cy="307975"/>
        </p:xfrm>
        <a:graphic>
          <a:graphicData uri="http://schemas.openxmlformats.org/presentationml/2006/ole">
            <p:oleObj spid="_x0000_s1031" name="Equation" r:id="rId9" imgW="126720" imgH="164880" progId="Equation.3">
              <p:embed/>
            </p:oleObj>
          </a:graphicData>
        </a:graphic>
      </p:graphicFrame>
      <p:graphicFrame>
        <p:nvGraphicFramePr>
          <p:cNvPr id="1032" name="Object 204"/>
          <p:cNvGraphicFramePr>
            <a:graphicFrameLocks noChangeAspect="1"/>
          </p:cNvGraphicFramePr>
          <p:nvPr/>
        </p:nvGraphicFramePr>
        <p:xfrm>
          <a:off x="2667000" y="15544800"/>
          <a:ext cx="282575" cy="307975"/>
        </p:xfrm>
        <a:graphic>
          <a:graphicData uri="http://schemas.openxmlformats.org/presentationml/2006/ole">
            <p:oleObj spid="_x0000_s1032" name="Equation" r:id="rId10" imgW="152280" imgH="164880" progId="Equation.3">
              <p:embed/>
            </p:oleObj>
          </a:graphicData>
        </a:graphic>
      </p:graphicFrame>
      <p:sp>
        <p:nvSpPr>
          <p:cNvPr id="1064" name="Text Box 106"/>
          <p:cNvSpPr txBox="1">
            <a:spLocks noChangeArrowheads="1"/>
          </p:cNvSpPr>
          <p:nvPr/>
        </p:nvSpPr>
        <p:spPr bwMode="auto">
          <a:xfrm>
            <a:off x="8458200" y="6477000"/>
            <a:ext cx="9677400" cy="1400175"/>
          </a:xfrm>
          <a:prstGeom prst="rect">
            <a:avLst/>
          </a:prstGeom>
          <a:noFill/>
          <a:ln w="9525">
            <a:noFill/>
            <a:miter lim="800000"/>
            <a:headEnd/>
            <a:tailEnd/>
          </a:ln>
        </p:spPr>
        <p:txBody>
          <a:bodyPr>
            <a:spAutoFit/>
          </a:bodyPr>
          <a:lstStyle/>
          <a:p>
            <a:pPr algn="ctr" defTabSz="3762375"/>
            <a:r>
              <a:rPr lang="en-US" sz="2400" b="1" dirty="0">
                <a:latin typeface="Times New Roman" pitchFamily="18" charset="0"/>
              </a:rPr>
              <a:t>GROUP  4 : Kevin, Robert &amp; Stan</a:t>
            </a:r>
          </a:p>
          <a:p>
            <a:pPr algn="ctr" defTabSz="3762375">
              <a:spcBef>
                <a:spcPts val="600"/>
              </a:spcBef>
            </a:pPr>
            <a:r>
              <a:rPr lang="en-US" sz="2800" b="1" dirty="0">
                <a:latin typeface="Times New Roman" pitchFamily="18" charset="0"/>
              </a:rPr>
              <a:t>ACCEPTING THE RIGHT-HAND RULE</a:t>
            </a:r>
            <a:r>
              <a:rPr lang="en-US" sz="3200" b="1" dirty="0">
                <a:latin typeface="Times New Roman" pitchFamily="18" charset="0"/>
              </a:rPr>
              <a:t> </a:t>
            </a:r>
          </a:p>
          <a:p>
            <a:pPr defTabSz="3762375"/>
            <a:endParaRPr lang="en-US" sz="2400" b="1" dirty="0">
              <a:latin typeface="Times New Roman" pitchFamily="18" charset="0"/>
            </a:endParaRPr>
          </a:p>
        </p:txBody>
      </p:sp>
      <p:sp>
        <p:nvSpPr>
          <p:cNvPr id="1065" name="Text Box 96"/>
          <p:cNvSpPr txBox="1">
            <a:spLocks noChangeArrowheads="1"/>
          </p:cNvSpPr>
          <p:nvPr/>
        </p:nvSpPr>
        <p:spPr bwMode="auto">
          <a:xfrm>
            <a:off x="8001000" y="4724400"/>
            <a:ext cx="10896600" cy="1446213"/>
          </a:xfrm>
          <a:prstGeom prst="rect">
            <a:avLst/>
          </a:prstGeom>
          <a:noFill/>
          <a:ln w="9525">
            <a:noFill/>
            <a:miter lim="800000"/>
            <a:headEnd/>
            <a:tailEnd/>
          </a:ln>
        </p:spPr>
        <p:txBody>
          <a:bodyPr>
            <a:spAutoFit/>
          </a:bodyPr>
          <a:lstStyle/>
          <a:p>
            <a:pPr algn="ctr" defTabSz="3762375"/>
            <a:r>
              <a:rPr lang="en-US" sz="4800" b="1">
                <a:latin typeface="Times New Roman" pitchFamily="18" charset="0"/>
              </a:rPr>
              <a:t>Accepting Nonsense:</a:t>
            </a:r>
          </a:p>
          <a:p>
            <a:pPr algn="ctr" defTabSz="3762375"/>
            <a:r>
              <a:rPr lang="en-US" sz="4000" b="1">
                <a:latin typeface="Times New Roman" pitchFamily="18" charset="0"/>
              </a:rPr>
              <a:t>Relying on Un-Examined “Plastic” Resources</a:t>
            </a:r>
          </a:p>
        </p:txBody>
      </p:sp>
      <p:sp>
        <p:nvSpPr>
          <p:cNvPr id="1066" name="Text Box 97"/>
          <p:cNvSpPr txBox="1">
            <a:spLocks noChangeArrowheads="1"/>
          </p:cNvSpPr>
          <p:nvPr/>
        </p:nvSpPr>
        <p:spPr bwMode="auto">
          <a:xfrm>
            <a:off x="13792200" y="7848600"/>
            <a:ext cx="5334000" cy="4094163"/>
          </a:xfrm>
          <a:prstGeom prst="rect">
            <a:avLst/>
          </a:prstGeom>
          <a:noFill/>
          <a:ln w="9525">
            <a:noFill/>
            <a:miter lim="800000"/>
            <a:headEnd/>
            <a:tailEnd/>
          </a:ln>
        </p:spPr>
        <p:txBody>
          <a:bodyPr>
            <a:spAutoFit/>
          </a:bodyPr>
          <a:lstStyle/>
          <a:p>
            <a:pPr defTabSz="3762375">
              <a:spcBef>
                <a:spcPts val="1200"/>
              </a:spcBef>
              <a:buFont typeface="Arial" charset="0"/>
              <a:buChar char="•"/>
            </a:pPr>
            <a:r>
              <a:rPr lang="en-US" sz="2400" dirty="0">
                <a:latin typeface="Times New Roman" pitchFamily="18" charset="0"/>
              </a:rPr>
              <a:t>Students in Group 4 all agreed that the “right-hand rule” applied to finding the direction of the magnetic vector potential. </a:t>
            </a:r>
          </a:p>
          <a:p>
            <a:pPr defTabSz="3762375">
              <a:spcBef>
                <a:spcPts val="1200"/>
              </a:spcBef>
              <a:buFont typeface="Arial" charset="0"/>
              <a:buChar char="•"/>
            </a:pPr>
            <a:r>
              <a:rPr lang="en-US" sz="2400" dirty="0">
                <a:latin typeface="Times New Roman" pitchFamily="18" charset="0"/>
              </a:rPr>
              <a:t>Students were using incomplete or “plastic” understanding of magnetic vector potential, magnetic field, and the right-hand rule</a:t>
            </a:r>
          </a:p>
          <a:p>
            <a:pPr defTabSz="3762375">
              <a:spcBef>
                <a:spcPts val="1200"/>
              </a:spcBef>
              <a:buFont typeface="Arial" charset="0"/>
              <a:buChar char="•"/>
            </a:pPr>
            <a:r>
              <a:rPr lang="en-US" sz="2400" dirty="0">
                <a:latin typeface="Times New Roman" pitchFamily="18" charset="0"/>
              </a:rPr>
              <a:t>This prevented them from seeing the challenging aspects of finding the direction of magnetic vector potential</a:t>
            </a:r>
            <a:endParaRPr lang="el-GR" sz="2400" dirty="0">
              <a:latin typeface="Times New Roman" pitchFamily="18" charset="0"/>
              <a:cs typeface="Arial" charset="0"/>
            </a:endParaRPr>
          </a:p>
        </p:txBody>
      </p:sp>
      <p:sp>
        <p:nvSpPr>
          <p:cNvPr id="1067" name="Text Box 102"/>
          <p:cNvSpPr txBox="1">
            <a:spLocks noChangeArrowheads="1"/>
          </p:cNvSpPr>
          <p:nvPr/>
        </p:nvSpPr>
        <p:spPr bwMode="auto">
          <a:xfrm>
            <a:off x="8077200" y="13487400"/>
            <a:ext cx="6400800" cy="3554413"/>
          </a:xfrm>
          <a:prstGeom prst="rect">
            <a:avLst/>
          </a:prstGeom>
          <a:noFill/>
          <a:ln w="9525">
            <a:noFill/>
            <a:miter lim="800000"/>
            <a:headEnd/>
            <a:tailEnd/>
          </a:ln>
        </p:spPr>
        <p:txBody>
          <a:bodyPr>
            <a:spAutoFit/>
          </a:bodyPr>
          <a:lstStyle/>
          <a:p>
            <a:pPr>
              <a:spcAft>
                <a:spcPts val="600"/>
              </a:spcAft>
              <a:buFont typeface="Arial" charset="0"/>
              <a:buChar char="•"/>
            </a:pPr>
            <a:r>
              <a:rPr lang="en-US" sz="2000" dirty="0">
                <a:latin typeface="Times New Roman" pitchFamily="18" charset="0"/>
                <a:cs typeface="Times New Roman" pitchFamily="18" charset="0"/>
              </a:rPr>
              <a:t>Nick, points to </a:t>
            </a:r>
            <a:r>
              <a:rPr lang="en-US" sz="2000" i="1" dirty="0">
                <a:latin typeface="Times New Roman" pitchFamily="18" charset="0"/>
                <a:cs typeface="Times New Roman" pitchFamily="18" charset="0"/>
              </a:rPr>
              <a:t>ω</a:t>
            </a:r>
            <a:r>
              <a:rPr lang="en-US" sz="2000" dirty="0">
                <a:latin typeface="Times New Roman" pitchFamily="18" charset="0"/>
                <a:cs typeface="Times New Roman" pitchFamily="18" charset="0"/>
              </a:rPr>
              <a:t> = 2π/</a:t>
            </a:r>
            <a:r>
              <a:rPr lang="en-US" sz="2000" i="1" dirty="0">
                <a:latin typeface="Times New Roman" pitchFamily="18" charset="0"/>
                <a:cs typeface="Times New Roman" pitchFamily="18" charset="0"/>
              </a:rPr>
              <a:t>T</a:t>
            </a:r>
            <a:r>
              <a:rPr lang="en-US" sz="2000" dirty="0">
                <a:latin typeface="Times New Roman" pitchFamily="18" charset="0"/>
                <a:cs typeface="Times New Roman" pitchFamily="18" charset="0"/>
              </a:rPr>
              <a:t> on the whiteboard, "OK, but we just we need to add an </a:t>
            </a:r>
            <a:r>
              <a:rPr lang="en-US" sz="2000" i="1" dirty="0">
                <a:latin typeface="Times New Roman" pitchFamily="18" charset="0"/>
                <a:cs typeface="Times New Roman" pitchFamily="18" charset="0"/>
              </a:rPr>
              <a:t>R</a:t>
            </a:r>
            <a:r>
              <a:rPr lang="en-US" sz="2000" dirty="0">
                <a:latin typeface="Times New Roman" pitchFamily="18" charset="0"/>
                <a:cs typeface="Times New Roman" pitchFamily="18" charset="0"/>
              </a:rPr>
              <a:t> to this because that is not the correct units. Angular velocity is...meters per second, so it needs to be </a:t>
            </a:r>
            <a:r>
              <a:rPr lang="en-US" sz="2000" i="1" dirty="0">
                <a:latin typeface="Times New Roman" pitchFamily="18" charset="0"/>
                <a:cs typeface="Times New Roman" pitchFamily="18" charset="0"/>
              </a:rPr>
              <a:t>R</a:t>
            </a:r>
            <a:r>
              <a:rPr lang="en-US" sz="2000" dirty="0">
                <a:latin typeface="Times New Roman" pitchFamily="18" charset="0"/>
                <a:cs typeface="Times New Roman" pitchFamily="18" charset="0"/>
              </a:rPr>
              <a:t> in here." [writes an </a:t>
            </a:r>
            <a:r>
              <a:rPr lang="en-US" sz="2000" i="1" dirty="0">
                <a:latin typeface="Times New Roman" pitchFamily="18" charset="0"/>
                <a:cs typeface="Times New Roman" pitchFamily="18" charset="0"/>
              </a:rPr>
              <a:t>R</a:t>
            </a:r>
            <a:r>
              <a:rPr lang="en-US" sz="2000" dirty="0">
                <a:latin typeface="Times New Roman" pitchFamily="18" charset="0"/>
                <a:cs typeface="Times New Roman" pitchFamily="18" charset="0"/>
              </a:rPr>
              <a:t> to get</a:t>
            </a:r>
            <a:r>
              <a:rPr lang="en-US" sz="2000" i="1" dirty="0">
                <a:latin typeface="Times New Roman" pitchFamily="18" charset="0"/>
                <a:cs typeface="Times New Roman" pitchFamily="18" charset="0"/>
              </a:rPr>
              <a:t> ω</a:t>
            </a:r>
            <a:r>
              <a:rPr lang="en-US" sz="2000" dirty="0">
                <a:latin typeface="Times New Roman" pitchFamily="18" charset="0"/>
                <a:cs typeface="Times New Roman" pitchFamily="18" charset="0"/>
              </a:rPr>
              <a:t> = 2π</a:t>
            </a:r>
            <a:r>
              <a:rPr lang="en-US" sz="2000" i="1" dirty="0">
                <a:latin typeface="Times New Roman" pitchFamily="18" charset="0"/>
                <a:cs typeface="Times New Roman" pitchFamily="18" charset="0"/>
              </a:rPr>
              <a:t>R</a:t>
            </a:r>
            <a:r>
              <a:rPr lang="en-US" sz="2000" dirty="0">
                <a:latin typeface="Times New Roman" pitchFamily="18" charset="0"/>
                <a:cs typeface="Times New Roman" pitchFamily="18" charset="0"/>
              </a:rPr>
              <a:t>/</a:t>
            </a:r>
            <a:r>
              <a:rPr lang="en-US" sz="2000" i="1" dirty="0">
                <a:latin typeface="Times New Roman" pitchFamily="18" charset="0"/>
                <a:cs typeface="Times New Roman" pitchFamily="18" charset="0"/>
              </a:rPr>
              <a:t>T</a:t>
            </a:r>
            <a:r>
              <a:rPr lang="en-US" sz="2000" dirty="0">
                <a:latin typeface="Times New Roman" pitchFamily="18" charset="0"/>
                <a:cs typeface="Times New Roman" pitchFamily="18" charset="0"/>
              </a:rPr>
              <a:t>]</a:t>
            </a:r>
          </a:p>
          <a:p>
            <a:pPr>
              <a:spcAft>
                <a:spcPts val="600"/>
              </a:spcAft>
              <a:buFont typeface="Arial" charset="0"/>
              <a:buChar char="•"/>
            </a:pPr>
            <a:r>
              <a:rPr lang="en-US" sz="2000" dirty="0">
                <a:latin typeface="Times New Roman" pitchFamily="18" charset="0"/>
                <a:cs typeface="Times New Roman" pitchFamily="18" charset="0"/>
              </a:rPr>
              <a:t>Bob, "Well this,...this is radians." [points at the equal sign in </a:t>
            </a:r>
            <a:r>
              <a:rPr lang="en-US" sz="2000" i="1" dirty="0">
                <a:latin typeface="Times New Roman" pitchFamily="18" charset="0"/>
                <a:cs typeface="Times New Roman" pitchFamily="18" charset="0"/>
              </a:rPr>
              <a:t>ω</a:t>
            </a:r>
            <a:r>
              <a:rPr lang="en-US" sz="2000" dirty="0">
                <a:latin typeface="Times New Roman" pitchFamily="18" charset="0"/>
                <a:cs typeface="Times New Roman" pitchFamily="18" charset="0"/>
              </a:rPr>
              <a:t> = 2π</a:t>
            </a:r>
            <a:r>
              <a:rPr lang="en-US" sz="2000" i="1" dirty="0">
                <a:latin typeface="Times New Roman" pitchFamily="18" charset="0"/>
                <a:cs typeface="Times New Roman" pitchFamily="18" charset="0"/>
              </a:rPr>
              <a:t>R</a:t>
            </a:r>
            <a:r>
              <a:rPr lang="en-US" sz="2000" dirty="0">
                <a:latin typeface="Times New Roman" pitchFamily="18" charset="0"/>
                <a:cs typeface="Times New Roman" pitchFamily="18" charset="0"/>
              </a:rPr>
              <a:t>/</a:t>
            </a:r>
            <a:r>
              <a:rPr lang="en-US" sz="2000" i="1" dirty="0">
                <a:latin typeface="Times New Roman" pitchFamily="18" charset="0"/>
                <a:cs typeface="Times New Roman" pitchFamily="18" charset="0"/>
              </a:rPr>
              <a:t>T</a:t>
            </a:r>
            <a:r>
              <a:rPr lang="en-US" sz="2000" dirty="0">
                <a:latin typeface="Times New Roman" pitchFamily="18" charset="0"/>
                <a:cs typeface="Times New Roman" pitchFamily="18" charset="0"/>
              </a:rPr>
              <a:t>]</a:t>
            </a:r>
          </a:p>
          <a:p>
            <a:pPr>
              <a:spcAft>
                <a:spcPts val="600"/>
              </a:spcAft>
              <a:buFont typeface="Arial" charset="0"/>
              <a:buChar char="•"/>
            </a:pPr>
            <a:r>
              <a:rPr lang="en-US" sz="2000" dirty="0">
                <a:latin typeface="Times New Roman" pitchFamily="18" charset="0"/>
                <a:cs typeface="Times New Roman" pitchFamily="18" charset="0"/>
              </a:rPr>
              <a:t>Nick, "2π</a:t>
            </a:r>
            <a:r>
              <a:rPr lang="en-US" sz="2000" i="1" dirty="0">
                <a:latin typeface="Times New Roman" pitchFamily="18" charset="0"/>
                <a:cs typeface="Times New Roman" pitchFamily="18" charset="0"/>
              </a:rPr>
              <a:t>R</a:t>
            </a:r>
            <a:r>
              <a:rPr lang="en-US" sz="2000" dirty="0">
                <a:latin typeface="Times New Roman" pitchFamily="18" charset="0"/>
                <a:cs typeface="Times New Roman" pitchFamily="18" charset="0"/>
              </a:rPr>
              <a:t>, that's, that's radians."  </a:t>
            </a:r>
          </a:p>
          <a:p>
            <a:pPr>
              <a:spcAft>
                <a:spcPts val="600"/>
              </a:spcAft>
              <a:buFont typeface="Arial" charset="0"/>
              <a:buChar char="•"/>
            </a:pPr>
            <a:r>
              <a:rPr lang="en-US" sz="2000" dirty="0">
                <a:latin typeface="Times New Roman" pitchFamily="18" charset="0"/>
                <a:cs typeface="Times New Roman" pitchFamily="18" charset="0"/>
              </a:rPr>
              <a:t>Bob, "Right."</a:t>
            </a:r>
          </a:p>
          <a:p>
            <a:pPr>
              <a:spcAft>
                <a:spcPts val="600"/>
              </a:spcAft>
              <a:buFont typeface="Arial" charset="0"/>
              <a:buChar char="•"/>
            </a:pPr>
            <a:r>
              <a:rPr lang="en-US" sz="2000" dirty="0">
                <a:latin typeface="Times New Roman" pitchFamily="18" charset="0"/>
                <a:cs typeface="Times New Roman" pitchFamily="18" charset="0"/>
              </a:rPr>
              <a:t>Nick, "Yeah."</a:t>
            </a:r>
          </a:p>
          <a:p>
            <a:pPr>
              <a:spcAft>
                <a:spcPts val="600"/>
              </a:spcAft>
              <a:buFont typeface="Arial" charset="0"/>
              <a:buChar char="•"/>
            </a:pPr>
            <a:r>
              <a:rPr lang="en-US" sz="2000" dirty="0">
                <a:latin typeface="Times New Roman" pitchFamily="18" charset="0"/>
                <a:cs typeface="Times New Roman" pitchFamily="18" charset="0"/>
              </a:rPr>
              <a:t>Tanya, "Yeah, that's, that's angular velocity."</a:t>
            </a:r>
          </a:p>
        </p:txBody>
      </p:sp>
      <p:graphicFrame>
        <p:nvGraphicFramePr>
          <p:cNvPr id="1033" name="Object 230"/>
          <p:cNvGraphicFramePr>
            <a:graphicFrameLocks noChangeAspect="1"/>
          </p:cNvGraphicFramePr>
          <p:nvPr/>
        </p:nvGraphicFramePr>
        <p:xfrm>
          <a:off x="4038600" y="8958263"/>
          <a:ext cx="492125" cy="544512"/>
        </p:xfrm>
        <a:graphic>
          <a:graphicData uri="http://schemas.openxmlformats.org/presentationml/2006/ole">
            <p:oleObj spid="_x0000_s1033" name="Equation" r:id="rId11" imgW="152280" imgH="203040" progId="Equation.3">
              <p:embed/>
            </p:oleObj>
          </a:graphicData>
        </a:graphic>
      </p:graphicFrame>
      <p:graphicFrame>
        <p:nvGraphicFramePr>
          <p:cNvPr id="1034" name="Object 231"/>
          <p:cNvGraphicFramePr>
            <a:graphicFrameLocks noChangeAspect="1"/>
          </p:cNvGraphicFramePr>
          <p:nvPr/>
        </p:nvGraphicFramePr>
        <p:xfrm>
          <a:off x="2057400" y="16611600"/>
          <a:ext cx="506413" cy="620713"/>
        </p:xfrm>
        <a:graphic>
          <a:graphicData uri="http://schemas.openxmlformats.org/presentationml/2006/ole">
            <p:oleObj spid="_x0000_s1034" name="Equation" r:id="rId12" imgW="164880" imgH="203040" progId="Equation.3">
              <p:embed/>
            </p:oleObj>
          </a:graphicData>
        </a:graphic>
      </p:graphicFrame>
      <p:grpSp>
        <p:nvGrpSpPr>
          <p:cNvPr id="1068" name="Group 272"/>
          <p:cNvGrpSpPr>
            <a:grpSpLocks/>
          </p:cNvGrpSpPr>
          <p:nvPr/>
        </p:nvGrpSpPr>
        <p:grpSpPr bwMode="auto">
          <a:xfrm>
            <a:off x="838200" y="23241000"/>
            <a:ext cx="6096000" cy="2236788"/>
            <a:chOff x="-3840" y="13152"/>
            <a:chExt cx="3840" cy="1409"/>
          </a:xfrm>
        </p:grpSpPr>
        <p:sp>
          <p:nvSpPr>
            <p:cNvPr id="1102" name="Text Box 80"/>
            <p:cNvSpPr txBox="1">
              <a:spLocks noChangeArrowheads="1"/>
            </p:cNvSpPr>
            <p:nvPr/>
          </p:nvSpPr>
          <p:spPr bwMode="auto">
            <a:xfrm>
              <a:off x="-3840" y="13152"/>
              <a:ext cx="3840" cy="1409"/>
            </a:xfrm>
            <a:prstGeom prst="rect">
              <a:avLst/>
            </a:prstGeom>
            <a:solidFill>
              <a:srgbClr val="FFF7EB"/>
            </a:solidFill>
            <a:ln w="9525">
              <a:solidFill>
                <a:schemeClr val="tx1"/>
              </a:solidFill>
              <a:miter lim="800000"/>
              <a:headEnd/>
              <a:tailEnd/>
            </a:ln>
          </p:spPr>
          <p:txBody>
            <a:bodyPr>
              <a:spAutoFit/>
            </a:bodyPr>
            <a:lstStyle/>
            <a:p>
              <a:pPr algn="ctr" defTabSz="3762375"/>
              <a:r>
                <a:rPr lang="en-US" sz="2800"/>
                <a:t>5</a:t>
              </a:r>
            </a:p>
            <a:p>
              <a:pPr algn="ctr" defTabSz="3762375"/>
              <a:r>
                <a:rPr lang="en-US" sz="2800"/>
                <a:t>The magnetic field </a:t>
              </a:r>
              <a:r>
                <a:rPr lang="en-US" sz="2800" b="1"/>
                <a:t>    </a:t>
              </a:r>
              <a:r>
                <a:rPr lang="en-US" sz="2800"/>
                <a:t>, </a:t>
              </a:r>
            </a:p>
            <a:p>
              <a:pPr algn="ctr" defTabSz="3762375"/>
              <a:r>
                <a:rPr lang="en-US" sz="2800"/>
                <a:t>in all space, </a:t>
              </a:r>
            </a:p>
            <a:p>
              <a:pPr algn="ctr" defTabSz="3762375"/>
              <a:r>
                <a:rPr lang="en-US" sz="2800"/>
                <a:t>due to a spinning charged ring</a:t>
              </a:r>
            </a:p>
            <a:p>
              <a:pPr algn="ctr" defTabSz="3762375"/>
              <a:endParaRPr lang="en-US" sz="2800"/>
            </a:p>
          </p:txBody>
        </p:sp>
        <p:graphicFrame>
          <p:nvGraphicFramePr>
            <p:cNvPr id="1036" name="Object 232"/>
            <p:cNvGraphicFramePr>
              <a:graphicFrameLocks noChangeAspect="1"/>
            </p:cNvGraphicFramePr>
            <p:nvPr/>
          </p:nvGraphicFramePr>
          <p:xfrm>
            <a:off x="-1152" y="13323"/>
            <a:ext cx="294" cy="392"/>
          </p:xfrm>
          <a:graphic>
            <a:graphicData uri="http://schemas.openxmlformats.org/presentationml/2006/ole">
              <p:oleObj spid="_x0000_s1036" name="Equation" r:id="rId13" imgW="152280" imgH="203040" progId="Equation.3">
                <p:embed/>
              </p:oleObj>
            </a:graphicData>
          </a:graphic>
        </p:graphicFrame>
      </p:grpSp>
      <p:sp>
        <p:nvSpPr>
          <p:cNvPr id="1069" name="Oval 233"/>
          <p:cNvSpPr>
            <a:spLocks noChangeArrowheads="1"/>
          </p:cNvSpPr>
          <p:nvPr/>
        </p:nvSpPr>
        <p:spPr bwMode="auto">
          <a:xfrm>
            <a:off x="20955000" y="13792200"/>
            <a:ext cx="609600" cy="609600"/>
          </a:xfrm>
          <a:prstGeom prst="ellipse">
            <a:avLst/>
          </a:prstGeom>
          <a:noFill/>
          <a:ln w="9525">
            <a:solidFill>
              <a:srgbClr val="FF0000"/>
            </a:solidFill>
            <a:round/>
            <a:headEnd/>
            <a:tailEnd/>
          </a:ln>
        </p:spPr>
        <p:txBody>
          <a:bodyPr wrap="none" anchor="ctr"/>
          <a:lstStyle/>
          <a:p>
            <a:endParaRPr lang="en-US"/>
          </a:p>
        </p:txBody>
      </p:sp>
      <p:sp>
        <p:nvSpPr>
          <p:cNvPr id="1070" name="Text Box 239"/>
          <p:cNvSpPr txBox="1">
            <a:spLocks noChangeArrowheads="1"/>
          </p:cNvSpPr>
          <p:nvPr/>
        </p:nvSpPr>
        <p:spPr bwMode="auto">
          <a:xfrm>
            <a:off x="24307800" y="18745200"/>
            <a:ext cx="7043738" cy="830263"/>
          </a:xfrm>
          <a:prstGeom prst="rect">
            <a:avLst/>
          </a:prstGeom>
          <a:noFill/>
          <a:ln w="9525">
            <a:noFill/>
            <a:miter lim="800000"/>
            <a:headEnd/>
            <a:tailEnd/>
          </a:ln>
        </p:spPr>
        <p:txBody>
          <a:bodyPr wrap="none">
            <a:spAutoFit/>
          </a:bodyPr>
          <a:lstStyle/>
          <a:p>
            <a:pPr defTabSz="3762375"/>
            <a:r>
              <a:rPr lang="en-US" sz="4800" b="1" dirty="0">
                <a:latin typeface="Times New Roman" pitchFamily="18" charset="0"/>
              </a:rPr>
              <a:t>Instructional Implications</a:t>
            </a:r>
          </a:p>
        </p:txBody>
      </p:sp>
      <p:sp>
        <p:nvSpPr>
          <p:cNvPr id="1071" name="Text Box 240"/>
          <p:cNvSpPr txBox="1">
            <a:spLocks noChangeArrowheads="1"/>
          </p:cNvSpPr>
          <p:nvPr/>
        </p:nvSpPr>
        <p:spPr bwMode="auto">
          <a:xfrm>
            <a:off x="21945600" y="16764000"/>
            <a:ext cx="7010400" cy="830263"/>
          </a:xfrm>
          <a:prstGeom prst="rect">
            <a:avLst/>
          </a:prstGeom>
          <a:noFill/>
          <a:ln w="9525">
            <a:noFill/>
            <a:miter lim="800000"/>
            <a:headEnd/>
            <a:tailEnd/>
          </a:ln>
        </p:spPr>
        <p:txBody>
          <a:bodyPr>
            <a:spAutoFit/>
          </a:bodyPr>
          <a:lstStyle/>
          <a:p>
            <a:pPr algn="ctr" defTabSz="3762375"/>
            <a:r>
              <a:rPr lang="en-US" sz="2400" b="1">
                <a:latin typeface="Times New Roman" pitchFamily="18" charset="0"/>
              </a:rPr>
              <a:t>Students check for meaning and use understanding of units to correct an error</a:t>
            </a:r>
          </a:p>
        </p:txBody>
      </p:sp>
      <p:sp>
        <p:nvSpPr>
          <p:cNvPr id="1072" name="Text Box 241"/>
          <p:cNvSpPr txBox="1">
            <a:spLocks noChangeArrowheads="1"/>
          </p:cNvSpPr>
          <p:nvPr/>
        </p:nvSpPr>
        <p:spPr bwMode="auto">
          <a:xfrm>
            <a:off x="8153400" y="20116800"/>
            <a:ext cx="7467600" cy="6247864"/>
          </a:xfrm>
          <a:prstGeom prst="rect">
            <a:avLst/>
          </a:prstGeom>
          <a:noFill/>
          <a:ln w="9525">
            <a:noFill/>
            <a:miter lim="800000"/>
            <a:headEnd/>
            <a:tailEnd/>
          </a:ln>
        </p:spPr>
        <p:txBody>
          <a:bodyPr wrap="square">
            <a:spAutoFit/>
          </a:bodyPr>
          <a:lstStyle/>
          <a:p>
            <a:r>
              <a:rPr lang="en-US" sz="2000" dirty="0" smtClean="0">
                <a:latin typeface="Times New Roman" pitchFamily="18" charset="0"/>
                <a:cs typeface="Times New Roman" pitchFamily="18" charset="0"/>
              </a:rPr>
              <a:t>When looking at student learning in physics, </a:t>
            </a:r>
            <a:r>
              <a:rPr lang="en-US" sz="2000" dirty="0" smtClean="0">
                <a:latin typeface="Times New Roman" pitchFamily="18" charset="0"/>
                <a:cs typeface="Times New Roman" pitchFamily="18" charset="0"/>
              </a:rPr>
              <a:t>Hammer</a:t>
            </a:r>
            <a:r>
              <a:rPr lang="en-US" sz="2000" baseline="30000" dirty="0" smtClean="0">
                <a:latin typeface="Times New Roman" pitchFamily="18" charset="0"/>
                <a:cs typeface="Times New Roman" pitchFamily="18" charset="0"/>
              </a:rPr>
              <a:t>1</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proposed using an analogy from the language of computer programmers. “Resources” in computer programming refer to chunks of code that are taken unaltered and can be transferred as a single piece to a new situation, without needing to think about any of its sub-pieces.   Since then, a resources perspective has become a staple of physics education research</a:t>
            </a:r>
            <a:r>
              <a:rPr lang="en-US" sz="2000" dirty="0" smtClean="0">
                <a:latin typeface="Times New Roman" pitchFamily="18" charset="0"/>
                <a:cs typeface="Times New Roman" pitchFamily="18" charset="0"/>
              </a:rPr>
              <a:t>.</a:t>
            </a:r>
          </a:p>
          <a:p>
            <a:endParaRPr lang="en-US"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Sayre </a:t>
            </a:r>
            <a:r>
              <a:rPr lang="en-US" sz="2000" dirty="0" smtClean="0">
                <a:latin typeface="Times New Roman" pitchFamily="18" charset="0"/>
                <a:cs typeface="Times New Roman" pitchFamily="18" charset="0"/>
              </a:rPr>
              <a:t>and </a:t>
            </a:r>
            <a:r>
              <a:rPr lang="en-US" sz="2000" dirty="0" smtClean="0">
                <a:latin typeface="Times New Roman" pitchFamily="18" charset="0"/>
                <a:cs typeface="Times New Roman" pitchFamily="18" charset="0"/>
              </a:rPr>
              <a:t>Wittmann</a:t>
            </a:r>
            <a:r>
              <a:rPr lang="en-US" sz="2000" baseline="30000" dirty="0" smtClean="0">
                <a:latin typeface="Times New Roman" pitchFamily="18" charset="0"/>
                <a:cs typeface="Times New Roman" pitchFamily="18" charset="0"/>
              </a:rPr>
              <a:t>2</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subsequently modified the definition of “resources” to consider a continuum of understanding and subsequently applied this new definition in the context of upper-division physics. Specifically they consider the degree to which student resources are “solid” versus “plastic.” Solid resources tend to be older, readily available, easy to use, well consolidated and well connected to other resources. Plastic resources tend to require more effort to use, are open to re-evaluation and are often reliant on justifications from more solid resources. </a:t>
            </a:r>
            <a:endParaRPr lang="en-US" sz="20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pPr marL="228600" indent="-228600">
              <a:buFont typeface="+mj-lt"/>
              <a:buAutoNum type="arabicPeriod"/>
            </a:pPr>
            <a:r>
              <a:rPr lang="en-US" sz="1200" dirty="0" smtClean="0">
                <a:latin typeface="Times New Roman" pitchFamily="18" charset="0"/>
                <a:cs typeface="Times New Roman" pitchFamily="18" charset="0"/>
              </a:rPr>
              <a:t>D</a:t>
            </a:r>
            <a:r>
              <a:rPr lang="en-US" sz="1200" dirty="0" smtClean="0">
                <a:latin typeface="Times New Roman" pitchFamily="18" charset="0"/>
                <a:cs typeface="Times New Roman" pitchFamily="18" charset="0"/>
              </a:rPr>
              <a:t>. Hammer, “Student resources for learning introductory physics,” </a:t>
            </a:r>
            <a:r>
              <a:rPr lang="en-US" sz="1200" i="1" dirty="0" smtClean="0">
                <a:latin typeface="Times New Roman" pitchFamily="18" charset="0"/>
                <a:cs typeface="Times New Roman" pitchFamily="18" charset="0"/>
              </a:rPr>
              <a:t>PER Supplement to the Am. J. Phys </a:t>
            </a:r>
            <a:r>
              <a:rPr lang="en-US" sz="1200" b="1" dirty="0" smtClean="0">
                <a:latin typeface="Times New Roman" pitchFamily="18" charset="0"/>
                <a:cs typeface="Times New Roman" pitchFamily="18" charset="0"/>
              </a:rPr>
              <a:t>68</a:t>
            </a:r>
            <a:r>
              <a:rPr lang="en-US" sz="1200" dirty="0" smtClean="0">
                <a:latin typeface="Times New Roman" pitchFamily="18" charset="0"/>
                <a:cs typeface="Times New Roman" pitchFamily="18" charset="0"/>
              </a:rPr>
              <a:t>, S52-S59 (2000</a:t>
            </a:r>
            <a:r>
              <a:rPr lang="en-US" sz="1200" dirty="0" smtClean="0">
                <a:latin typeface="Times New Roman" pitchFamily="18" charset="0"/>
                <a:cs typeface="Times New Roman" pitchFamily="18" charset="0"/>
              </a:rPr>
              <a:t>).</a:t>
            </a:r>
          </a:p>
          <a:p>
            <a:pPr marL="228600" indent="-228600">
              <a:buFontTx/>
              <a:buAutoNum type="arabicPeriod"/>
            </a:pPr>
            <a:r>
              <a:rPr lang="en-US" sz="1200" dirty="0" smtClean="0">
                <a:latin typeface="Times New Roman" pitchFamily="18" charset="0"/>
                <a:cs typeface="Times New Roman" pitchFamily="18" charset="0"/>
              </a:rPr>
              <a:t>E. C. Sayre and M. C. </a:t>
            </a:r>
            <a:r>
              <a:rPr lang="en-US" sz="1200" dirty="0" err="1" smtClean="0">
                <a:latin typeface="Times New Roman" pitchFamily="18" charset="0"/>
                <a:cs typeface="Times New Roman" pitchFamily="18" charset="0"/>
              </a:rPr>
              <a:t>Wittmann</a:t>
            </a:r>
            <a:r>
              <a:rPr lang="en-US" sz="1200" dirty="0" smtClean="0">
                <a:latin typeface="Times New Roman" pitchFamily="18" charset="0"/>
                <a:cs typeface="Times New Roman" pitchFamily="18" charset="0"/>
              </a:rPr>
              <a:t>, </a:t>
            </a:r>
            <a:r>
              <a:rPr lang="en-US" sz="1200" i="1" dirty="0" smtClean="0">
                <a:latin typeface="Times New Roman" pitchFamily="18" charset="0"/>
                <a:cs typeface="Times New Roman" pitchFamily="18" charset="0"/>
              </a:rPr>
              <a:t>Phys. Rev. ST Phys. Educ. Res. </a:t>
            </a:r>
            <a:r>
              <a:rPr lang="en-US" sz="1200" b="1" dirty="0" smtClean="0">
                <a:latin typeface="Times New Roman" pitchFamily="18" charset="0"/>
                <a:cs typeface="Times New Roman" pitchFamily="18" charset="0"/>
              </a:rPr>
              <a:t>4,</a:t>
            </a:r>
            <a:r>
              <a:rPr lang="en-US" sz="1200" dirty="0" smtClean="0">
                <a:latin typeface="Times New Roman" pitchFamily="18" charset="0"/>
                <a:cs typeface="Times New Roman" pitchFamily="18" charset="0"/>
              </a:rPr>
              <a:t> 020105 (2008</a:t>
            </a:r>
            <a:r>
              <a:rPr lang="en-US" sz="12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pic>
        <p:nvPicPr>
          <p:cNvPr id="1073" name="Picture 244" descr="NSF_Logo"/>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24003000" y="28651200"/>
            <a:ext cx="1828800" cy="1828800"/>
          </a:xfrm>
          <a:prstGeom prst="rect">
            <a:avLst/>
          </a:prstGeom>
          <a:noFill/>
          <a:ln w="9525">
            <a:noFill/>
            <a:miter lim="800000"/>
            <a:headEnd/>
            <a:tailEnd/>
          </a:ln>
        </p:spPr>
      </p:pic>
      <p:sp>
        <p:nvSpPr>
          <p:cNvPr id="1074" name="Text Box 246"/>
          <p:cNvSpPr txBox="1">
            <a:spLocks noChangeArrowheads="1"/>
          </p:cNvSpPr>
          <p:nvPr/>
        </p:nvSpPr>
        <p:spPr bwMode="auto">
          <a:xfrm>
            <a:off x="26517600" y="28575000"/>
            <a:ext cx="4648200" cy="1793875"/>
          </a:xfrm>
          <a:prstGeom prst="rect">
            <a:avLst/>
          </a:prstGeom>
          <a:noFill/>
          <a:ln w="9525">
            <a:noFill/>
            <a:miter lim="800000"/>
            <a:headEnd/>
            <a:tailEnd/>
          </a:ln>
        </p:spPr>
        <p:txBody>
          <a:bodyPr>
            <a:spAutoFit/>
          </a:bodyPr>
          <a:lstStyle/>
          <a:p>
            <a:pPr defTabSz="3762375"/>
            <a:r>
              <a:rPr lang="en-US" sz="1400"/>
              <a:t>This material is based upon work supported by the National Science Foundation under DUE Grant Nos. 9653250, 0088901, 0231032, 0231194, 0618877.</a:t>
            </a:r>
          </a:p>
          <a:p>
            <a:pPr defTabSz="3762375"/>
            <a:endParaRPr lang="en-US" sz="1400"/>
          </a:p>
          <a:p>
            <a:pPr defTabSz="3762375"/>
            <a:r>
              <a:rPr lang="en-US" sz="1400"/>
              <a:t>Any opinions, findings and conclusions or recommendations expressed in this material are those of the authors and do not necessarily reflect the views of the National Science Foundation (NSF) </a:t>
            </a:r>
          </a:p>
        </p:txBody>
      </p:sp>
      <p:pic>
        <p:nvPicPr>
          <p:cNvPr id="1075" name="Picture 247" descr="OSU-logo"/>
          <p:cNvPicPr>
            <a:picLocks noChangeAspect="1" noChangeArrowheads="1"/>
          </p:cNvPicPr>
          <p:nvPr/>
        </p:nvPicPr>
        <p:blipFill>
          <a:blip r:embed="rId15" cstate="print">
            <a:clrChange>
              <a:clrFrom>
                <a:srgbClr val="FEFFFF"/>
              </a:clrFrom>
              <a:clrTo>
                <a:srgbClr val="FEFFFF">
                  <a:alpha val="0"/>
                </a:srgbClr>
              </a:clrTo>
            </a:clrChange>
          </a:blip>
          <a:srcRect/>
          <a:stretch>
            <a:fillRect/>
          </a:stretch>
        </p:blipFill>
        <p:spPr bwMode="auto">
          <a:xfrm>
            <a:off x="1524000" y="28575000"/>
            <a:ext cx="1930400" cy="2038350"/>
          </a:xfrm>
          <a:prstGeom prst="rect">
            <a:avLst/>
          </a:prstGeom>
          <a:noFill/>
          <a:ln w="9525">
            <a:noFill/>
            <a:miter lim="800000"/>
            <a:headEnd/>
            <a:tailEnd/>
          </a:ln>
        </p:spPr>
      </p:pic>
      <p:sp>
        <p:nvSpPr>
          <p:cNvPr id="1076" name="Text Box 248"/>
          <p:cNvSpPr txBox="1">
            <a:spLocks noChangeArrowheads="1"/>
          </p:cNvSpPr>
          <p:nvPr/>
        </p:nvSpPr>
        <p:spPr bwMode="auto">
          <a:xfrm>
            <a:off x="16611600" y="3505200"/>
            <a:ext cx="4956175" cy="457200"/>
          </a:xfrm>
          <a:prstGeom prst="rect">
            <a:avLst/>
          </a:prstGeom>
          <a:noFill/>
          <a:ln w="9525">
            <a:noFill/>
            <a:miter lim="800000"/>
            <a:headEnd/>
            <a:tailEnd/>
          </a:ln>
        </p:spPr>
        <p:txBody>
          <a:bodyPr wrap="none">
            <a:spAutoFit/>
          </a:bodyPr>
          <a:lstStyle/>
          <a:p>
            <a:pPr defTabSz="3762375"/>
            <a:r>
              <a:rPr lang="en-US" sz="2400" b="1"/>
              <a:t>Len Cerny and Corinne Manogue</a:t>
            </a:r>
          </a:p>
        </p:txBody>
      </p:sp>
      <p:pic>
        <p:nvPicPr>
          <p:cNvPr id="1077" name="Picture 249" descr="MinotLogoPurple"/>
          <p:cNvPicPr>
            <a:picLocks noChangeAspect="1" noChangeArrowheads="1"/>
          </p:cNvPicPr>
          <p:nvPr/>
        </p:nvPicPr>
        <p:blipFill>
          <a:blip r:embed="rId16" cstate="print"/>
          <a:srcRect/>
          <a:stretch>
            <a:fillRect/>
          </a:stretch>
        </p:blipFill>
        <p:spPr bwMode="auto">
          <a:xfrm>
            <a:off x="14630400" y="27584400"/>
            <a:ext cx="2724150" cy="1324822"/>
          </a:xfrm>
          <a:prstGeom prst="rect">
            <a:avLst/>
          </a:prstGeom>
          <a:noFill/>
          <a:ln w="9525">
            <a:noFill/>
            <a:miter lim="800000"/>
            <a:headEnd/>
            <a:tailEnd/>
          </a:ln>
        </p:spPr>
      </p:pic>
      <p:grpSp>
        <p:nvGrpSpPr>
          <p:cNvPr id="1078" name="Group 275"/>
          <p:cNvGrpSpPr>
            <a:grpSpLocks/>
          </p:cNvGrpSpPr>
          <p:nvPr/>
        </p:nvGrpSpPr>
        <p:grpSpPr bwMode="auto">
          <a:xfrm>
            <a:off x="11049000" y="28956000"/>
            <a:ext cx="10744200" cy="1905000"/>
            <a:chOff x="6864" y="18240"/>
            <a:chExt cx="6576" cy="1536"/>
          </a:xfrm>
        </p:grpSpPr>
        <p:sp>
          <p:nvSpPr>
            <p:cNvPr id="1100" name="Rectangle 274"/>
            <p:cNvSpPr>
              <a:spLocks noChangeArrowheads="1"/>
            </p:cNvSpPr>
            <p:nvPr/>
          </p:nvSpPr>
          <p:spPr bwMode="auto">
            <a:xfrm>
              <a:off x="6864" y="18240"/>
              <a:ext cx="6576" cy="1536"/>
            </a:xfrm>
            <a:prstGeom prst="rect">
              <a:avLst/>
            </a:prstGeom>
            <a:solidFill>
              <a:schemeClr val="accent1"/>
            </a:solidFill>
            <a:ln w="38100">
              <a:solidFill>
                <a:schemeClr val="tx1"/>
              </a:solidFill>
              <a:miter lim="800000"/>
              <a:headEnd/>
              <a:tailEnd/>
            </a:ln>
          </p:spPr>
          <p:txBody>
            <a:bodyPr wrap="none" anchor="ctr"/>
            <a:lstStyle/>
            <a:p>
              <a:endParaRPr lang="en-US"/>
            </a:p>
          </p:txBody>
        </p:sp>
        <p:sp>
          <p:nvSpPr>
            <p:cNvPr id="1101" name="Text Box 250"/>
            <p:cNvSpPr txBox="1">
              <a:spLocks noChangeArrowheads="1"/>
            </p:cNvSpPr>
            <p:nvPr/>
          </p:nvSpPr>
          <p:spPr bwMode="auto">
            <a:xfrm>
              <a:off x="6912" y="18288"/>
              <a:ext cx="6435" cy="1415"/>
            </a:xfrm>
            <a:prstGeom prst="rect">
              <a:avLst/>
            </a:prstGeom>
            <a:solidFill>
              <a:schemeClr val="bg1"/>
            </a:solidFill>
            <a:ln w="9525">
              <a:noFill/>
              <a:miter lim="800000"/>
              <a:headEnd/>
              <a:tailEnd/>
            </a:ln>
          </p:spPr>
          <p:txBody>
            <a:bodyPr wrap="square">
              <a:spAutoFit/>
            </a:bodyPr>
            <a:lstStyle/>
            <a:p>
              <a:pPr defTabSz="3762375"/>
              <a:r>
                <a:rPr lang="en-US" sz="2800" dirty="0"/>
                <a:t>This work is part of the Paradigms in Physics project at Oregon State University. More information, including instructor’s guides for many of our activities, are available on our website:</a:t>
              </a:r>
              <a:r>
                <a:rPr lang="en-US" sz="2400" dirty="0"/>
                <a:t> </a:t>
              </a:r>
            </a:p>
            <a:p>
              <a:pPr defTabSz="3762375"/>
              <a:r>
                <a:rPr lang="en-US" sz="2400" b="1" dirty="0" smtClean="0"/>
                <a:t>http</a:t>
              </a:r>
              <a:r>
                <a:rPr lang="en-US" sz="2400" b="1" dirty="0"/>
                <a:t>://physics.oregonstate.edu/portfolioswiki</a:t>
              </a:r>
            </a:p>
          </p:txBody>
        </p:sp>
      </p:grpSp>
      <p:sp>
        <p:nvSpPr>
          <p:cNvPr id="1079" name="Text Box 251"/>
          <p:cNvSpPr txBox="1">
            <a:spLocks noChangeArrowheads="1"/>
          </p:cNvSpPr>
          <p:nvPr/>
        </p:nvSpPr>
        <p:spPr bwMode="auto">
          <a:xfrm>
            <a:off x="3962400" y="28879800"/>
            <a:ext cx="4267200" cy="1739900"/>
          </a:xfrm>
          <a:prstGeom prst="rect">
            <a:avLst/>
          </a:prstGeom>
          <a:noFill/>
          <a:ln w="9525">
            <a:noFill/>
            <a:miter lim="800000"/>
            <a:headEnd/>
            <a:tailEnd/>
          </a:ln>
        </p:spPr>
        <p:txBody>
          <a:bodyPr>
            <a:spAutoFit/>
          </a:bodyPr>
          <a:lstStyle/>
          <a:p>
            <a:pPr defTabSz="3762375"/>
            <a:r>
              <a:rPr lang="en-US" sz="1800"/>
              <a:t>Acknowledgements</a:t>
            </a:r>
          </a:p>
          <a:p>
            <a:pPr defTabSz="3762375"/>
            <a:endParaRPr lang="en-US" sz="1800"/>
          </a:p>
          <a:p>
            <a:pPr defTabSz="3762375"/>
            <a:r>
              <a:rPr lang="en-US" sz="1800"/>
              <a:t>We would like to thank members of the Paradigms team, especially </a:t>
            </a:r>
          </a:p>
          <a:p>
            <a:pPr defTabSz="3762375"/>
            <a:r>
              <a:rPr lang="en-US" sz="1800"/>
              <a:t>Elizabeth Gire,  Emily van Zee,  and  </a:t>
            </a:r>
          </a:p>
          <a:p>
            <a:pPr defTabSz="3762375"/>
            <a:r>
              <a:rPr lang="en-US" sz="1800"/>
              <a:t>Janet Tate</a:t>
            </a:r>
          </a:p>
        </p:txBody>
      </p:sp>
      <p:sp>
        <p:nvSpPr>
          <p:cNvPr id="1080" name="Oval 145"/>
          <p:cNvSpPr>
            <a:spLocks noChangeArrowheads="1"/>
          </p:cNvSpPr>
          <p:nvPr/>
        </p:nvSpPr>
        <p:spPr bwMode="auto">
          <a:xfrm>
            <a:off x="8305800" y="8077200"/>
            <a:ext cx="762000" cy="914400"/>
          </a:xfrm>
          <a:prstGeom prst="ellipse">
            <a:avLst/>
          </a:prstGeom>
          <a:solidFill>
            <a:srgbClr val="FFD9D9"/>
          </a:solidFill>
          <a:ln w="9525" algn="ctr">
            <a:solidFill>
              <a:schemeClr val="tx1"/>
            </a:solidFill>
            <a:round/>
            <a:headEnd/>
            <a:tailEnd/>
          </a:ln>
        </p:spPr>
        <p:txBody>
          <a:bodyPr/>
          <a:lstStyle/>
          <a:p>
            <a:pPr defTabSz="3762375"/>
            <a:endParaRPr lang="en-US"/>
          </a:p>
        </p:txBody>
      </p:sp>
      <p:sp>
        <p:nvSpPr>
          <p:cNvPr id="1081" name="Oval 147"/>
          <p:cNvSpPr>
            <a:spLocks noChangeArrowheads="1"/>
          </p:cNvSpPr>
          <p:nvPr/>
        </p:nvSpPr>
        <p:spPr bwMode="auto">
          <a:xfrm>
            <a:off x="12344400" y="8382000"/>
            <a:ext cx="762000" cy="914400"/>
          </a:xfrm>
          <a:prstGeom prst="ellipse">
            <a:avLst/>
          </a:prstGeom>
          <a:solidFill>
            <a:srgbClr val="FFD9D9"/>
          </a:solidFill>
          <a:ln w="9525" algn="ctr">
            <a:solidFill>
              <a:schemeClr val="tx1"/>
            </a:solidFill>
            <a:round/>
            <a:headEnd/>
            <a:tailEnd/>
          </a:ln>
        </p:spPr>
        <p:txBody>
          <a:bodyPr/>
          <a:lstStyle/>
          <a:p>
            <a:pPr defTabSz="3762375"/>
            <a:endParaRPr lang="en-US"/>
          </a:p>
        </p:txBody>
      </p:sp>
      <p:cxnSp>
        <p:nvCxnSpPr>
          <p:cNvPr id="1082" name="Straight Connector 149"/>
          <p:cNvCxnSpPr>
            <a:cxnSpLocks noChangeShapeType="1"/>
          </p:cNvCxnSpPr>
          <p:nvPr/>
        </p:nvCxnSpPr>
        <p:spPr bwMode="auto">
          <a:xfrm>
            <a:off x="8686800" y="12039600"/>
            <a:ext cx="9448800" cy="0"/>
          </a:xfrm>
          <a:prstGeom prst="line">
            <a:avLst/>
          </a:prstGeom>
          <a:noFill/>
          <a:ln w="41275" algn="ctr">
            <a:solidFill>
              <a:schemeClr val="tx1"/>
            </a:solidFill>
            <a:round/>
            <a:headEnd/>
            <a:tailEnd/>
          </a:ln>
        </p:spPr>
      </p:cxnSp>
      <p:graphicFrame>
        <p:nvGraphicFramePr>
          <p:cNvPr id="1035" name="Object 142"/>
          <p:cNvGraphicFramePr>
            <a:graphicFrameLocks noChangeAspect="1"/>
          </p:cNvGraphicFramePr>
          <p:nvPr/>
        </p:nvGraphicFramePr>
        <p:xfrm>
          <a:off x="15773400" y="13944600"/>
          <a:ext cx="1776413" cy="1223963"/>
        </p:xfrm>
        <a:graphic>
          <a:graphicData uri="http://schemas.openxmlformats.org/presentationml/2006/ole">
            <p:oleObj spid="_x0000_s1035" name="Equation" r:id="rId17" imgW="571320" imgH="393480" progId="Equation.3">
              <p:embed/>
            </p:oleObj>
          </a:graphicData>
        </a:graphic>
      </p:graphicFrame>
      <p:sp>
        <p:nvSpPr>
          <p:cNvPr id="1083" name="Text Box 106"/>
          <p:cNvSpPr txBox="1">
            <a:spLocks noChangeArrowheads="1"/>
          </p:cNvSpPr>
          <p:nvPr/>
        </p:nvSpPr>
        <p:spPr bwMode="auto">
          <a:xfrm>
            <a:off x="14706600" y="15240000"/>
            <a:ext cx="4191000" cy="1570038"/>
          </a:xfrm>
          <a:prstGeom prst="rect">
            <a:avLst/>
          </a:prstGeom>
          <a:noFill/>
          <a:ln w="9525">
            <a:noFill/>
            <a:miter lim="800000"/>
            <a:headEnd/>
            <a:tailEnd/>
          </a:ln>
        </p:spPr>
        <p:txBody>
          <a:bodyPr>
            <a:spAutoFit/>
          </a:bodyPr>
          <a:lstStyle/>
          <a:p>
            <a:pPr algn="ctr" defTabSz="3762375"/>
            <a:r>
              <a:rPr lang="en-US" sz="2400" b="1">
                <a:latin typeface="Times New Roman" pitchFamily="18" charset="0"/>
              </a:rPr>
              <a:t>Students confuse angular and linear velocity and misunderstand radians </a:t>
            </a:r>
          </a:p>
          <a:p>
            <a:pPr defTabSz="3762375"/>
            <a:endParaRPr lang="en-US" sz="2400" b="1">
              <a:latin typeface="Times New Roman" pitchFamily="18" charset="0"/>
            </a:endParaRPr>
          </a:p>
        </p:txBody>
      </p:sp>
      <p:sp>
        <p:nvSpPr>
          <p:cNvPr id="1084" name="Rectangle 150"/>
          <p:cNvSpPr>
            <a:spLocks noChangeArrowheads="1"/>
          </p:cNvSpPr>
          <p:nvPr/>
        </p:nvSpPr>
        <p:spPr bwMode="auto">
          <a:xfrm>
            <a:off x="914400" y="2057400"/>
            <a:ext cx="32918400" cy="0"/>
          </a:xfrm>
          <a:prstGeom prst="rect">
            <a:avLst/>
          </a:prstGeom>
          <a:noFill/>
          <a:ln w="9525">
            <a:noFill/>
            <a:miter lim="800000"/>
            <a:headEnd/>
            <a:tailEnd/>
          </a:ln>
        </p:spPr>
        <p:txBody>
          <a:bodyPr wrap="none" anchor="ctr">
            <a:spAutoFit/>
          </a:bodyPr>
          <a:lstStyle/>
          <a:p>
            <a:pPr eaLnBrk="0" hangingPunct="0"/>
            <a:endParaRPr lang="en-US"/>
          </a:p>
        </p:txBody>
      </p:sp>
      <p:sp>
        <p:nvSpPr>
          <p:cNvPr id="1085" name="Rectangle 158"/>
          <p:cNvSpPr>
            <a:spLocks noChangeArrowheads="1"/>
          </p:cNvSpPr>
          <p:nvPr/>
        </p:nvSpPr>
        <p:spPr bwMode="auto">
          <a:xfrm>
            <a:off x="914400" y="2057400"/>
            <a:ext cx="32918400" cy="0"/>
          </a:xfrm>
          <a:prstGeom prst="rect">
            <a:avLst/>
          </a:prstGeom>
          <a:noFill/>
          <a:ln w="9525">
            <a:noFill/>
            <a:miter lim="800000"/>
            <a:headEnd/>
            <a:tailEnd/>
          </a:ln>
        </p:spPr>
        <p:txBody>
          <a:bodyPr wrap="none" anchor="ctr">
            <a:spAutoFit/>
          </a:bodyPr>
          <a:lstStyle/>
          <a:p>
            <a:pPr eaLnBrk="0" hangingPunct="0"/>
            <a:endParaRPr lang="en-US"/>
          </a:p>
        </p:txBody>
      </p:sp>
      <p:sp>
        <p:nvSpPr>
          <p:cNvPr id="1086" name="Text Box 183"/>
          <p:cNvSpPr txBox="1">
            <a:spLocks noChangeArrowheads="1"/>
          </p:cNvSpPr>
          <p:nvPr/>
        </p:nvSpPr>
        <p:spPr bwMode="auto">
          <a:xfrm>
            <a:off x="19888200" y="7620000"/>
            <a:ext cx="6248400" cy="4154488"/>
          </a:xfrm>
          <a:prstGeom prst="rect">
            <a:avLst/>
          </a:prstGeom>
          <a:noFill/>
          <a:ln w="9525">
            <a:solidFill>
              <a:schemeClr val="tx1"/>
            </a:solidFill>
            <a:miter lim="800000"/>
            <a:headEnd/>
            <a:tailEnd/>
          </a:ln>
        </p:spPr>
        <p:txBody>
          <a:bodyPr>
            <a:spAutoFit/>
          </a:bodyPr>
          <a:lstStyle/>
          <a:p>
            <a:pPr algn="ctr">
              <a:spcAft>
                <a:spcPts val="600"/>
              </a:spcAft>
            </a:pPr>
            <a:r>
              <a:rPr lang="en-US" sz="2400" dirty="0">
                <a:latin typeface="Times New Roman" pitchFamily="18" charset="0"/>
                <a:cs typeface="Times New Roman" pitchFamily="18" charset="0"/>
              </a:rPr>
              <a:t>DIALOG</a:t>
            </a:r>
          </a:p>
          <a:p>
            <a:pPr>
              <a:spcAft>
                <a:spcPts val="600"/>
              </a:spcAft>
              <a:buFont typeface="Arial" charset="0"/>
              <a:buChar char="•"/>
            </a:pPr>
            <a:r>
              <a:rPr lang="en-US" sz="2000" b="1" dirty="0">
                <a:latin typeface="Times New Roman" pitchFamily="18" charset="0"/>
                <a:cs typeface="Times New Roman" pitchFamily="18" charset="0"/>
              </a:rPr>
              <a:t>Biff, </a:t>
            </a:r>
            <a:r>
              <a:rPr lang="en-US" sz="2000" dirty="0">
                <a:latin typeface="Times New Roman" pitchFamily="18" charset="0"/>
                <a:cs typeface="Times New Roman" pitchFamily="18" charset="0"/>
              </a:rPr>
              <a:t>"Say by the right hand rule, it's in this direction." [gestures right hand rule with thumb up]</a:t>
            </a:r>
          </a:p>
          <a:p>
            <a:pPr>
              <a:spcAft>
                <a:spcPts val="600"/>
              </a:spcAft>
              <a:buFont typeface="Arial" charset="0"/>
              <a:buChar char="•"/>
            </a:pPr>
            <a:r>
              <a:rPr lang="en-US" sz="2000" b="1" dirty="0">
                <a:latin typeface="Times New Roman" pitchFamily="18" charset="0"/>
                <a:cs typeface="Times New Roman" pitchFamily="18" charset="0"/>
              </a:rPr>
              <a:t>Shawn, </a:t>
            </a:r>
            <a:r>
              <a:rPr lang="en-US" sz="2000" dirty="0">
                <a:latin typeface="Times New Roman" pitchFamily="18" charset="0"/>
                <a:cs typeface="Times New Roman" pitchFamily="18" charset="0"/>
              </a:rPr>
              <a:t>"But if you're, like, way up here at some weird point..." [points to a place on board away from the ring and off-axis] </a:t>
            </a:r>
          </a:p>
          <a:p>
            <a:pPr>
              <a:spcAft>
                <a:spcPts val="600"/>
              </a:spcAft>
              <a:buFont typeface="Arial" charset="0"/>
              <a:buChar char="•"/>
            </a:pPr>
            <a:r>
              <a:rPr lang="en-US" sz="2000" b="1" dirty="0">
                <a:latin typeface="Times New Roman" pitchFamily="18" charset="0"/>
                <a:cs typeface="Times New Roman" pitchFamily="18" charset="0"/>
              </a:rPr>
              <a:t>Devin, </a:t>
            </a:r>
            <a:r>
              <a:rPr lang="en-US" sz="2000" dirty="0">
                <a:latin typeface="Times New Roman" pitchFamily="18" charset="0"/>
                <a:cs typeface="Times New Roman" pitchFamily="18" charset="0"/>
              </a:rPr>
              <a:t>"Yeah, but right-hand rule is kind of a sketch.  You still have to have an exact [inaudible].”</a:t>
            </a:r>
          </a:p>
          <a:p>
            <a:pPr>
              <a:buFont typeface="Arial" charset="0"/>
              <a:buChar char="•"/>
            </a:pPr>
            <a:r>
              <a:rPr lang="en-US" sz="2000" b="1" dirty="0">
                <a:latin typeface="Times New Roman" pitchFamily="18" charset="0"/>
                <a:cs typeface="Times New Roman" pitchFamily="18" charset="0"/>
              </a:rPr>
              <a:t>Shawn, </a:t>
            </a:r>
            <a:r>
              <a:rPr lang="en-US" sz="2000" dirty="0">
                <a:latin typeface="Times New Roman" pitchFamily="18" charset="0"/>
                <a:cs typeface="Times New Roman" pitchFamily="18" charset="0"/>
              </a:rPr>
              <a:t>"Like if you're way up here,</a:t>
            </a:r>
          </a:p>
          <a:p>
            <a:r>
              <a:rPr lang="en-US" sz="2000" dirty="0">
                <a:latin typeface="Times New Roman" pitchFamily="18" charset="0"/>
                <a:cs typeface="Times New Roman" pitchFamily="18" charset="0"/>
              </a:rPr>
              <a:t> [draws an external point ], </a:t>
            </a:r>
          </a:p>
          <a:p>
            <a:r>
              <a:rPr lang="en-US" sz="2000" dirty="0">
                <a:latin typeface="Times New Roman" pitchFamily="18" charset="0"/>
                <a:cs typeface="Times New Roman" pitchFamily="18" charset="0"/>
              </a:rPr>
              <a:t>like, which,…I mean which way </a:t>
            </a:r>
          </a:p>
          <a:p>
            <a:r>
              <a:rPr lang="en-US" sz="2000" dirty="0">
                <a:latin typeface="Times New Roman" pitchFamily="18" charset="0"/>
                <a:cs typeface="Times New Roman" pitchFamily="18" charset="0"/>
              </a:rPr>
              <a:t>is it going to point?“ </a:t>
            </a:r>
            <a:endParaRPr lang="en-US" sz="1400" dirty="0">
              <a:latin typeface="Times New Roman" pitchFamily="18" charset="0"/>
            </a:endParaRPr>
          </a:p>
        </p:txBody>
      </p:sp>
      <p:sp>
        <p:nvSpPr>
          <p:cNvPr id="1087" name="Rectangle 164"/>
          <p:cNvSpPr>
            <a:spLocks noChangeArrowheads="1"/>
          </p:cNvSpPr>
          <p:nvPr/>
        </p:nvSpPr>
        <p:spPr bwMode="auto">
          <a:xfrm>
            <a:off x="0" y="0"/>
            <a:ext cx="32918400" cy="0"/>
          </a:xfrm>
          <a:prstGeom prst="rect">
            <a:avLst/>
          </a:prstGeom>
          <a:noFill/>
          <a:ln w="9525">
            <a:noFill/>
            <a:miter lim="800000"/>
            <a:headEnd/>
            <a:tailEnd/>
          </a:ln>
        </p:spPr>
        <p:txBody>
          <a:bodyPr wrap="none" anchor="ctr">
            <a:spAutoFit/>
          </a:bodyPr>
          <a:lstStyle/>
          <a:p>
            <a:endParaRPr lang="en-US"/>
          </a:p>
        </p:txBody>
      </p:sp>
      <p:sp>
        <p:nvSpPr>
          <p:cNvPr id="1088" name="Rectangle 171"/>
          <p:cNvSpPr>
            <a:spLocks noChangeArrowheads="1"/>
          </p:cNvSpPr>
          <p:nvPr/>
        </p:nvSpPr>
        <p:spPr bwMode="auto">
          <a:xfrm>
            <a:off x="0" y="0"/>
            <a:ext cx="32918400" cy="0"/>
          </a:xfrm>
          <a:prstGeom prst="rect">
            <a:avLst/>
          </a:prstGeom>
          <a:noFill/>
          <a:ln w="9525">
            <a:noFill/>
            <a:miter lim="800000"/>
            <a:headEnd/>
            <a:tailEnd/>
          </a:ln>
        </p:spPr>
        <p:txBody>
          <a:bodyPr wrap="none" anchor="ctr">
            <a:spAutoFit/>
          </a:bodyPr>
          <a:lstStyle/>
          <a:p>
            <a:endParaRPr lang="en-US"/>
          </a:p>
        </p:txBody>
      </p:sp>
      <p:grpSp>
        <p:nvGrpSpPr>
          <p:cNvPr id="1089" name="Group 166"/>
          <p:cNvGrpSpPr>
            <a:grpSpLocks noChangeAspect="1"/>
          </p:cNvGrpSpPr>
          <p:nvPr/>
        </p:nvGrpSpPr>
        <p:grpSpPr bwMode="auto">
          <a:xfrm>
            <a:off x="23850600" y="10439400"/>
            <a:ext cx="2143125" cy="1230313"/>
            <a:chOff x="2527" y="7140"/>
            <a:chExt cx="3750" cy="2160"/>
          </a:xfrm>
        </p:grpSpPr>
        <p:sp>
          <p:nvSpPr>
            <p:cNvPr id="1096" name="AutoShape 170"/>
            <p:cNvSpPr>
              <a:spLocks noChangeAspect="1" noChangeArrowheads="1" noTextEdit="1"/>
            </p:cNvSpPr>
            <p:nvPr/>
          </p:nvSpPr>
          <p:spPr bwMode="auto">
            <a:xfrm>
              <a:off x="2527" y="7140"/>
              <a:ext cx="3750" cy="2160"/>
            </a:xfrm>
            <a:prstGeom prst="rect">
              <a:avLst/>
            </a:prstGeom>
            <a:solidFill>
              <a:schemeClr val="bg1"/>
            </a:solidFill>
            <a:ln w="9525">
              <a:noFill/>
              <a:miter lim="800000"/>
              <a:headEnd/>
              <a:tailEnd/>
            </a:ln>
          </p:spPr>
          <p:txBody>
            <a:bodyPr/>
            <a:lstStyle/>
            <a:p>
              <a:endParaRPr lang="en-US"/>
            </a:p>
          </p:txBody>
        </p:sp>
        <p:sp>
          <p:nvSpPr>
            <p:cNvPr id="1097" name="Oval 169"/>
            <p:cNvSpPr>
              <a:spLocks noChangeArrowheads="1"/>
            </p:cNvSpPr>
            <p:nvPr/>
          </p:nvSpPr>
          <p:spPr bwMode="auto">
            <a:xfrm>
              <a:off x="3994" y="8210"/>
              <a:ext cx="1600" cy="936"/>
            </a:xfrm>
            <a:prstGeom prst="ellipse">
              <a:avLst/>
            </a:prstGeom>
            <a:solidFill>
              <a:srgbClr val="FFFFFF"/>
            </a:solidFill>
            <a:ln w="38100">
              <a:solidFill>
                <a:srgbClr val="000000"/>
              </a:solidFill>
              <a:round/>
              <a:headEnd/>
              <a:tailEnd/>
            </a:ln>
          </p:spPr>
          <p:txBody>
            <a:bodyPr/>
            <a:lstStyle/>
            <a:p>
              <a:endParaRPr lang="en-US"/>
            </a:p>
          </p:txBody>
        </p:sp>
        <p:sp>
          <p:nvSpPr>
            <p:cNvPr id="1098" name="Line 168"/>
            <p:cNvSpPr>
              <a:spLocks noChangeShapeType="1"/>
            </p:cNvSpPr>
            <p:nvPr/>
          </p:nvSpPr>
          <p:spPr bwMode="auto">
            <a:xfrm flipV="1">
              <a:off x="4794" y="8210"/>
              <a:ext cx="0" cy="401"/>
            </a:xfrm>
            <a:prstGeom prst="line">
              <a:avLst/>
            </a:prstGeom>
            <a:noFill/>
            <a:ln w="34925">
              <a:solidFill>
                <a:srgbClr val="000000"/>
              </a:solidFill>
              <a:round/>
              <a:headEnd/>
              <a:tailEnd type="triangle" w="med" len="med"/>
            </a:ln>
          </p:spPr>
          <p:txBody>
            <a:bodyPr/>
            <a:lstStyle/>
            <a:p>
              <a:endParaRPr lang="en-US"/>
            </a:p>
          </p:txBody>
        </p:sp>
        <p:sp>
          <p:nvSpPr>
            <p:cNvPr id="1099" name="Text Box 167"/>
            <p:cNvSpPr txBox="1">
              <a:spLocks noChangeArrowheads="1"/>
            </p:cNvSpPr>
            <p:nvPr/>
          </p:nvSpPr>
          <p:spPr bwMode="auto">
            <a:xfrm>
              <a:off x="3127" y="7294"/>
              <a:ext cx="450" cy="463"/>
            </a:xfrm>
            <a:prstGeom prst="rect">
              <a:avLst/>
            </a:prstGeom>
            <a:noFill/>
            <a:ln w="9525">
              <a:noFill/>
              <a:miter lim="800000"/>
              <a:headEnd/>
              <a:tailEnd/>
            </a:ln>
          </p:spPr>
          <p:txBody>
            <a:bodyPr/>
            <a:lstStyle/>
            <a:p>
              <a:pPr eaLnBrk="0" hangingPunct="0"/>
              <a:r>
                <a:rPr lang="en-US" sz="1400">
                  <a:ea typeface="Calibri" pitchFamily="34" charset="0"/>
                  <a:cs typeface="Times New Roman" pitchFamily="18" charset="0"/>
                </a:rPr>
                <a:t>●</a:t>
              </a:r>
            </a:p>
          </p:txBody>
        </p:sp>
      </p:grpSp>
      <p:sp>
        <p:nvSpPr>
          <p:cNvPr id="1090" name="Oval 146"/>
          <p:cNvSpPr>
            <a:spLocks noChangeArrowheads="1"/>
          </p:cNvSpPr>
          <p:nvPr/>
        </p:nvSpPr>
        <p:spPr bwMode="auto">
          <a:xfrm>
            <a:off x="12725400" y="8991600"/>
            <a:ext cx="762000" cy="914400"/>
          </a:xfrm>
          <a:prstGeom prst="ellipse">
            <a:avLst/>
          </a:prstGeom>
          <a:solidFill>
            <a:srgbClr val="FFD9D9"/>
          </a:solidFill>
          <a:ln w="9525" algn="ctr">
            <a:solidFill>
              <a:schemeClr val="tx1"/>
            </a:solidFill>
            <a:round/>
            <a:headEnd/>
            <a:tailEnd/>
          </a:ln>
        </p:spPr>
        <p:txBody>
          <a:bodyPr/>
          <a:lstStyle/>
          <a:p>
            <a:pPr defTabSz="3762375"/>
            <a:endParaRPr lang="en-US"/>
          </a:p>
        </p:txBody>
      </p:sp>
      <p:sp>
        <p:nvSpPr>
          <p:cNvPr id="1091" name="Text Box 106"/>
          <p:cNvSpPr txBox="1">
            <a:spLocks noChangeArrowheads="1"/>
          </p:cNvSpPr>
          <p:nvPr/>
        </p:nvSpPr>
        <p:spPr bwMode="auto">
          <a:xfrm>
            <a:off x="10134600" y="12268200"/>
            <a:ext cx="5181600" cy="1416050"/>
          </a:xfrm>
          <a:prstGeom prst="rect">
            <a:avLst/>
          </a:prstGeom>
          <a:noFill/>
          <a:ln w="9525">
            <a:noFill/>
            <a:miter lim="800000"/>
            <a:headEnd/>
            <a:tailEnd/>
          </a:ln>
        </p:spPr>
        <p:txBody>
          <a:bodyPr>
            <a:spAutoFit/>
          </a:bodyPr>
          <a:lstStyle/>
          <a:p>
            <a:pPr algn="ctr" defTabSz="3762375">
              <a:spcAft>
                <a:spcPts val="600"/>
              </a:spcAft>
            </a:pPr>
            <a:r>
              <a:rPr lang="en-US" sz="2400" b="1">
                <a:latin typeface="Times New Roman" pitchFamily="18" charset="0"/>
              </a:rPr>
              <a:t>GROUP 2: Bob, Nick &amp; Tanya</a:t>
            </a:r>
          </a:p>
          <a:p>
            <a:pPr algn="ctr" defTabSz="3762375">
              <a:spcAft>
                <a:spcPts val="600"/>
              </a:spcAft>
            </a:pPr>
            <a:r>
              <a:rPr lang="en-US" sz="2800" b="1">
                <a:latin typeface="Times New Roman" pitchFamily="18" charset="0"/>
              </a:rPr>
              <a:t>ANGULAR CONFUSION</a:t>
            </a:r>
          </a:p>
          <a:p>
            <a:pPr defTabSz="3762375"/>
            <a:endParaRPr lang="en-US" sz="2400" b="1">
              <a:latin typeface="Times New Roman" pitchFamily="18" charset="0"/>
            </a:endParaRPr>
          </a:p>
        </p:txBody>
      </p:sp>
      <p:sp>
        <p:nvSpPr>
          <p:cNvPr id="1092" name="Text Box 175"/>
          <p:cNvSpPr txBox="1">
            <a:spLocks noChangeArrowheads="1"/>
          </p:cNvSpPr>
          <p:nvPr/>
        </p:nvSpPr>
        <p:spPr bwMode="auto">
          <a:xfrm>
            <a:off x="21183600" y="6400800"/>
            <a:ext cx="8686800" cy="969963"/>
          </a:xfrm>
          <a:prstGeom prst="rect">
            <a:avLst/>
          </a:prstGeom>
          <a:noFill/>
          <a:ln w="9525">
            <a:noFill/>
            <a:miter lim="800000"/>
            <a:headEnd/>
            <a:tailEnd/>
          </a:ln>
        </p:spPr>
        <p:txBody>
          <a:bodyPr>
            <a:spAutoFit/>
          </a:bodyPr>
          <a:lstStyle/>
          <a:p>
            <a:pPr algn="ctr" defTabSz="3762375">
              <a:spcBef>
                <a:spcPts val="1200"/>
              </a:spcBef>
            </a:pPr>
            <a:r>
              <a:rPr lang="en-US" sz="2400" b="1">
                <a:latin typeface="Times New Roman" pitchFamily="18" charset="0"/>
              </a:rPr>
              <a:t>GROUP 5: </a:t>
            </a:r>
            <a:r>
              <a:rPr lang="en-US" sz="2400" b="1" smtClean="0">
                <a:latin typeface="Times New Roman" pitchFamily="18" charset="0"/>
              </a:rPr>
              <a:t>Shawn, </a:t>
            </a:r>
            <a:r>
              <a:rPr lang="en-US" sz="2400" b="1">
                <a:latin typeface="Times New Roman" pitchFamily="18" charset="0"/>
              </a:rPr>
              <a:t>Devin &amp; Biff</a:t>
            </a:r>
          </a:p>
          <a:p>
            <a:pPr algn="ctr" defTabSz="3762375">
              <a:spcBef>
                <a:spcPts val="600"/>
              </a:spcBef>
            </a:pPr>
            <a:r>
              <a:rPr lang="en-US" sz="2800" b="1" dirty="0">
                <a:latin typeface="Times New Roman" pitchFamily="18" charset="0"/>
              </a:rPr>
              <a:t>CHALLENGING THE RIGHT-HAND RULE</a:t>
            </a:r>
          </a:p>
        </p:txBody>
      </p:sp>
      <p:sp>
        <p:nvSpPr>
          <p:cNvPr id="1093" name="TextBox 187"/>
          <p:cNvSpPr txBox="1">
            <a:spLocks noChangeArrowheads="1"/>
          </p:cNvSpPr>
          <p:nvPr/>
        </p:nvSpPr>
        <p:spPr bwMode="auto">
          <a:xfrm>
            <a:off x="26365200" y="7620000"/>
            <a:ext cx="5105400" cy="3924300"/>
          </a:xfrm>
          <a:prstGeom prst="rect">
            <a:avLst/>
          </a:prstGeom>
          <a:noFill/>
          <a:ln w="9525">
            <a:noFill/>
            <a:miter lim="800000"/>
            <a:headEnd/>
            <a:tailEnd/>
          </a:ln>
        </p:spPr>
        <p:txBody>
          <a:bodyPr>
            <a:spAutoFit/>
          </a:bodyPr>
          <a:lstStyle/>
          <a:p>
            <a:pPr algn="ctr">
              <a:spcAft>
                <a:spcPts val="600"/>
              </a:spcAft>
            </a:pPr>
            <a:r>
              <a:rPr lang="en-US" sz="2400" dirty="0">
                <a:latin typeface="Times New Roman" pitchFamily="18" charset="0"/>
                <a:cs typeface="Times New Roman" pitchFamily="18" charset="0"/>
              </a:rPr>
              <a:t>DISCUSSION</a:t>
            </a:r>
          </a:p>
          <a:p>
            <a:r>
              <a:rPr lang="en-US" sz="2200" dirty="0">
                <a:latin typeface="Times New Roman" pitchFamily="18" charset="0"/>
                <a:cs typeface="Times New Roman" pitchFamily="18" charset="0"/>
              </a:rPr>
              <a:t>Shawn initially accepts his partner’s suggestion to use the right-hand rule, but quickly shows that it would not easily show the direction of the magnetic vector potential at “some weird point” (a point off axis)</a:t>
            </a:r>
          </a:p>
          <a:p>
            <a:endParaRPr lang="en-US"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Shawn connects to something he geometrically understands, which prevents him from accepting an incorrect solution.</a:t>
            </a:r>
          </a:p>
        </p:txBody>
      </p:sp>
      <p:cxnSp>
        <p:nvCxnSpPr>
          <p:cNvPr id="1094" name="Straight Connector 188"/>
          <p:cNvCxnSpPr>
            <a:cxnSpLocks noChangeShapeType="1"/>
          </p:cNvCxnSpPr>
          <p:nvPr/>
        </p:nvCxnSpPr>
        <p:spPr bwMode="auto">
          <a:xfrm>
            <a:off x="20421600" y="12039600"/>
            <a:ext cx="9448800" cy="0"/>
          </a:xfrm>
          <a:prstGeom prst="line">
            <a:avLst/>
          </a:prstGeom>
          <a:noFill/>
          <a:ln w="41275" algn="ctr">
            <a:solidFill>
              <a:schemeClr val="tx1"/>
            </a:solidFill>
            <a:round/>
            <a:headEnd/>
            <a:tailEnd/>
          </a:ln>
        </p:spPr>
      </p:cxnSp>
      <p:sp>
        <p:nvSpPr>
          <p:cNvPr id="1095" name="Oval 233"/>
          <p:cNvSpPr>
            <a:spLocks noChangeArrowheads="1"/>
          </p:cNvSpPr>
          <p:nvPr/>
        </p:nvSpPr>
        <p:spPr bwMode="auto">
          <a:xfrm>
            <a:off x="17068800" y="13944600"/>
            <a:ext cx="609600" cy="609600"/>
          </a:xfrm>
          <a:prstGeom prst="ellipse">
            <a:avLst/>
          </a:prstGeom>
          <a:noFill/>
          <a:ln w="9525">
            <a:solidFill>
              <a:srgbClr val="FF0000"/>
            </a:solidFill>
            <a:round/>
            <a:headEnd/>
            <a:tailEnd/>
          </a:ln>
        </p:spPr>
        <p:txBody>
          <a:bodyPr wrap="none" anchor="ctr"/>
          <a:lstStyle/>
          <a:p>
            <a:endParaRPr lang="en-US"/>
          </a:p>
        </p:txBody>
      </p:sp>
      <p:sp>
        <p:nvSpPr>
          <p:cNvPr id="2" name="Rectangle 14"/>
          <p:cNvSpPr>
            <a:spLocks noChangeArrowheads="1"/>
          </p:cNvSpPr>
          <p:nvPr/>
        </p:nvSpPr>
        <p:spPr bwMode="auto">
          <a:xfrm>
            <a:off x="0" y="0"/>
            <a:ext cx="32918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 name="Rectangle 16"/>
          <p:cNvSpPr>
            <a:spLocks noChangeArrowheads="1"/>
          </p:cNvSpPr>
          <p:nvPr/>
        </p:nvSpPr>
        <p:spPr bwMode="auto">
          <a:xfrm>
            <a:off x="0" y="0"/>
            <a:ext cx="32918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 name="Rectangle 18"/>
          <p:cNvSpPr>
            <a:spLocks noChangeArrowheads="1"/>
          </p:cNvSpPr>
          <p:nvPr/>
        </p:nvSpPr>
        <p:spPr bwMode="auto">
          <a:xfrm>
            <a:off x="0" y="0"/>
            <a:ext cx="32918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20"/>
          <p:cNvSpPr>
            <a:spLocks noChangeArrowheads="1"/>
          </p:cNvSpPr>
          <p:nvPr/>
        </p:nvSpPr>
        <p:spPr bwMode="auto">
          <a:xfrm>
            <a:off x="16278702" y="43934"/>
            <a:ext cx="360996"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174625"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21"/>
          <p:cNvSpPr>
            <a:spLocks noChangeArrowheads="1"/>
          </p:cNvSpPr>
          <p:nvPr/>
        </p:nvSpPr>
        <p:spPr bwMode="auto">
          <a:xfrm>
            <a:off x="0" y="647700"/>
            <a:ext cx="32918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9" name="TextBox 98"/>
          <p:cNvSpPr txBox="1"/>
          <p:nvPr/>
        </p:nvSpPr>
        <p:spPr>
          <a:xfrm>
            <a:off x="1600200" y="18288000"/>
            <a:ext cx="5105400" cy="923330"/>
          </a:xfrm>
          <a:prstGeom prst="rect">
            <a:avLst/>
          </a:prstGeom>
          <a:noFill/>
        </p:spPr>
        <p:txBody>
          <a:bodyPr wrap="square" rtlCol="0">
            <a:spAutoFit/>
          </a:bodyPr>
          <a:lstStyle/>
          <a:p>
            <a:pPr lvl="0"/>
            <a:r>
              <a:rPr lang="en-US" sz="1800" dirty="0" smtClean="0">
                <a:latin typeface="Times New Roman" pitchFamily="18" charset="0"/>
                <a:cs typeface="Times New Roman" pitchFamily="18" charset="0"/>
              </a:rPr>
              <a:t>The students are given the general equation for the magnetic vector potential due to a volume </a:t>
            </a:r>
            <a:r>
              <a:rPr lang="en-US" sz="1800" dirty="0" smtClean="0">
                <a:latin typeface="Times New Roman" pitchFamily="18" charset="0"/>
                <a:cs typeface="Times New Roman" pitchFamily="18" charset="0"/>
              </a:rPr>
              <a:t>current</a:t>
            </a:r>
          </a:p>
          <a:p>
            <a:pPr lvl="0"/>
            <a:endParaRPr lang="en-US" sz="1800" dirty="0"/>
          </a:p>
        </p:txBody>
      </p:sp>
      <p:sp>
        <p:nvSpPr>
          <p:cNvPr id="100" name="TextBox 99"/>
          <p:cNvSpPr txBox="1"/>
          <p:nvPr/>
        </p:nvSpPr>
        <p:spPr>
          <a:xfrm>
            <a:off x="1143000" y="20040600"/>
            <a:ext cx="5791200" cy="1477328"/>
          </a:xfrm>
          <a:prstGeom prst="rect">
            <a:avLst/>
          </a:prstGeom>
          <a:noFill/>
        </p:spPr>
        <p:txBody>
          <a:bodyPr wrap="square" rtlCol="0">
            <a:spAutoFit/>
          </a:bodyPr>
          <a:lstStyle/>
          <a:p>
            <a:r>
              <a:rPr lang="en-US" sz="1800" dirty="0" smtClean="0">
                <a:latin typeface="Times New Roman" pitchFamily="18" charset="0"/>
                <a:cs typeface="Times New Roman" pitchFamily="18" charset="0"/>
              </a:rPr>
              <a:t>where     denotes </a:t>
            </a:r>
            <a:r>
              <a:rPr lang="en-US" sz="1800" dirty="0" smtClean="0">
                <a:latin typeface="Times New Roman" pitchFamily="18" charset="0"/>
                <a:cs typeface="Times New Roman" pitchFamily="18" charset="0"/>
              </a:rPr>
              <a:t>the position in space at which the magnetic vector potential is measured and </a:t>
            </a:r>
            <a:r>
              <a:rPr lang="en-US" sz="1800" dirty="0" smtClean="0">
                <a:latin typeface="Times New Roman" pitchFamily="18" charset="0"/>
                <a:cs typeface="Times New Roman" pitchFamily="18" charset="0"/>
              </a:rPr>
              <a:t>    denotes </a:t>
            </a:r>
            <a:r>
              <a:rPr lang="en-US" sz="1800" dirty="0" smtClean="0">
                <a:latin typeface="Times New Roman" pitchFamily="18" charset="0"/>
                <a:cs typeface="Times New Roman" pitchFamily="18" charset="0"/>
              </a:rPr>
              <a:t>the position of the current segment), but were expected to generalize this expression to a line current.   Ideally, students would eventually reach a solution in the </a:t>
            </a:r>
            <a:r>
              <a:rPr lang="en-US" sz="1800" dirty="0" smtClean="0">
                <a:latin typeface="Times New Roman" pitchFamily="18" charset="0"/>
                <a:cs typeface="Times New Roman" pitchFamily="18" charset="0"/>
              </a:rPr>
              <a:t>form</a:t>
            </a:r>
            <a:endParaRPr lang="en-US" sz="1800" dirty="0">
              <a:latin typeface="Times New Roman" pitchFamily="18" charset="0"/>
              <a:cs typeface="Times New Roman" pitchFamily="18" charset="0"/>
            </a:endParaRPr>
          </a:p>
        </p:txBody>
      </p:sp>
      <p:graphicFrame>
        <p:nvGraphicFramePr>
          <p:cNvPr id="111" name="Object 110"/>
          <p:cNvGraphicFramePr>
            <a:graphicFrameLocks noChangeAspect="1"/>
          </p:cNvGraphicFramePr>
          <p:nvPr/>
        </p:nvGraphicFramePr>
        <p:xfrm>
          <a:off x="13430250" y="18211800"/>
          <a:ext cx="114300" cy="215900"/>
        </p:xfrm>
        <a:graphic>
          <a:graphicData uri="http://schemas.openxmlformats.org/presentationml/2006/ole">
            <p:oleObj spid="_x0000_s1056" name="Equation" r:id="rId18" imgW="114120" imgH="215640" progId="Equation.3">
              <p:embed/>
            </p:oleObj>
          </a:graphicData>
        </a:graphic>
      </p:graphicFrame>
      <p:graphicFrame>
        <p:nvGraphicFramePr>
          <p:cNvPr id="21" name="Object 34"/>
          <p:cNvGraphicFramePr>
            <a:graphicFrameLocks noChangeAspect="1"/>
          </p:cNvGraphicFramePr>
          <p:nvPr/>
        </p:nvGraphicFramePr>
        <p:xfrm>
          <a:off x="2514600" y="18973800"/>
          <a:ext cx="2743200" cy="914400"/>
        </p:xfrm>
        <a:graphic>
          <a:graphicData uri="http://schemas.openxmlformats.org/presentationml/2006/ole">
            <p:oleObj spid="_x0000_s1058" name="Equation" r:id="rId19" imgW="1409400" imgH="469800" progId="Equation.3">
              <p:embed/>
            </p:oleObj>
          </a:graphicData>
        </a:graphic>
      </p:graphicFrame>
      <p:sp>
        <p:nvSpPr>
          <p:cNvPr id="22" name="Rectangle 36"/>
          <p:cNvSpPr>
            <a:spLocks noChangeArrowheads="1"/>
          </p:cNvSpPr>
          <p:nvPr/>
        </p:nvSpPr>
        <p:spPr bwMode="auto">
          <a:xfrm>
            <a:off x="0" y="0"/>
            <a:ext cx="32918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5" name="Object 38"/>
          <p:cNvGraphicFramePr>
            <a:graphicFrameLocks noChangeAspect="1"/>
          </p:cNvGraphicFramePr>
          <p:nvPr/>
        </p:nvGraphicFramePr>
        <p:xfrm>
          <a:off x="1371600" y="21640800"/>
          <a:ext cx="5154826" cy="804762"/>
        </p:xfrm>
        <a:graphic>
          <a:graphicData uri="http://schemas.openxmlformats.org/presentationml/2006/ole">
            <p:oleObj spid="_x0000_s1062" name="Equation" r:id="rId20" imgW="3009600" imgH="469800" progId="Equation.3">
              <p:embed/>
            </p:oleObj>
          </a:graphicData>
        </a:graphic>
      </p:graphicFrame>
      <p:graphicFrame>
        <p:nvGraphicFramePr>
          <p:cNvPr id="26" name="Object 39"/>
          <p:cNvGraphicFramePr>
            <a:graphicFrameLocks noChangeAspect="1"/>
          </p:cNvGraphicFramePr>
          <p:nvPr/>
        </p:nvGraphicFramePr>
        <p:xfrm>
          <a:off x="4249738" y="20320000"/>
          <a:ext cx="274637" cy="298450"/>
        </p:xfrm>
        <a:graphic>
          <a:graphicData uri="http://schemas.openxmlformats.org/presentationml/2006/ole">
            <p:oleObj spid="_x0000_s1063" name="Equation" r:id="rId21" imgW="152280" imgH="164880" progId="Equation.3">
              <p:embed/>
            </p:oleObj>
          </a:graphicData>
        </a:graphic>
      </p:graphicFrame>
      <p:graphicFrame>
        <p:nvGraphicFramePr>
          <p:cNvPr id="27" name="Object 40"/>
          <p:cNvGraphicFramePr>
            <a:graphicFrameLocks noChangeAspect="1"/>
          </p:cNvGraphicFramePr>
          <p:nvPr/>
        </p:nvGraphicFramePr>
        <p:xfrm>
          <a:off x="1828800" y="20064413"/>
          <a:ext cx="219075" cy="284162"/>
        </p:xfrm>
        <a:graphic>
          <a:graphicData uri="http://schemas.openxmlformats.org/presentationml/2006/ole">
            <p:oleObj spid="_x0000_s1064" name="Equation" r:id="rId22" imgW="126720" imgH="164880" progId="Equation.3">
              <p:embed/>
            </p:oleObj>
          </a:graphicData>
        </a:graphic>
      </p:graphicFrame>
      <p:sp>
        <p:nvSpPr>
          <p:cNvPr id="122" name="Text Box 239"/>
          <p:cNvSpPr txBox="1">
            <a:spLocks noChangeArrowheads="1"/>
          </p:cNvSpPr>
          <p:nvPr/>
        </p:nvSpPr>
        <p:spPr bwMode="auto">
          <a:xfrm>
            <a:off x="8382000" y="18440400"/>
            <a:ext cx="6649705" cy="1569660"/>
          </a:xfrm>
          <a:prstGeom prst="rect">
            <a:avLst/>
          </a:prstGeom>
          <a:noFill/>
          <a:ln w="9525">
            <a:noFill/>
            <a:miter lim="800000"/>
            <a:headEnd/>
            <a:tailEnd/>
          </a:ln>
        </p:spPr>
        <p:txBody>
          <a:bodyPr wrap="none">
            <a:spAutoFit/>
          </a:bodyPr>
          <a:lstStyle/>
          <a:p>
            <a:pPr defTabSz="3762375"/>
            <a:r>
              <a:rPr lang="en-US" sz="4800" b="1" dirty="0" smtClean="0">
                <a:latin typeface="Times New Roman" pitchFamily="18" charset="0"/>
              </a:rPr>
              <a:t>Theoretical </a:t>
            </a:r>
            <a:r>
              <a:rPr lang="en-US" sz="4800" b="1" dirty="0" smtClean="0">
                <a:latin typeface="Times New Roman" pitchFamily="18" charset="0"/>
              </a:rPr>
              <a:t>Fr</a:t>
            </a:r>
            <a:r>
              <a:rPr lang="en-US" sz="4800" b="1" dirty="0" smtClean="0">
                <a:latin typeface="Times New Roman" pitchFamily="18" charset="0"/>
              </a:rPr>
              <a:t>amework:</a:t>
            </a:r>
          </a:p>
          <a:p>
            <a:pPr defTabSz="3762375"/>
            <a:r>
              <a:rPr lang="en-US" sz="4800" b="1" dirty="0" smtClean="0">
                <a:latin typeface="Times New Roman" pitchFamily="18" charset="0"/>
              </a:rPr>
              <a:t>Resource “Plasticity”</a:t>
            </a:r>
            <a:endParaRPr lang="en-US" sz="4800" b="1" dirty="0">
              <a:latin typeface="Times New Roman" pitchFamily="18" charset="0"/>
            </a:endParaRPr>
          </a:p>
        </p:txBody>
      </p:sp>
      <p:sp>
        <p:nvSpPr>
          <p:cNvPr id="123" name="Text Box 241"/>
          <p:cNvSpPr txBox="1">
            <a:spLocks noChangeArrowheads="1"/>
          </p:cNvSpPr>
          <p:nvPr/>
        </p:nvSpPr>
        <p:spPr bwMode="auto">
          <a:xfrm>
            <a:off x="24917400" y="20421600"/>
            <a:ext cx="6400800" cy="5078313"/>
          </a:xfrm>
          <a:prstGeom prst="rect">
            <a:avLst/>
          </a:prstGeom>
          <a:noFill/>
          <a:ln w="9525">
            <a:noFill/>
            <a:miter lim="800000"/>
            <a:headEnd/>
            <a:tailEnd/>
          </a:ln>
        </p:spPr>
        <p:txBody>
          <a:bodyPr wrap="square">
            <a:spAutoFit/>
          </a:bodyPr>
          <a:lstStyle/>
          <a:p>
            <a:pPr defTabSz="3762375">
              <a:spcBef>
                <a:spcPct val="50000"/>
              </a:spcBef>
              <a:buFont typeface="Wingdings" pitchFamily="2" charset="2"/>
              <a:buChar char="§"/>
            </a:pPr>
            <a:r>
              <a:rPr lang="en-US" sz="2400" dirty="0" smtClean="0">
                <a:latin typeface="Times New Roman" pitchFamily="18" charset="0"/>
                <a:cs typeface="Times New Roman" pitchFamily="18" charset="0"/>
              </a:rPr>
              <a:t> Many students make some attempt to interpret and understand their results, but are often willing to accept weak or partial understanding. Only a few students consistently insisted on a much firmer footing for their sense-making. </a:t>
            </a:r>
          </a:p>
          <a:p>
            <a:pPr defTabSz="3762375">
              <a:spcBef>
                <a:spcPct val="50000"/>
              </a:spcBef>
              <a:spcAft>
                <a:spcPct val="50000"/>
              </a:spcAft>
              <a:buFont typeface="Wingdings" pitchFamily="2" charset="2"/>
              <a:buChar char="§"/>
            </a:pPr>
            <a:r>
              <a:rPr lang="en-US" sz="2400" dirty="0" smtClean="0">
                <a:latin typeface="Times New Roman" pitchFamily="18" charset="0"/>
                <a:cs typeface="Times New Roman" pitchFamily="18" charset="0"/>
              </a:rPr>
              <a:t>When </a:t>
            </a:r>
            <a:r>
              <a:rPr lang="en-US" sz="2400" dirty="0">
                <a:latin typeface="Times New Roman" pitchFamily="18" charset="0"/>
                <a:cs typeface="Times New Roman" pitchFamily="18" charset="0"/>
              </a:rPr>
              <a:t>instructors encourage students to quickly acquire new understandings and connect them to incomplete older understandings, they may inadvertently encourage students to be satisfied with a poor understanding. Students may learn to see “sense-making” as connecting any new thing to any old thing, even if both are poorly understood. </a:t>
            </a:r>
            <a:endParaRPr lang="en-US" sz="2400" baseline="-250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762375" rtl="0" eaLnBrk="1" fontAlgn="base" latinLnBrk="0" hangingPunct="1">
          <a:lnSpc>
            <a:spcPct val="100000"/>
          </a:lnSpc>
          <a:spcBef>
            <a:spcPct val="0"/>
          </a:spcBef>
          <a:spcAft>
            <a:spcPct val="0"/>
          </a:spcAft>
          <a:buClrTx/>
          <a:buSzTx/>
          <a:buFontTx/>
          <a:buNone/>
          <a:tabLst/>
          <a:defRPr kumimoji="0" lang="en-US" sz="7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762375" rtl="0" eaLnBrk="1" fontAlgn="base" latinLnBrk="0" hangingPunct="1">
          <a:lnSpc>
            <a:spcPct val="100000"/>
          </a:lnSpc>
          <a:spcBef>
            <a:spcPct val="0"/>
          </a:spcBef>
          <a:spcAft>
            <a:spcPct val="0"/>
          </a:spcAft>
          <a:buClrTx/>
          <a:buSzTx/>
          <a:buFontTx/>
          <a:buNone/>
          <a:tabLst/>
          <a:defRPr kumimoji="0" lang="en-US" sz="7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2547</TotalTime>
  <Words>1203</Words>
  <Application>Microsoft Office PowerPoint</Application>
  <PresentationFormat>Custom</PresentationFormat>
  <Paragraphs>99</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Default Design</vt:lpstr>
      <vt:lpstr>Equation</vt:lpstr>
      <vt:lpstr>Microsoft Equation 3.0</vt:lpstr>
      <vt:lpstr>Slide 1</vt:lpstr>
    </vt:vector>
  </TitlesOfParts>
  <Company>Oregon State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cernyl</dc:creator>
  <cp:lastModifiedBy>Cerny</cp:lastModifiedBy>
  <cp:revision>98</cp:revision>
  <dcterms:created xsi:type="dcterms:W3CDTF">2008-07-14T19:44:07Z</dcterms:created>
  <dcterms:modified xsi:type="dcterms:W3CDTF">2013-07-04T04:50:22Z</dcterms:modified>
</cp:coreProperties>
</file>