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219456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 snapToObjects="1">
      <p:cViewPr>
        <p:scale>
          <a:sx n="33" d="100"/>
          <a:sy n="33" d="100"/>
        </p:scale>
        <p:origin x="-1086" y="156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912" tIns="219456" rIns="438912" bIns="2194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24FF03-378A-E943-872B-7E002191A127}" type="datetimeFigureOut">
              <a:rPr lang="en-US" smtClean="0"/>
              <a:pPr/>
              <a:t>7/10/2013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931-38AD-974D-B0C4-568E52ABE82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194560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920" indent="-1645920" algn="l" defTabSz="2194560" rtl="0" eaLnBrk="1" latinLnBrk="0" hangingPunct="1">
        <a:spcBef>
          <a:spcPct val="20000"/>
        </a:spcBef>
        <a:buFont typeface="Arial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160" indent="-1371600" algn="l" defTabSz="2194560" rtl="0" eaLnBrk="1" latinLnBrk="0" hangingPunct="1">
        <a:spcBef>
          <a:spcPct val="20000"/>
        </a:spcBef>
        <a:buFont typeface="Arial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2194560" rtl="0" eaLnBrk="1" latinLnBrk="0" hangingPunct="1">
        <a:spcBef>
          <a:spcPct val="20000"/>
        </a:spcBef>
        <a:buFont typeface="Arial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2194560" rtl="0" eaLnBrk="1" latinLnBrk="0" hangingPunct="1">
        <a:spcBef>
          <a:spcPct val="20000"/>
        </a:spcBef>
        <a:buFont typeface="Arial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2194560" rtl="0" eaLnBrk="1" latinLnBrk="0" hangingPunct="1">
        <a:spcBef>
          <a:spcPct val="20000"/>
        </a:spcBef>
        <a:buFont typeface="Arial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2194560" rtl="0" eaLnBrk="1" latinLnBrk="0" hangingPunct="1">
        <a:spcBef>
          <a:spcPct val="20000"/>
        </a:spcBef>
        <a:buFont typeface="Arial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219456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0929505" y="3256034"/>
            <a:ext cx="2167171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/>
              <a:t>Grant Sherer, Mary Bridget </a:t>
            </a:r>
            <a:r>
              <a:rPr lang="en-US" sz="5000" dirty="0" err="1" smtClean="0"/>
              <a:t>Kustusch</a:t>
            </a:r>
            <a:r>
              <a:rPr lang="en-US" sz="5000" dirty="0" smtClean="0"/>
              <a:t>, Corinne A. </a:t>
            </a:r>
            <a:r>
              <a:rPr lang="en-US" sz="5000" dirty="0" err="1" smtClean="0"/>
              <a:t>Manogue</a:t>
            </a:r>
            <a:r>
              <a:rPr lang="en-US" sz="5000" dirty="0" smtClean="0"/>
              <a:t>, and David Roundy</a:t>
            </a:r>
          </a:p>
          <a:p>
            <a:pPr algn="ctr"/>
            <a:r>
              <a:rPr lang="en-US" sz="5000" i="1" dirty="0" smtClean="0"/>
              <a:t>Oregon State University</a:t>
            </a:r>
            <a:endParaRPr lang="en-US" sz="5000" dirty="0" smtClean="0"/>
          </a:p>
          <a:p>
            <a:pPr algn="ctr"/>
            <a:r>
              <a:rPr lang="en-US" sz="5000" dirty="0" smtClean="0"/>
              <a:t>PERC 2013, Portland, OR</a:t>
            </a:r>
          </a:p>
          <a:p>
            <a:pPr algn="ctr"/>
            <a:endParaRPr lang="en-US" sz="5000" i="1" dirty="0"/>
          </a:p>
        </p:txBody>
      </p:sp>
      <p:sp>
        <p:nvSpPr>
          <p:cNvPr id="30" name="TextBox 29"/>
          <p:cNvSpPr txBox="1"/>
          <p:nvPr/>
        </p:nvSpPr>
        <p:spPr>
          <a:xfrm>
            <a:off x="14780553" y="7718795"/>
            <a:ext cx="139286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The Partial Derivative Machine can be used to teach various mathematical techniques such as: </a:t>
            </a:r>
          </a:p>
          <a:p>
            <a:pPr marL="457200" indent="640080">
              <a:buFont typeface="Arial"/>
              <a:buChar char="•"/>
            </a:pPr>
            <a:r>
              <a:rPr lang="en-US" sz="4800" dirty="0" smtClean="0"/>
              <a:t>Total Differentials</a:t>
            </a:r>
          </a:p>
          <a:p>
            <a:pPr marL="457200" indent="640080">
              <a:buFont typeface="Arial"/>
              <a:buChar char="•"/>
            </a:pPr>
            <a:r>
              <a:rPr lang="en-US" sz="4800" dirty="0" smtClean="0"/>
              <a:t>Maxwell Relations</a:t>
            </a:r>
          </a:p>
          <a:p>
            <a:pPr marL="457200" indent="640080">
              <a:buFont typeface="Arial"/>
              <a:buChar char="•"/>
            </a:pPr>
            <a:r>
              <a:rPr lang="en-US" sz="4800" dirty="0" smtClean="0"/>
              <a:t>Partial Derivative Manipulations</a:t>
            </a:r>
          </a:p>
          <a:p>
            <a:pPr marL="457200" indent="640080">
              <a:buFont typeface="Arial"/>
              <a:buChar char="•"/>
            </a:pPr>
            <a:r>
              <a:rPr lang="en-US" sz="4800" dirty="0" smtClean="0"/>
              <a:t>Cyclic Chain Rule</a:t>
            </a:r>
          </a:p>
          <a:p>
            <a:pPr marL="457200" indent="640080">
              <a:buFont typeface="Arial"/>
              <a:buChar char="•"/>
            </a:pPr>
            <a:r>
              <a:rPr lang="en-US" sz="4800" dirty="0" smtClean="0"/>
              <a:t>Legendre Transforms</a:t>
            </a:r>
          </a:p>
        </p:txBody>
      </p:sp>
      <p:pic>
        <p:nvPicPr>
          <p:cNvPr id="34" name="Picture 33" descr="Pic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1" y="24520867"/>
            <a:ext cx="9717818" cy="561466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609601" y="23128987"/>
            <a:ext cx="100884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/>
              <a:t>Alternative Central Systems: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9601" y="30177226"/>
            <a:ext cx="99877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600" dirty="0" smtClean="0"/>
              <a:t>By using central systems such as a loop of string (A), a piece of spandex (B), and different spring </a:t>
            </a:r>
            <a:r>
              <a:rPr lang="en-US" sz="3600" dirty="0" smtClean="0"/>
              <a:t>systems, </a:t>
            </a:r>
            <a:r>
              <a:rPr lang="en-US" sz="3600" dirty="0" smtClean="0"/>
              <a:t>students can experience various relationships between the properties of the system.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0249160" y="7718795"/>
            <a:ext cx="1226030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/>
              <a:t>What is a Partial Derivative Machine?</a:t>
            </a:r>
          </a:p>
          <a:p>
            <a:pPr algn="just"/>
            <a:r>
              <a:rPr lang="en-US" sz="4000" dirty="0" smtClean="0"/>
              <a:t>The Partial Derivative Machine is an apparatus consisting of a central spring system that can be stretched via four strings extending outward. This central system is on a large piece of particle board which features a pulley on two adjacent corners (Corners C and D), and a knob on all four corners. The system is held in place using the knobs at A and B. Adding weight to the strings at C and D causes the system to stretch, and this stretching can be measured using the flags on the strings (Example labeled E).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/>
              <p:cNvSpPr txBox="1"/>
              <p:nvPr/>
            </p:nvSpPr>
            <p:spPr>
              <a:xfrm>
                <a:off x="14104194" y="28681906"/>
                <a:ext cx="13604411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6000" b="1" dirty="0" smtClean="0">
                    <a:solidFill>
                      <a:prstClr val="black"/>
                    </a:solidFill>
                  </a:rPr>
                  <a:t>Physical Variables:</a:t>
                </a:r>
                <a:endParaRPr lang="en-US" sz="6000" b="1" dirty="0" smtClean="0"/>
              </a:p>
              <a:p>
                <a:pPr marL="457200" indent="640080">
                  <a:buFont typeface="Arial"/>
                  <a:buChar char="•"/>
                </a:pPr>
                <a14:m>
                  <m:oMath xmlns:m="http://schemas.openxmlformats.org/officeDocument/2006/math">
                    <m:r>
                      <a:rPr lang="en-US" sz="4800" i="1" dirty="0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sz="4800" dirty="0" smtClean="0"/>
                  <a:t>: </a:t>
                </a:r>
                <a:r>
                  <a:rPr lang="en-US" sz="4800" dirty="0" smtClean="0"/>
                  <a:t>distance </a:t>
                </a:r>
                <a:r>
                  <a:rPr lang="en-US" sz="4800" dirty="0" smtClean="0"/>
                  <a:t>between the flags on the X strings</a:t>
                </a:r>
              </a:p>
              <a:p>
                <a:pPr marL="457200" indent="640080">
                  <a:buFont typeface="Arial"/>
                  <a:buChar char="•"/>
                </a:pPr>
                <a14:m>
                  <m:oMath xmlns:m="http://schemas.openxmlformats.org/officeDocument/2006/math">
                    <m:r>
                      <a:rPr lang="en-US" sz="4800" i="1" dirty="0" smtClean="0">
                        <a:latin typeface="Cambria Math"/>
                      </a:rPr>
                      <m:t>𝑦</m:t>
                    </m:r>
                  </m:oMath>
                </a14:m>
                <a:r>
                  <a:rPr lang="en-US" sz="4800" dirty="0" smtClean="0"/>
                  <a:t>: </a:t>
                </a:r>
                <a:r>
                  <a:rPr lang="en-US" sz="4800" dirty="0" smtClean="0"/>
                  <a:t>distance </a:t>
                </a:r>
                <a:r>
                  <a:rPr lang="en-US" sz="4800" dirty="0" smtClean="0"/>
                  <a:t>between the flags on the Y strings</a:t>
                </a:r>
              </a:p>
              <a:p>
                <a:pPr marL="457200" indent="640080">
                  <a:buFont typeface="Arial"/>
                  <a:buChar char="•"/>
                </a:pPr>
                <a14:m>
                  <m:oMath xmlns:m="http://schemas.openxmlformats.org/officeDocument/2006/math">
                    <m:r>
                      <a:rPr lang="en-US" sz="4800" i="1" dirty="0" smtClean="0">
                        <a:latin typeface="Cambria Math"/>
                      </a:rPr>
                      <m:t>𝐹</m:t>
                    </m:r>
                    <m:r>
                      <a:rPr lang="en-US" sz="4800" i="1" baseline="-25000" dirty="0" err="1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sz="4800" dirty="0" smtClean="0"/>
                  <a:t>: </a:t>
                </a:r>
                <a:r>
                  <a:rPr lang="en-US" sz="4800" dirty="0" smtClean="0"/>
                  <a:t>tension </a:t>
                </a:r>
                <a:r>
                  <a:rPr lang="en-US" sz="4800" dirty="0" smtClean="0"/>
                  <a:t>in the X oriented strings</a:t>
                </a:r>
              </a:p>
              <a:p>
                <a:pPr marL="457200" indent="640080">
                  <a:buFont typeface="Arial"/>
                  <a:buChar char="•"/>
                </a:pPr>
                <a14:m>
                  <m:oMath xmlns:m="http://schemas.openxmlformats.org/officeDocument/2006/math">
                    <m:r>
                      <a:rPr lang="en-US" sz="4800" i="1" dirty="0" smtClean="0">
                        <a:latin typeface="Cambria Math"/>
                      </a:rPr>
                      <m:t>𝐹</m:t>
                    </m:r>
                    <m:r>
                      <a:rPr lang="en-US" sz="4800" i="1" baseline="-25000" dirty="0" err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en-US" sz="4800" dirty="0" smtClean="0"/>
                  <a:t>: </a:t>
                </a:r>
                <a:r>
                  <a:rPr lang="en-US" sz="4800" dirty="0" smtClean="0"/>
                  <a:t>tension </a:t>
                </a:r>
                <a:r>
                  <a:rPr lang="en-US" sz="4800" dirty="0" smtClean="0"/>
                  <a:t>in the Y oriented strings </a:t>
                </a: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04194" y="28681906"/>
                <a:ext cx="13604411" cy="3970318"/>
              </a:xfrm>
              <a:prstGeom prst="rect">
                <a:avLst/>
              </a:prstGeom>
              <a:blipFill rotWithShape="1">
                <a:blip r:embed="rId3"/>
                <a:stretch>
                  <a:fillRect l="-2734" t="-4608" b="-73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609601" y="7365169"/>
                <a:ext cx="10111082" cy="77867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0" b="1" dirty="0" smtClean="0"/>
                  <a:t>Manipulating the System:</a:t>
                </a:r>
              </a:p>
              <a:p>
                <a:r>
                  <a:rPr lang="en-US" sz="4000" dirty="0" smtClean="0"/>
                  <a:t>There are two conditions under which the system can be manipulated.</a:t>
                </a:r>
              </a:p>
              <a:p>
                <a:r>
                  <a:rPr lang="en-US" sz="4000" b="1" dirty="0" smtClean="0"/>
                  <a:t>Method 1:</a:t>
                </a:r>
              </a:p>
              <a:p>
                <a:pPr marL="914400" indent="-514350">
                  <a:buFont typeface="+mj-lt"/>
                  <a:buAutoNum type="arabicPeriod"/>
                </a:pPr>
                <a:r>
                  <a:rPr lang="en-US" sz="4000" dirty="0" smtClean="0"/>
                  <a:t>Tighten knob on corner C or D to fix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en-US" sz="4000" dirty="0" smtClean="0"/>
                  <a:t> or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/>
                      </a:rPr>
                      <m:t>𝑥</m:t>
                    </m:r>
                  </m:oMath>
                </a14:m>
                <a:r>
                  <a:rPr lang="en-US" sz="4000" dirty="0" smtClean="0"/>
                  <a:t> (respectively).</a:t>
                </a:r>
              </a:p>
              <a:p>
                <a:pPr marL="914400" indent="-514350">
                  <a:buFont typeface="+mj-lt"/>
                  <a:buAutoNum type="arabicPeriod"/>
                </a:pPr>
                <a:r>
                  <a:rPr lang="en-US" sz="4000" dirty="0" smtClean="0"/>
                  <a:t>Add weight to the free string.</a:t>
                </a:r>
              </a:p>
              <a:p>
                <a:pPr marL="914400" indent="-514350">
                  <a:buFont typeface="+mj-lt"/>
                  <a:buAutoNum type="arabicPeriod"/>
                </a:pPr>
                <a:r>
                  <a:rPr lang="en-US" sz="4000" dirty="0" smtClean="0"/>
                  <a:t>Measure changes to the other variables.</a:t>
                </a:r>
              </a:p>
              <a:p>
                <a:r>
                  <a:rPr lang="en-US" sz="4000" b="1" dirty="0" smtClean="0"/>
                  <a:t>Method 2:</a:t>
                </a:r>
              </a:p>
              <a:p>
                <a:pPr marL="914400" indent="-514350">
                  <a:buFont typeface="+mj-lt"/>
                  <a:buAutoNum type="arabicPeriod"/>
                </a:pPr>
                <a:r>
                  <a:rPr lang="en-US" sz="4000" dirty="0" smtClean="0"/>
                  <a:t>Leave knobs on both corner C and D free.</a:t>
                </a:r>
              </a:p>
              <a:p>
                <a:pPr marL="914400" indent="-514350">
                  <a:buFont typeface="+mj-lt"/>
                  <a:buAutoNum type="arabicPeriod"/>
                </a:pPr>
                <a:r>
                  <a:rPr lang="en-US" sz="4000" dirty="0" smtClean="0"/>
                  <a:t>Add weight to either string at C or D.</a:t>
                </a:r>
              </a:p>
              <a:p>
                <a:pPr marL="914400" indent="-514350">
                  <a:buFont typeface="+mj-lt"/>
                  <a:buAutoNum type="arabicPeriod"/>
                </a:pPr>
                <a:r>
                  <a:rPr lang="en-US" sz="4000" dirty="0" smtClean="0"/>
                  <a:t>Measure changes to other variables.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1" y="7365169"/>
                <a:ext cx="10111082" cy="7786747"/>
              </a:xfrm>
              <a:prstGeom prst="rect">
                <a:avLst/>
              </a:prstGeom>
              <a:blipFill rotWithShape="1">
                <a:blip r:embed="rId4"/>
                <a:stretch>
                  <a:fillRect l="-3617" t="-2347" b="-23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 descr="Pic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1" y="15202671"/>
            <a:ext cx="9568339" cy="7309148"/>
          </a:xfrm>
          <a:prstGeom prst="rect">
            <a:avLst/>
          </a:prstGeom>
        </p:spPr>
      </p:pic>
      <p:pic>
        <p:nvPicPr>
          <p:cNvPr id="18" name="Picture 17" descr="Pic1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3466865" y="13910014"/>
            <a:ext cx="14359790" cy="14123690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10929505" y="1385430"/>
            <a:ext cx="22436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0" dirty="0" smtClean="0"/>
              <a:t>The Partial Derivative Machine</a:t>
            </a:r>
            <a:endParaRPr lang="en-US" sz="120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30249160" y="21772833"/>
                <a:ext cx="12752549" cy="109582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0" b="1" dirty="0" smtClean="0"/>
                  <a:t>Classroom Activities:</a:t>
                </a:r>
              </a:p>
              <a:p>
                <a:endParaRPr lang="en-US" sz="3200" b="1" dirty="0" smtClean="0"/>
              </a:p>
              <a:p>
                <a:r>
                  <a:rPr lang="en-US" sz="4400" b="1" dirty="0" smtClean="0"/>
                  <a:t>Playing with the Machine (≈15 minutes):</a:t>
                </a:r>
              </a:p>
              <a:p>
                <a:r>
                  <a:rPr lang="en-US" sz="4000" dirty="0" smtClean="0"/>
                  <a:t>Determine:</a:t>
                </a:r>
              </a:p>
              <a:p>
                <a:pPr marL="457200" indent="640080">
                  <a:buFont typeface="Arial"/>
                  <a:buChar char="•"/>
                </a:pPr>
                <a:r>
                  <a:rPr lang="en-US" sz="4000" dirty="0" smtClean="0"/>
                  <a:t>The properties of the system that can be controlled. </a:t>
                </a:r>
              </a:p>
              <a:p>
                <a:pPr marL="457200" indent="640080">
                  <a:buFont typeface="Arial"/>
                  <a:buChar char="•"/>
                </a:pPr>
                <a:r>
                  <a:rPr lang="en-US" sz="4000" dirty="0" smtClean="0"/>
                  <a:t>The properties of the system that can be measured.</a:t>
                </a:r>
              </a:p>
              <a:p>
                <a:pPr marL="457200" indent="640080">
                  <a:buFont typeface="Arial"/>
                  <a:buChar char="•"/>
                </a:pPr>
                <a:r>
                  <a:rPr lang="en-US" sz="4000" dirty="0" smtClean="0"/>
                  <a:t>The number of independent properties of the system.</a:t>
                </a:r>
              </a:p>
              <a:p>
                <a:endParaRPr lang="en-US" sz="4000" dirty="0" smtClean="0"/>
              </a:p>
              <a:p>
                <a:r>
                  <a:rPr lang="en-US" sz="4400" b="1" dirty="0" smtClean="0">
                    <a:solidFill>
                      <a:prstClr val="black"/>
                    </a:solidFill>
                  </a:rPr>
                  <a:t>Finding a Simple Derivative (≈20 minutes):</a:t>
                </a:r>
              </a:p>
              <a:p>
                <a:r>
                  <a:rPr lang="en-US" sz="4000" dirty="0" smtClean="0">
                    <a:solidFill>
                      <a:prstClr val="black"/>
                    </a:solidFill>
                  </a:rPr>
                  <a:t>Find the derivative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𝜕</m:t>
                        </m:r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𝜕</m:t>
                        </m:r>
                        <m:sSub>
                          <m:sSubPr>
                            <m:ctrlPr>
                              <a:rPr lang="en-US" sz="4000" b="0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4000" b="0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𝐹</m:t>
                            </m:r>
                          </m:e>
                          <m:sub>
                            <m:r>
                              <a:rPr lang="en-US" sz="4000" b="0" i="1" smtClean="0">
                                <a:solidFill>
                                  <a:prstClr val="black"/>
                                </a:solidFill>
                                <a:latin typeface="Cambria Math"/>
                              </a:rPr>
                              <m:t>𝑥</m:t>
                            </m:r>
                          </m:sub>
                        </m:sSub>
                      </m:den>
                    </m:f>
                    <m:r>
                      <a:rPr lang="en-US" sz="4000" b="0" i="1" smtClean="0">
                        <a:solidFill>
                          <a:prstClr val="black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4000" dirty="0" smtClean="0"/>
                  <a:t>keeping in mind that this derivative may differ between the situation where </a:t>
                </a:r>
                <a14:m>
                  <m:oMath xmlns:m="http://schemas.openxmlformats.org/officeDocument/2006/math">
                    <m:r>
                      <a:rPr lang="en-US" sz="4000" i="1" dirty="0" smtClean="0">
                        <a:latin typeface="Cambria Math"/>
                      </a:rPr>
                      <m:t>𝑦</m:t>
                    </m:r>
                  </m:oMath>
                </a14:m>
                <a:r>
                  <a:rPr lang="en-US" sz="4000" dirty="0" smtClean="0"/>
                  <a:t> is constant compared with the situation where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latin typeface="Cambria Math"/>
                          </a:rPr>
                          <m:t>𝑦</m:t>
                        </m:r>
                      </m:sub>
                    </m:sSub>
                  </m:oMath>
                </a14:m>
                <a:r>
                  <a:rPr lang="en-US" sz="4000" dirty="0" smtClean="0"/>
                  <a:t> is held constant.</a:t>
                </a:r>
              </a:p>
              <a:p>
                <a:endParaRPr lang="en-US" sz="4000" dirty="0" smtClean="0">
                  <a:solidFill>
                    <a:prstClr val="black"/>
                  </a:solidFill>
                </a:endParaRPr>
              </a:p>
              <a:p>
                <a:r>
                  <a:rPr lang="en-US" sz="4400" b="1" dirty="0" smtClean="0">
                    <a:solidFill>
                      <a:prstClr val="black"/>
                    </a:solidFill>
                  </a:rPr>
                  <a:t>Integrated Lab (≈50 minutes):</a:t>
                </a:r>
              </a:p>
              <a:p>
                <a:r>
                  <a:rPr lang="en-US" sz="4000" dirty="0" smtClean="0">
                    <a:solidFill>
                      <a:prstClr val="black"/>
                    </a:solidFill>
                  </a:rPr>
                  <a:t>Determine the potential energy of the system by measuring the relationships between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prstClr val="black"/>
                        </a:solidFill>
                        <a:latin typeface="Cambria Math"/>
                      </a:rPr>
                      <m:t>𝑥</m:t>
                    </m:r>
                  </m:oMath>
                </a14:m>
                <a:r>
                  <a:rPr lang="en-US" sz="4000" dirty="0" smtClean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solidFill>
                          <a:prstClr val="black"/>
                        </a:solidFill>
                        <a:latin typeface="Cambria Math"/>
                      </a:rPr>
                      <m:t>𝑦</m:t>
                    </m:r>
                  </m:oMath>
                </a14:m>
                <a:r>
                  <a:rPr lang="en-US" sz="4000" dirty="0" smtClean="0">
                    <a:solidFill>
                      <a:prstClr val="black"/>
                    </a:solidFill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en-US" sz="4000" dirty="0" smtClean="0">
                    <a:solidFill>
                      <a:prstClr val="black"/>
                    </a:solidFill>
                  </a:rPr>
                  <a:t>,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00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sz="4000" b="0" i="1" smtClean="0">
                            <a:solidFill>
                              <a:prstClr val="black"/>
                            </a:solidFill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en-US" sz="4000" b="0" i="1" smtClean="0">
                        <a:solidFill>
                          <a:prstClr val="black"/>
                        </a:solidFill>
                        <a:latin typeface="Cambria Math"/>
                      </a:rPr>
                      <m:t>.</m:t>
                    </m:r>
                  </m:oMath>
                </a14:m>
                <a:endParaRPr lang="en-US" sz="4000" dirty="0" smtClean="0">
                  <a:solidFill>
                    <a:prstClr val="black"/>
                  </a:solidFill>
                </a:endParaRP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9160" y="21772833"/>
                <a:ext cx="12752549" cy="10958256"/>
              </a:xfrm>
              <a:prstGeom prst="rect">
                <a:avLst/>
              </a:prstGeom>
              <a:blipFill rotWithShape="1">
                <a:blip r:embed="rId7"/>
                <a:stretch>
                  <a:fillRect l="-2868" t="-1669" r="-3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1" y="933100"/>
            <a:ext cx="3810000" cy="3810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75292" y="1783119"/>
            <a:ext cx="4502648" cy="2191289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496654" y="4841083"/>
            <a:ext cx="67383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>
                <a:solidFill>
                  <a:schemeClr val="accent6"/>
                </a:solidFill>
              </a:rPr>
              <a:t>Paradigms in Physics</a:t>
            </a:r>
            <a:endParaRPr lang="en-US" sz="6000" b="1" dirty="0">
              <a:solidFill>
                <a:schemeClr val="accent6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65562" y="5779802"/>
            <a:ext cx="98005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http://</a:t>
            </a:r>
            <a:r>
              <a:rPr lang="en-US" sz="3600" dirty="0" err="1" smtClean="0"/>
              <a:t>www.physics.oregonstate.edu/portfolioswiki</a:t>
            </a:r>
            <a:endParaRPr lang="en-US" sz="3600" dirty="0"/>
          </a:p>
        </p:txBody>
      </p:sp>
      <p:grpSp>
        <p:nvGrpSpPr>
          <p:cNvPr id="31" name="Group 30"/>
          <p:cNvGrpSpPr/>
          <p:nvPr/>
        </p:nvGrpSpPr>
        <p:grpSpPr>
          <a:xfrm>
            <a:off x="33365779" y="4677429"/>
            <a:ext cx="9143685" cy="1965486"/>
            <a:chOff x="34219700" y="233876"/>
            <a:chExt cx="3472205" cy="2704771"/>
          </a:xfrm>
        </p:grpSpPr>
        <p:sp>
          <p:nvSpPr>
            <p:cNvPr id="33" name="Rounded Rectangle 32"/>
            <p:cNvSpPr/>
            <p:nvPr/>
          </p:nvSpPr>
          <p:spPr>
            <a:xfrm>
              <a:off x="34219700" y="233876"/>
              <a:ext cx="3455879" cy="2704771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cap="sq">
              <a:solidFill>
                <a:schemeClr val="tx1"/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/>
            <a:lstStyle/>
            <a:p>
              <a:pPr algn="ctr" defTabSz="4036568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000" b="1" dirty="0"/>
                <a:t>Acknowledgments</a:t>
              </a:r>
            </a:p>
          </p:txBody>
        </p:sp>
        <p:pic>
          <p:nvPicPr>
            <p:cNvPr id="35" name="Picture 90"/>
            <p:cNvPicPr>
              <a:picLocks noChangeAspect="1"/>
            </p:cNvPicPr>
            <p:nvPr/>
          </p:nvPicPr>
          <p:blipFill>
            <a:blip r:embed="rId10"/>
            <a:srcRect/>
            <a:stretch>
              <a:fillRect/>
            </a:stretch>
          </p:blipFill>
          <p:spPr bwMode="auto">
            <a:xfrm>
              <a:off x="37106829" y="1366757"/>
              <a:ext cx="488578" cy="14823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7" name="Straight Connector 36"/>
            <p:cNvCxnSpPr/>
            <p:nvPr/>
          </p:nvCxnSpPr>
          <p:spPr>
            <a:xfrm>
              <a:off x="34291885" y="1171575"/>
              <a:ext cx="340002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93"/>
            <p:cNvSpPr txBox="1">
              <a:spLocks noChangeArrowheads="1"/>
            </p:cNvSpPr>
            <p:nvPr/>
          </p:nvSpPr>
          <p:spPr bwMode="auto">
            <a:xfrm>
              <a:off x="34291885" y="1586261"/>
              <a:ext cx="2720255" cy="889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pPr eaLnBrk="1" hangingPunct="1"/>
              <a:r>
                <a:rPr lang="en-US" sz="2800" dirty="0"/>
                <a:t>This work </a:t>
              </a:r>
              <a:r>
                <a:rPr lang="en-US" sz="2800" dirty="0" smtClean="0"/>
                <a:t>was supported by NSF </a:t>
              </a:r>
              <a:r>
                <a:rPr lang="en-US" sz="2800" dirty="0"/>
                <a:t>DUE-1023120</a:t>
              </a:r>
              <a:r>
                <a:rPr lang="en-US" sz="3600" dirty="0"/>
                <a:t>.</a:t>
              </a: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2019376" y="6426133"/>
            <a:ext cx="17706553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800" b="1" dirty="0" smtClean="0"/>
              <a:t>A Mechanical Analog for Thermodynamics</a:t>
            </a:r>
            <a:endParaRPr lang="en-US" sz="7800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6471226" y="26543370"/>
            <a:ext cx="77104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4800" dirty="0" smtClean="0">
                <a:solidFill>
                  <a:prstClr val="black"/>
                </a:solidFill>
              </a:rPr>
              <a:t>“X-Axis”: Corner B to Corner D </a:t>
            </a:r>
          </a:p>
          <a:p>
            <a:pPr lvl="0"/>
            <a:r>
              <a:rPr lang="en-US" sz="4800" dirty="0" smtClean="0">
                <a:solidFill>
                  <a:prstClr val="black"/>
                </a:solidFill>
              </a:rPr>
              <a:t>“Y-axis”: Corner A to Corner C</a:t>
            </a:r>
          </a:p>
        </p:txBody>
      </p:sp>
      <p:pic>
        <p:nvPicPr>
          <p:cNvPr id="29" name="Picture 28" descr="IMG_0418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479782" y="14274436"/>
            <a:ext cx="9799060" cy="743335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533121" y="610468"/>
            <a:ext cx="8700729" cy="35394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Abstract</a:t>
            </a:r>
          </a:p>
          <a:p>
            <a:pPr algn="just"/>
            <a:r>
              <a:rPr lang="en-US" sz="2000" dirty="0" smtClean="0"/>
              <a:t>Research </a:t>
            </a:r>
            <a:r>
              <a:rPr lang="en-US" sz="2000" dirty="0"/>
              <a:t>has shown that students struggle to understand the use of partial derivatives in </a:t>
            </a:r>
            <a:r>
              <a:rPr lang="en-US" sz="2000" dirty="0"/>
              <a:t>t</a:t>
            </a:r>
            <a:r>
              <a:rPr lang="en-US" sz="2000" dirty="0" smtClean="0"/>
              <a:t>hermodynamics</a:t>
            </a:r>
            <a:r>
              <a:rPr lang="en-US" sz="2000" dirty="0"/>
              <a:t>. </a:t>
            </a:r>
            <a:r>
              <a:rPr lang="en-US" sz="2000" dirty="0" smtClean="0"/>
              <a:t>We have </a:t>
            </a:r>
            <a:r>
              <a:rPr lang="en-US" sz="2000" dirty="0"/>
              <a:t>designed an apparatus, which we have called a Partial Derivative </a:t>
            </a:r>
            <a:r>
              <a:rPr lang="en-US" sz="2000" dirty="0" smtClean="0"/>
              <a:t> Machine</a:t>
            </a:r>
            <a:r>
              <a:rPr lang="en-US" sz="2000" dirty="0"/>
              <a:t>, that serves as a mechanical analogue of </a:t>
            </a:r>
            <a:r>
              <a:rPr lang="en-US" sz="2000" dirty="0" smtClean="0"/>
              <a:t>a thermodynamic </a:t>
            </a:r>
            <a:r>
              <a:rPr lang="en-US" sz="2000" dirty="0"/>
              <a:t>system. Using this device, students have a tangible way to wrestle with issues related to partial </a:t>
            </a:r>
            <a:r>
              <a:rPr lang="en-US" sz="2000" dirty="0" smtClean="0"/>
              <a:t>derivatives and </a:t>
            </a:r>
            <a:r>
              <a:rPr lang="en-US" sz="2000" dirty="0"/>
              <a:t>thermodynamics, such as which variables are held fixed, how many variables are </a:t>
            </a:r>
            <a:r>
              <a:rPr lang="en-US" sz="2000" dirty="0" smtClean="0"/>
              <a:t>independent, and </a:t>
            </a:r>
            <a:r>
              <a:rPr lang="en-US" sz="2000" dirty="0"/>
              <a:t>how energy can </a:t>
            </a:r>
            <a:r>
              <a:rPr lang="en-US" sz="2000" dirty="0" smtClean="0"/>
              <a:t>be added </a:t>
            </a:r>
            <a:r>
              <a:rPr lang="en-US" sz="2000" dirty="0"/>
              <a:t>to a system. In this paper, we present a description of the apparatus, an introduction to the associated activities, and </a:t>
            </a:r>
            <a:r>
              <a:rPr lang="en-US" sz="2000" dirty="0" smtClean="0"/>
              <a:t>an overview </a:t>
            </a:r>
            <a:r>
              <a:rPr lang="en-US" sz="2000" dirty="0"/>
              <a:t>of how this apparatus can be connected to thermodynamic systems.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3365779" y="610468"/>
            <a:ext cx="9143685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1942</TotalTime>
  <Words>604</Words>
  <Application>Microsoft Office PowerPoint</Application>
  <PresentationFormat>Custom</PresentationFormat>
  <Paragraphs>51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Grant Sherer</dc:creator>
  <cp:lastModifiedBy>Sherer, Grant Jordan - ONID</cp:lastModifiedBy>
  <cp:revision>49</cp:revision>
  <cp:lastPrinted>2013-07-09T19:43:59Z</cp:lastPrinted>
  <dcterms:created xsi:type="dcterms:W3CDTF">2013-07-10T17:22:11Z</dcterms:created>
  <dcterms:modified xsi:type="dcterms:W3CDTF">2013-07-10T18:29:21Z</dcterms:modified>
</cp:coreProperties>
</file>