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1" r:id="rId2"/>
  </p:sldMasterIdLst>
  <p:notesMasterIdLst>
    <p:notesMasterId r:id="rId28"/>
  </p:notesMasterIdLst>
  <p:sldIdLst>
    <p:sldId id="256" r:id="rId3"/>
    <p:sldId id="311" r:id="rId4"/>
    <p:sldId id="300" r:id="rId5"/>
    <p:sldId id="312" r:id="rId6"/>
    <p:sldId id="295" r:id="rId7"/>
    <p:sldId id="319" r:id="rId8"/>
    <p:sldId id="291" r:id="rId9"/>
    <p:sldId id="314" r:id="rId10"/>
    <p:sldId id="301" r:id="rId11"/>
    <p:sldId id="303" r:id="rId12"/>
    <p:sldId id="306" r:id="rId13"/>
    <p:sldId id="317" r:id="rId14"/>
    <p:sldId id="307" r:id="rId15"/>
    <p:sldId id="313" r:id="rId16"/>
    <p:sldId id="308" r:id="rId17"/>
    <p:sldId id="318" r:id="rId18"/>
    <p:sldId id="320" r:id="rId19"/>
    <p:sldId id="321" r:id="rId20"/>
    <p:sldId id="322" r:id="rId21"/>
    <p:sldId id="293" r:id="rId22"/>
    <p:sldId id="315" r:id="rId23"/>
    <p:sldId id="316" r:id="rId24"/>
    <p:sldId id="310" r:id="rId25"/>
    <p:sldId id="309" r:id="rId26"/>
    <p:sldId id="290" r:id="rId27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  <a:srgbClr val="FFFFFF"/>
    <a:srgbClr val="FF66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08"/>
    <p:restoredTop sz="94631"/>
  </p:normalViewPr>
  <p:slideViewPr>
    <p:cSldViewPr snapToGrid="0" snapToObjects="1">
      <p:cViewPr>
        <p:scale>
          <a:sx n="62" d="100"/>
          <a:sy n="62" d="100"/>
        </p:scale>
        <p:origin x="81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522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3" name="Shape 133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81513868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Text"/>
          <p:cNvSpPr>
            <a:spLocks noGrp="1"/>
          </p:cNvSpPr>
          <p:nvPr>
            <p:ph type="title"/>
          </p:nvPr>
        </p:nvSpPr>
        <p:spPr>
          <a:xfrm>
            <a:off x="1270000" y="69379"/>
            <a:ext cx="10464800" cy="3302001"/>
          </a:xfrm>
          <a:prstGeom prst="rect">
            <a:avLst/>
          </a:prstGeom>
        </p:spPr>
        <p:txBody>
          <a:bodyPr anchor="b"/>
          <a:lstStyle>
            <a:lvl1pPr algn="ctr">
              <a:defRPr>
                <a:solidFill>
                  <a:srgbClr val="000000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14" name="Body Level One…"/>
          <p:cNvSpPr>
            <a:spLocks noGrp="1"/>
          </p:cNvSpPr>
          <p:nvPr>
            <p:ph type="body" sz="half" idx="1"/>
          </p:nvPr>
        </p:nvSpPr>
        <p:spPr>
          <a:xfrm>
            <a:off x="1270000" y="3135034"/>
            <a:ext cx="10464800" cy="2712921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15" name="OSU_PER_BANNER_WIDE_TRANSPARENT.gif" descr="OSU_PER_BANNER_WIDE_TRANSPARENT.gi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7099" y="8439569"/>
            <a:ext cx="7114868" cy="1237178"/>
          </a:xfrm>
          <a:prstGeom prst="rect">
            <a:avLst/>
          </a:prstGeom>
          <a:ln w="12700">
            <a:miter lim="400000"/>
          </a:ln>
        </p:spPr>
      </p:pic>
      <p:sp>
        <p:nvSpPr>
          <p:cNvPr id="16" name="Rectangle"/>
          <p:cNvSpPr/>
          <p:nvPr/>
        </p:nvSpPr>
        <p:spPr>
          <a:xfrm>
            <a:off x="-92497" y="9628271"/>
            <a:ext cx="13289663" cy="192993"/>
          </a:xfrm>
          <a:prstGeom prst="rect">
            <a:avLst/>
          </a:prstGeom>
          <a:solidFill>
            <a:srgbClr val="FE6634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" name="Slide Number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Image"/>
          <p:cNvSpPr>
            <a:spLocks noGrp="1"/>
          </p:cNvSpPr>
          <p:nvPr>
            <p:ph type="pic" sz="half" idx="13"/>
          </p:nvPr>
        </p:nvSpPr>
        <p:spPr>
          <a:xfrm>
            <a:off x="67183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43" name="Title Text"/>
          <p:cNvSpPr>
            <a:spLocks noGrp="1"/>
          </p:cNvSpPr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44" name="Body Level One…"/>
          <p:cNvSpPr>
            <a:spLocks noGrp="1"/>
          </p:cNvSpPr>
          <p:nvPr>
            <p:ph type="body" sz="quarter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SzTx/>
              <a:buNone/>
              <a:defRPr sz="3200"/>
            </a:lvl1pPr>
            <a:lvl2pPr marL="0" indent="228600">
              <a:spcBef>
                <a:spcPts val="0"/>
              </a:spcBef>
              <a:buSzTx/>
              <a:buNone/>
              <a:defRPr sz="3200"/>
            </a:lvl2pPr>
            <a:lvl3pPr marL="0" indent="457200">
              <a:spcBef>
                <a:spcPts val="0"/>
              </a:spcBef>
              <a:buSzTx/>
              <a:buNone/>
              <a:defRPr sz="3200"/>
            </a:lvl3pPr>
            <a:lvl4pPr marL="0" indent="685800">
              <a:spcBef>
                <a:spcPts val="0"/>
              </a:spcBef>
              <a:buSzTx/>
              <a:buNone/>
              <a:defRPr sz="3200"/>
            </a:lvl4pPr>
            <a:lvl5pPr marL="0" indent="914400">
              <a:spcBef>
                <a:spcPts val="0"/>
              </a:spcBef>
              <a:buSzTx/>
              <a:buNone/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45" name="OSU_PER_BANNER_TRANSPARENT.gif" descr="OSU_PER_BANNER_TRANSPARENT.gi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0047" y="199623"/>
            <a:ext cx="2384126" cy="737819"/>
          </a:xfrm>
          <a:prstGeom prst="rect">
            <a:avLst/>
          </a:prstGeom>
          <a:ln w="12700">
            <a:miter lim="400000"/>
          </a:ln>
        </p:spPr>
      </p:pic>
      <p:sp>
        <p:nvSpPr>
          <p:cNvPr id="46" name="Rectangle"/>
          <p:cNvSpPr/>
          <p:nvPr/>
        </p:nvSpPr>
        <p:spPr>
          <a:xfrm>
            <a:off x="-92497" y="9628271"/>
            <a:ext cx="13289663" cy="192993"/>
          </a:xfrm>
          <a:prstGeom prst="rect">
            <a:avLst/>
          </a:prstGeom>
          <a:solidFill>
            <a:srgbClr val="FE6634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7" name="Slide Number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Body Level One…"/>
          <p:cNvSpPr>
            <a:spLocks noGrp="1"/>
          </p:cNvSpPr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 anchor="t"/>
          <a:lstStyle>
            <a:lvl1pPr>
              <a:lnSpc>
                <a:spcPct val="80000"/>
              </a:lnSpc>
            </a:lvl1pPr>
            <a:lvl2pPr>
              <a:lnSpc>
                <a:spcPct val="80000"/>
              </a:lnSpc>
            </a:lvl2pPr>
            <a:lvl3pPr>
              <a:lnSpc>
                <a:spcPct val="80000"/>
              </a:lnSpc>
            </a:lvl3pPr>
            <a:lvl4pPr>
              <a:lnSpc>
                <a:spcPct val="80000"/>
              </a:lnSpc>
            </a:lvl4pPr>
            <a:lvl5pPr>
              <a:lnSpc>
                <a:spcPct val="80000"/>
              </a:lnSpc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2" name="Slide Number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Image"/>
          <p:cNvSpPr>
            <a:spLocks noGrp="1"/>
          </p:cNvSpPr>
          <p:nvPr>
            <p:ph type="pic" sz="quarter" idx="13"/>
          </p:nvPr>
        </p:nvSpPr>
        <p:spPr>
          <a:xfrm>
            <a:off x="6718300" y="5474744"/>
            <a:ext cx="5334000" cy="37719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90" name="Image"/>
          <p:cNvSpPr>
            <a:spLocks noGrp="1"/>
          </p:cNvSpPr>
          <p:nvPr>
            <p:ph type="pic" sz="quarter" idx="14"/>
          </p:nvPr>
        </p:nvSpPr>
        <p:spPr>
          <a:xfrm>
            <a:off x="6724518" y="1271044"/>
            <a:ext cx="5334001" cy="37719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91" name="Image"/>
          <p:cNvSpPr>
            <a:spLocks noGrp="1"/>
          </p:cNvSpPr>
          <p:nvPr>
            <p:ph type="pic" sz="half" idx="15"/>
          </p:nvPr>
        </p:nvSpPr>
        <p:spPr>
          <a:xfrm>
            <a:off x="952500" y="1271044"/>
            <a:ext cx="5334000" cy="79756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92" name="Slide Number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–Johnny Appleseed"/>
          <p:cNvSpPr>
            <a:spLocks noGrp="1"/>
          </p:cNvSpPr>
          <p:nvPr>
            <p:ph type="body" sz="quarter" idx="13"/>
          </p:nvPr>
        </p:nvSpPr>
        <p:spPr>
          <a:xfrm>
            <a:off x="1270000" y="6362700"/>
            <a:ext cx="10464800" cy="6223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400"/>
            </a:lvl1pPr>
          </a:lstStyle>
          <a:p>
            <a:r>
              <a:t>–Johnny Appleseed</a:t>
            </a:r>
          </a:p>
        </p:txBody>
      </p:sp>
      <p:sp>
        <p:nvSpPr>
          <p:cNvPr id="100" name="“Type a quote here.”"/>
          <p:cNvSpPr>
            <a:spLocks noGrp="1"/>
          </p:cNvSpPr>
          <p:nvPr>
            <p:ph type="body" sz="quarter" idx="14"/>
          </p:nvPr>
        </p:nvSpPr>
        <p:spPr>
          <a:xfrm>
            <a:off x="1270000" y="4197349"/>
            <a:ext cx="10464800" cy="825501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800">
                <a:latin typeface="Oswald"/>
                <a:ea typeface="Oswald"/>
                <a:cs typeface="Oswald"/>
                <a:sym typeface="Oswald"/>
              </a:defRPr>
            </a:lvl1pPr>
          </a:lstStyle>
          <a:p>
            <a:r>
              <a:t>“Type a quote here.” </a:t>
            </a:r>
          </a:p>
        </p:txBody>
      </p:sp>
      <p:sp>
        <p:nvSpPr>
          <p:cNvPr id="101" name="Slide Number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Image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9" name="Slide Number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OSU_PER_BANNER_WIDE_TRANSPARENT.gif" descr="OSU_PER_BANNER_WIDE_TRANSPARENT.gi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33207" y="8439569"/>
            <a:ext cx="7114868" cy="1237178"/>
          </a:xfrm>
          <a:prstGeom prst="rect">
            <a:avLst/>
          </a:prstGeom>
          <a:ln w="12700">
            <a:miter lim="400000"/>
          </a:ln>
        </p:spPr>
      </p:pic>
      <p:sp>
        <p:nvSpPr>
          <p:cNvPr id="117" name="Rectangle"/>
          <p:cNvSpPr/>
          <p:nvPr/>
        </p:nvSpPr>
        <p:spPr>
          <a:xfrm>
            <a:off x="-92497" y="9628271"/>
            <a:ext cx="13289663" cy="192993"/>
          </a:xfrm>
          <a:prstGeom prst="rect">
            <a:avLst/>
          </a:prstGeom>
          <a:solidFill>
            <a:srgbClr val="FE6634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18" name="Slide Number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- Top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Title Text"/>
          <p:cNvSpPr>
            <a:spLocks noGrp="1"/>
          </p:cNvSpPr>
          <p:nvPr>
            <p:ph type="title"/>
          </p:nvPr>
        </p:nvSpPr>
        <p:spPr>
          <a:xfrm>
            <a:off x="1270000" y="254000"/>
            <a:ext cx="10464800" cy="2438400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7200">
                <a:solidFill>
                  <a:srgbClr val="FFFFFF"/>
                </a:solidFill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r>
              <a:t>Title Text</a:t>
            </a:r>
          </a:p>
        </p:txBody>
      </p:sp>
      <p:sp>
        <p:nvSpPr>
          <p:cNvPr id="126" name="Slide Number"/>
          <p:cNvSpPr>
            <a:spLocks noGrp="1"/>
          </p:cNvSpPr>
          <p:nvPr>
            <p:ph type="sldNum" sz="quarter" idx="2"/>
          </p:nvPr>
        </p:nvSpPr>
        <p:spPr>
          <a:xfrm>
            <a:off x="6324600" y="9258300"/>
            <a:ext cx="342900" cy="368300"/>
          </a:xfrm>
          <a:prstGeom prst="rect">
            <a:avLst/>
          </a:prstGeom>
        </p:spPr>
        <p:txBody>
          <a:bodyPr anchor="b"/>
          <a:lstStyle>
            <a:lvl1pPr>
              <a:defRPr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5360" y="3029939"/>
            <a:ext cx="11054080" cy="2090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0720" y="5527040"/>
            <a:ext cx="9103360" cy="2492587"/>
          </a:xfrm>
        </p:spPr>
        <p:txBody>
          <a:bodyPr/>
          <a:lstStyle>
            <a:lvl1pPr marL="0" indent="0" algn="ctr">
              <a:buNone/>
              <a:defRPr/>
            </a:lvl1pPr>
            <a:lvl2pPr marL="650230" indent="0" algn="ctr">
              <a:buNone/>
              <a:defRPr/>
            </a:lvl2pPr>
            <a:lvl3pPr marL="1300460" indent="0" algn="ctr">
              <a:buNone/>
              <a:defRPr/>
            </a:lvl3pPr>
            <a:lvl4pPr marL="1950690" indent="0" algn="ctr">
              <a:buNone/>
              <a:defRPr/>
            </a:lvl4pPr>
            <a:lvl5pPr marL="2600919" indent="0" algn="ctr">
              <a:buNone/>
              <a:defRPr/>
            </a:lvl5pPr>
            <a:lvl6pPr marL="3251149" indent="0" algn="ctr">
              <a:buNone/>
              <a:defRPr/>
            </a:lvl6pPr>
            <a:lvl7pPr marL="3901379" indent="0" algn="ctr">
              <a:buNone/>
              <a:defRPr/>
            </a:lvl7pPr>
            <a:lvl8pPr marL="4551609" indent="0" algn="ctr">
              <a:buNone/>
              <a:defRPr/>
            </a:lvl8pPr>
            <a:lvl9pPr marL="5201839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4/27/2012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Seoul National University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9178D2-A652-49ED-89DA-38302F6E4249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4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4/27/2012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Seoul National University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AD9A75-22C3-4629-A15F-6C3B8ABE1C41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487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290" y="6267592"/>
            <a:ext cx="11054080" cy="1937173"/>
          </a:xfrm>
        </p:spPr>
        <p:txBody>
          <a:bodyPr anchor="t"/>
          <a:lstStyle>
            <a:lvl1pPr algn="l">
              <a:defRPr sz="5689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290" y="4133993"/>
            <a:ext cx="11054080" cy="2133599"/>
          </a:xfrm>
        </p:spPr>
        <p:txBody>
          <a:bodyPr anchor="b"/>
          <a:lstStyle>
            <a:lvl1pPr marL="0" indent="0">
              <a:buNone/>
              <a:defRPr sz="2844"/>
            </a:lvl1pPr>
            <a:lvl2pPr marL="650230" indent="0">
              <a:buNone/>
              <a:defRPr sz="2560"/>
            </a:lvl2pPr>
            <a:lvl3pPr marL="1300460" indent="0">
              <a:buNone/>
              <a:defRPr sz="2276"/>
            </a:lvl3pPr>
            <a:lvl4pPr marL="1950690" indent="0">
              <a:buNone/>
              <a:defRPr sz="1991"/>
            </a:lvl4pPr>
            <a:lvl5pPr marL="2600919" indent="0">
              <a:buNone/>
              <a:defRPr sz="1991"/>
            </a:lvl5pPr>
            <a:lvl6pPr marL="3251149" indent="0">
              <a:buNone/>
              <a:defRPr sz="1991"/>
            </a:lvl6pPr>
            <a:lvl7pPr marL="3901379" indent="0">
              <a:buNone/>
              <a:defRPr sz="1991"/>
            </a:lvl7pPr>
            <a:lvl8pPr marL="4551609" indent="0">
              <a:buNone/>
              <a:defRPr sz="1991"/>
            </a:lvl8pPr>
            <a:lvl9pPr marL="5201839" indent="0">
              <a:buNone/>
              <a:defRPr sz="199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4/27/2012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Seoul National University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029EE7-B1A4-42A6-ACBF-F5C1FE653813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01378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75360" y="2817707"/>
            <a:ext cx="5418667" cy="5852160"/>
          </a:xfrm>
        </p:spPr>
        <p:txBody>
          <a:bodyPr/>
          <a:lstStyle>
            <a:lvl1pPr>
              <a:defRPr sz="3982"/>
            </a:lvl1pPr>
            <a:lvl2pPr>
              <a:defRPr sz="3413"/>
            </a:lvl2pPr>
            <a:lvl3pPr>
              <a:defRPr sz="2844"/>
            </a:lvl3pPr>
            <a:lvl4pPr>
              <a:defRPr sz="2560"/>
            </a:lvl4pPr>
            <a:lvl5pPr>
              <a:defRPr sz="2560"/>
            </a:lvl5pPr>
            <a:lvl6pPr>
              <a:defRPr sz="2560"/>
            </a:lvl6pPr>
            <a:lvl7pPr>
              <a:defRPr sz="2560"/>
            </a:lvl7pPr>
            <a:lvl8pPr>
              <a:defRPr sz="2560"/>
            </a:lvl8pPr>
            <a:lvl9pPr>
              <a:defRPr sz="256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0773" y="2817707"/>
            <a:ext cx="5418667" cy="5852160"/>
          </a:xfrm>
        </p:spPr>
        <p:txBody>
          <a:bodyPr/>
          <a:lstStyle>
            <a:lvl1pPr>
              <a:defRPr sz="3982"/>
            </a:lvl1pPr>
            <a:lvl2pPr>
              <a:defRPr sz="3413"/>
            </a:lvl2pPr>
            <a:lvl3pPr>
              <a:defRPr sz="2844"/>
            </a:lvl3pPr>
            <a:lvl4pPr>
              <a:defRPr sz="2560"/>
            </a:lvl4pPr>
            <a:lvl5pPr>
              <a:defRPr sz="2560"/>
            </a:lvl5pPr>
            <a:lvl6pPr>
              <a:defRPr sz="2560"/>
            </a:lvl6pPr>
            <a:lvl7pPr>
              <a:defRPr sz="2560"/>
            </a:lvl7pPr>
            <a:lvl8pPr>
              <a:defRPr sz="2560"/>
            </a:lvl8pPr>
            <a:lvl9pPr>
              <a:defRPr sz="256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4/27/2012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Seoul National University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029DF3-834C-434B-90D9-07ADCABBCE37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5557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240" y="390596"/>
            <a:ext cx="1170432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240" y="2183272"/>
            <a:ext cx="5746045" cy="909884"/>
          </a:xfrm>
        </p:spPr>
        <p:txBody>
          <a:bodyPr anchor="b"/>
          <a:lstStyle>
            <a:lvl1pPr marL="0" indent="0">
              <a:buNone/>
              <a:defRPr sz="3413" b="1"/>
            </a:lvl1pPr>
            <a:lvl2pPr marL="650230" indent="0">
              <a:buNone/>
              <a:defRPr sz="2844" b="1"/>
            </a:lvl2pPr>
            <a:lvl3pPr marL="1300460" indent="0">
              <a:buNone/>
              <a:defRPr sz="2560" b="1"/>
            </a:lvl3pPr>
            <a:lvl4pPr marL="1950690" indent="0">
              <a:buNone/>
              <a:defRPr sz="2276" b="1"/>
            </a:lvl4pPr>
            <a:lvl5pPr marL="2600919" indent="0">
              <a:buNone/>
              <a:defRPr sz="2276" b="1"/>
            </a:lvl5pPr>
            <a:lvl6pPr marL="3251149" indent="0">
              <a:buNone/>
              <a:defRPr sz="2276" b="1"/>
            </a:lvl6pPr>
            <a:lvl7pPr marL="3901379" indent="0">
              <a:buNone/>
              <a:defRPr sz="2276" b="1"/>
            </a:lvl7pPr>
            <a:lvl8pPr marL="4551609" indent="0">
              <a:buNone/>
              <a:defRPr sz="2276" b="1"/>
            </a:lvl8pPr>
            <a:lvl9pPr marL="5201839" indent="0">
              <a:buNone/>
              <a:defRPr sz="2276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240" y="3093155"/>
            <a:ext cx="5746045" cy="5619610"/>
          </a:xfrm>
        </p:spPr>
        <p:txBody>
          <a:bodyPr/>
          <a:lstStyle>
            <a:lvl1pPr>
              <a:defRPr sz="3413"/>
            </a:lvl1pPr>
            <a:lvl2pPr>
              <a:defRPr sz="2844"/>
            </a:lvl2pPr>
            <a:lvl3pPr>
              <a:defRPr sz="2560"/>
            </a:lvl3pPr>
            <a:lvl4pPr>
              <a:defRPr sz="2276"/>
            </a:lvl4pPr>
            <a:lvl5pPr>
              <a:defRPr sz="2276"/>
            </a:lvl5pPr>
            <a:lvl6pPr>
              <a:defRPr sz="2276"/>
            </a:lvl6pPr>
            <a:lvl7pPr>
              <a:defRPr sz="2276"/>
            </a:lvl7pPr>
            <a:lvl8pPr>
              <a:defRPr sz="2276"/>
            </a:lvl8pPr>
            <a:lvl9pPr>
              <a:defRPr sz="2276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6259" y="2183272"/>
            <a:ext cx="5748302" cy="909884"/>
          </a:xfrm>
        </p:spPr>
        <p:txBody>
          <a:bodyPr anchor="b"/>
          <a:lstStyle>
            <a:lvl1pPr marL="0" indent="0">
              <a:buNone/>
              <a:defRPr sz="3413" b="1"/>
            </a:lvl1pPr>
            <a:lvl2pPr marL="650230" indent="0">
              <a:buNone/>
              <a:defRPr sz="2844" b="1"/>
            </a:lvl2pPr>
            <a:lvl3pPr marL="1300460" indent="0">
              <a:buNone/>
              <a:defRPr sz="2560" b="1"/>
            </a:lvl3pPr>
            <a:lvl4pPr marL="1950690" indent="0">
              <a:buNone/>
              <a:defRPr sz="2276" b="1"/>
            </a:lvl4pPr>
            <a:lvl5pPr marL="2600919" indent="0">
              <a:buNone/>
              <a:defRPr sz="2276" b="1"/>
            </a:lvl5pPr>
            <a:lvl6pPr marL="3251149" indent="0">
              <a:buNone/>
              <a:defRPr sz="2276" b="1"/>
            </a:lvl6pPr>
            <a:lvl7pPr marL="3901379" indent="0">
              <a:buNone/>
              <a:defRPr sz="2276" b="1"/>
            </a:lvl7pPr>
            <a:lvl8pPr marL="4551609" indent="0">
              <a:buNone/>
              <a:defRPr sz="2276" b="1"/>
            </a:lvl8pPr>
            <a:lvl9pPr marL="5201839" indent="0">
              <a:buNone/>
              <a:defRPr sz="2276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6259" y="3093155"/>
            <a:ext cx="5748302" cy="5619610"/>
          </a:xfrm>
        </p:spPr>
        <p:txBody>
          <a:bodyPr/>
          <a:lstStyle>
            <a:lvl1pPr>
              <a:defRPr sz="3413"/>
            </a:lvl1pPr>
            <a:lvl2pPr>
              <a:defRPr sz="2844"/>
            </a:lvl2pPr>
            <a:lvl3pPr>
              <a:defRPr sz="2560"/>
            </a:lvl3pPr>
            <a:lvl4pPr>
              <a:defRPr sz="2276"/>
            </a:lvl4pPr>
            <a:lvl5pPr>
              <a:defRPr sz="2276"/>
            </a:lvl5pPr>
            <a:lvl6pPr>
              <a:defRPr sz="2276"/>
            </a:lvl6pPr>
            <a:lvl7pPr>
              <a:defRPr sz="2276"/>
            </a:lvl7pPr>
            <a:lvl8pPr>
              <a:defRPr sz="2276"/>
            </a:lvl8pPr>
            <a:lvl9pPr>
              <a:defRPr sz="2276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4/27/2012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Seoul National University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55C176-7E82-4D08-89ED-CCA84CB0D5F4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7909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4/27/2012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Seoul National University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5CF5AC-6894-4AD9-9D80-413A2DDD6B71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8926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4/27/2012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Seoul National University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0EB2C1-A222-4A4A-B36D-0318E4A48618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5593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241" y="388338"/>
            <a:ext cx="4278490" cy="1652693"/>
          </a:xfrm>
        </p:spPr>
        <p:txBody>
          <a:bodyPr anchor="b"/>
          <a:lstStyle>
            <a:lvl1pPr algn="l">
              <a:defRPr sz="2844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516" y="388339"/>
            <a:ext cx="7270044" cy="8324427"/>
          </a:xfrm>
        </p:spPr>
        <p:txBody>
          <a:bodyPr/>
          <a:lstStyle>
            <a:lvl1pPr>
              <a:defRPr sz="4551"/>
            </a:lvl1pPr>
            <a:lvl2pPr>
              <a:defRPr sz="3982"/>
            </a:lvl2pPr>
            <a:lvl3pPr>
              <a:defRPr sz="3413"/>
            </a:lvl3pPr>
            <a:lvl4pPr>
              <a:defRPr sz="2844"/>
            </a:lvl4pPr>
            <a:lvl5pPr>
              <a:defRPr sz="2844"/>
            </a:lvl5pPr>
            <a:lvl6pPr>
              <a:defRPr sz="2844"/>
            </a:lvl6pPr>
            <a:lvl7pPr>
              <a:defRPr sz="2844"/>
            </a:lvl7pPr>
            <a:lvl8pPr>
              <a:defRPr sz="2844"/>
            </a:lvl8pPr>
            <a:lvl9pPr>
              <a:defRPr sz="2844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241" y="2041032"/>
            <a:ext cx="4278490" cy="6671734"/>
          </a:xfrm>
        </p:spPr>
        <p:txBody>
          <a:bodyPr/>
          <a:lstStyle>
            <a:lvl1pPr marL="0" indent="0">
              <a:buNone/>
              <a:defRPr sz="1991"/>
            </a:lvl1pPr>
            <a:lvl2pPr marL="650230" indent="0">
              <a:buNone/>
              <a:defRPr sz="1707"/>
            </a:lvl2pPr>
            <a:lvl3pPr marL="1300460" indent="0">
              <a:buNone/>
              <a:defRPr sz="1422"/>
            </a:lvl3pPr>
            <a:lvl4pPr marL="1950690" indent="0">
              <a:buNone/>
              <a:defRPr sz="1280"/>
            </a:lvl4pPr>
            <a:lvl5pPr marL="2600919" indent="0">
              <a:buNone/>
              <a:defRPr sz="1280"/>
            </a:lvl5pPr>
            <a:lvl6pPr marL="3251149" indent="0">
              <a:buNone/>
              <a:defRPr sz="1280"/>
            </a:lvl6pPr>
            <a:lvl7pPr marL="3901379" indent="0">
              <a:buNone/>
              <a:defRPr sz="1280"/>
            </a:lvl7pPr>
            <a:lvl8pPr marL="4551609" indent="0">
              <a:buNone/>
              <a:defRPr sz="1280"/>
            </a:lvl8pPr>
            <a:lvl9pPr marL="5201839" indent="0">
              <a:buNone/>
              <a:defRPr sz="128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4/27/2012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Seoul National University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FA2986-ECF6-4B22-96A3-E3E1CCBDF723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2854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032" y="6827520"/>
            <a:ext cx="7802880" cy="806027"/>
          </a:xfrm>
        </p:spPr>
        <p:txBody>
          <a:bodyPr anchor="b"/>
          <a:lstStyle>
            <a:lvl1pPr algn="l">
              <a:defRPr sz="2844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032" y="871502"/>
            <a:ext cx="7802880" cy="5852160"/>
          </a:xfrm>
        </p:spPr>
        <p:txBody>
          <a:bodyPr/>
          <a:lstStyle>
            <a:lvl1pPr marL="0" indent="0">
              <a:buNone/>
              <a:defRPr sz="4551"/>
            </a:lvl1pPr>
            <a:lvl2pPr marL="650230" indent="0">
              <a:buNone/>
              <a:defRPr sz="3982"/>
            </a:lvl2pPr>
            <a:lvl3pPr marL="1300460" indent="0">
              <a:buNone/>
              <a:defRPr sz="3413"/>
            </a:lvl3pPr>
            <a:lvl4pPr marL="1950690" indent="0">
              <a:buNone/>
              <a:defRPr sz="2844"/>
            </a:lvl4pPr>
            <a:lvl5pPr marL="2600919" indent="0">
              <a:buNone/>
              <a:defRPr sz="2844"/>
            </a:lvl5pPr>
            <a:lvl6pPr marL="3251149" indent="0">
              <a:buNone/>
              <a:defRPr sz="2844"/>
            </a:lvl6pPr>
            <a:lvl7pPr marL="3901379" indent="0">
              <a:buNone/>
              <a:defRPr sz="2844"/>
            </a:lvl7pPr>
            <a:lvl8pPr marL="4551609" indent="0">
              <a:buNone/>
              <a:defRPr sz="2844"/>
            </a:lvl8pPr>
            <a:lvl9pPr marL="5201839" indent="0">
              <a:buNone/>
              <a:defRPr sz="2844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032" y="7633547"/>
            <a:ext cx="7802880" cy="1144693"/>
          </a:xfrm>
        </p:spPr>
        <p:txBody>
          <a:bodyPr/>
          <a:lstStyle>
            <a:lvl1pPr marL="0" indent="0">
              <a:buNone/>
              <a:defRPr sz="1991"/>
            </a:lvl1pPr>
            <a:lvl2pPr marL="650230" indent="0">
              <a:buNone/>
              <a:defRPr sz="1707"/>
            </a:lvl2pPr>
            <a:lvl3pPr marL="1300460" indent="0">
              <a:buNone/>
              <a:defRPr sz="1422"/>
            </a:lvl3pPr>
            <a:lvl4pPr marL="1950690" indent="0">
              <a:buNone/>
              <a:defRPr sz="1280"/>
            </a:lvl4pPr>
            <a:lvl5pPr marL="2600919" indent="0">
              <a:buNone/>
              <a:defRPr sz="1280"/>
            </a:lvl5pPr>
            <a:lvl6pPr marL="3251149" indent="0">
              <a:buNone/>
              <a:defRPr sz="1280"/>
            </a:lvl6pPr>
            <a:lvl7pPr marL="3901379" indent="0">
              <a:buNone/>
              <a:defRPr sz="1280"/>
            </a:lvl7pPr>
            <a:lvl8pPr marL="4551609" indent="0">
              <a:buNone/>
              <a:defRPr sz="1280"/>
            </a:lvl8pPr>
            <a:lvl9pPr marL="5201839" indent="0">
              <a:buNone/>
              <a:defRPr sz="128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4/27/2012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Seoul National University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942301-D157-4DB7-8B86-7512DB9E9F57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4325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4/27/2012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Seoul National University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9CDF55-9C68-4392-B0AF-DC82354A9387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3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65920" y="866987"/>
            <a:ext cx="2763520" cy="78028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75360" y="866987"/>
            <a:ext cx="8073813" cy="780288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4/27/2012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Seoul National University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AAACE2-FB14-46C4-BB75-15C8E8B021C7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4154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975360" y="866987"/>
            <a:ext cx="11054080" cy="1625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75360" y="2817707"/>
            <a:ext cx="5418667" cy="28177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610773" y="2817707"/>
            <a:ext cx="5418667" cy="28177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975360" y="5852160"/>
            <a:ext cx="5418667" cy="28177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10773" y="5852160"/>
            <a:ext cx="5418667" cy="28177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4/27/2012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Seoul National University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AC0DDE-D92A-478D-9430-F254ED4669C0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4545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975360" y="866987"/>
            <a:ext cx="11054080" cy="78028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4/27/2012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Seoul National University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D769FF-B634-4CC5-B385-40F84A4C873F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3117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5360" y="866987"/>
            <a:ext cx="11054080" cy="1625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975360" y="2817707"/>
            <a:ext cx="5418667" cy="585216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0773" y="2817707"/>
            <a:ext cx="5418667" cy="58521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4/27/2012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Seoul National University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941280-FF15-4D8E-9344-0A8FC2835704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2026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5360" y="866987"/>
            <a:ext cx="11054080" cy="1625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75360" y="2817707"/>
            <a:ext cx="11054080" cy="28177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75360" y="5852160"/>
            <a:ext cx="11054080" cy="28177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4/27/2012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Seoul National University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31E88C-A6BD-492F-B45F-B8907CA3BAE1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3213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 and 2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5360" y="866987"/>
            <a:ext cx="11054080" cy="1625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75360" y="2817707"/>
            <a:ext cx="5418667" cy="28177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610773" y="2817707"/>
            <a:ext cx="5418667" cy="28177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975360" y="5852160"/>
            <a:ext cx="11054080" cy="28177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4/27/2012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Seoul National University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3FF1A8-83A1-4D1B-82BB-7B636BE9C585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38197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5360" y="866987"/>
            <a:ext cx="11054080" cy="1625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75360" y="2817707"/>
            <a:ext cx="5418667" cy="58521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0773" y="2817707"/>
            <a:ext cx="5418667" cy="58521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4/27/2012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Seoul National University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813A49D-FC1C-4F93-A496-718B0304D89B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046239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5360" y="866987"/>
            <a:ext cx="11054080" cy="1625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75360" y="2817707"/>
            <a:ext cx="11054080" cy="28177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75360" y="5852160"/>
            <a:ext cx="11054080" cy="28177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4/27/2012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Seoul National University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FA5326-A0E0-444A-A758-7872E09E6218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5707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gif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1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20" Type="http://schemas.openxmlformats.org/officeDocument/2006/relationships/image" Target="../media/image2.gif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8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>
            <a:spLocks noGrp="1"/>
          </p:cNvSpPr>
          <p:nvPr>
            <p:ph type="title"/>
          </p:nvPr>
        </p:nvSpPr>
        <p:spPr>
          <a:xfrm>
            <a:off x="952500" y="526875"/>
            <a:ext cx="11099800" cy="215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pic>
        <p:nvPicPr>
          <p:cNvPr id="3" name="OSU_PER_BANNER_TRANSPARENT.gif" descr="OSU_PER_BANNER_TRANSPARENT.gif"/>
          <p:cNvPicPr>
            <a:picLocks noChangeAspect="1"/>
          </p:cNvPicPr>
          <p:nvPr/>
        </p:nvPicPr>
        <p:blipFill>
          <a:blip r:embed="rId10">
            <a:extLst/>
          </a:blip>
          <a:stretch>
            <a:fillRect/>
          </a:stretch>
        </p:blipFill>
        <p:spPr>
          <a:xfrm>
            <a:off x="10428280" y="199623"/>
            <a:ext cx="2384126" cy="737819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Rectangle"/>
          <p:cNvSpPr/>
          <p:nvPr/>
        </p:nvSpPr>
        <p:spPr>
          <a:xfrm>
            <a:off x="-92497" y="9628271"/>
            <a:ext cx="13289663" cy="192993"/>
          </a:xfrm>
          <a:prstGeom prst="rect">
            <a:avLst/>
          </a:prstGeom>
          <a:solidFill>
            <a:srgbClr val="FE6634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" name="Body Level One…"/>
          <p:cNvSpPr>
            <a:spLocks noGrp="1"/>
          </p:cNvSpPr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</p:sldLayoutIdLst>
  <p:transition spd="med"/>
  <p:hf sldNum="0" hdr="0" ftr="0" dt="0"/>
  <p:txStyles>
    <p:titleStyle>
      <a:lvl1pPr marL="0" marR="0" indent="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53585F"/>
          </a:solidFill>
          <a:uFillTx/>
          <a:latin typeface="Oswald"/>
          <a:ea typeface="Oswald"/>
          <a:cs typeface="Oswald"/>
          <a:sym typeface="Oswald"/>
        </a:defRPr>
      </a:lvl1pPr>
      <a:lvl2pPr marL="0" marR="0" indent="22860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53585F"/>
          </a:solidFill>
          <a:uFillTx/>
          <a:latin typeface="Oswald"/>
          <a:ea typeface="Oswald"/>
          <a:cs typeface="Oswald"/>
          <a:sym typeface="Oswald"/>
        </a:defRPr>
      </a:lvl2pPr>
      <a:lvl3pPr marL="0" marR="0" indent="45720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53585F"/>
          </a:solidFill>
          <a:uFillTx/>
          <a:latin typeface="Oswald"/>
          <a:ea typeface="Oswald"/>
          <a:cs typeface="Oswald"/>
          <a:sym typeface="Oswald"/>
        </a:defRPr>
      </a:lvl3pPr>
      <a:lvl4pPr marL="0" marR="0" indent="68580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53585F"/>
          </a:solidFill>
          <a:uFillTx/>
          <a:latin typeface="Oswald"/>
          <a:ea typeface="Oswald"/>
          <a:cs typeface="Oswald"/>
          <a:sym typeface="Oswald"/>
        </a:defRPr>
      </a:lvl4pPr>
      <a:lvl5pPr marL="0" marR="0" indent="91440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53585F"/>
          </a:solidFill>
          <a:uFillTx/>
          <a:latin typeface="Oswald"/>
          <a:ea typeface="Oswald"/>
          <a:cs typeface="Oswald"/>
          <a:sym typeface="Oswald"/>
        </a:defRPr>
      </a:lvl5pPr>
      <a:lvl6pPr marL="0" marR="0" indent="114300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53585F"/>
          </a:solidFill>
          <a:uFillTx/>
          <a:latin typeface="Oswald"/>
          <a:ea typeface="Oswald"/>
          <a:cs typeface="Oswald"/>
          <a:sym typeface="Oswald"/>
        </a:defRPr>
      </a:lvl6pPr>
      <a:lvl7pPr marL="0" marR="0" indent="137160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53585F"/>
          </a:solidFill>
          <a:uFillTx/>
          <a:latin typeface="Oswald"/>
          <a:ea typeface="Oswald"/>
          <a:cs typeface="Oswald"/>
          <a:sym typeface="Oswald"/>
        </a:defRPr>
      </a:lvl7pPr>
      <a:lvl8pPr marL="0" marR="0" indent="160020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53585F"/>
          </a:solidFill>
          <a:uFillTx/>
          <a:latin typeface="Oswald"/>
          <a:ea typeface="Oswald"/>
          <a:cs typeface="Oswald"/>
          <a:sym typeface="Oswald"/>
        </a:defRPr>
      </a:lvl8pPr>
      <a:lvl9pPr marL="0" marR="0" indent="182880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53585F"/>
          </a:solidFill>
          <a:uFillTx/>
          <a:latin typeface="Oswald"/>
          <a:ea typeface="Oswald"/>
          <a:cs typeface="Oswald"/>
          <a:sym typeface="Oswald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Oswald Light"/>
          <a:ea typeface="Oswald Light"/>
          <a:cs typeface="Oswald Light"/>
          <a:sym typeface="Oswald Light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Oswald Light"/>
          <a:ea typeface="Oswald Light"/>
          <a:cs typeface="Oswald Light"/>
          <a:sym typeface="Oswald Light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Oswald Light"/>
          <a:ea typeface="Oswald Light"/>
          <a:cs typeface="Oswald Light"/>
          <a:sym typeface="Oswald Light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Oswald Light"/>
          <a:ea typeface="Oswald Light"/>
          <a:cs typeface="Oswald Light"/>
          <a:sym typeface="Oswald Light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Oswald Light"/>
          <a:ea typeface="Oswald Light"/>
          <a:cs typeface="Oswald Light"/>
          <a:sym typeface="Oswald Light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Oswald Light"/>
          <a:ea typeface="Oswald Light"/>
          <a:cs typeface="Oswald Light"/>
          <a:sym typeface="Oswald Light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Oswald Light"/>
          <a:ea typeface="Oswald Light"/>
          <a:cs typeface="Oswald Light"/>
          <a:sym typeface="Oswald Light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Oswald Light"/>
          <a:ea typeface="Oswald Light"/>
          <a:cs typeface="Oswald Light"/>
          <a:sym typeface="Oswald Light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Oswald Light"/>
          <a:ea typeface="Oswald Light"/>
          <a:cs typeface="Oswald Light"/>
          <a:sym typeface="Oswald Light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75360" y="539435"/>
            <a:ext cx="11054080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title style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5360" y="2381781"/>
            <a:ext cx="11054080" cy="6504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75360" y="8886613"/>
            <a:ext cx="2709333" cy="65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991" b="0">
                <a:latin typeface="+mn-lt"/>
              </a:defRPr>
            </a:lvl1pPr>
          </a:lstStyle>
          <a:p>
            <a:pPr defTabSz="1300460" fontAlgn="base" hangingPunct="1">
              <a:spcAft>
                <a:spcPct val="0"/>
              </a:spcAft>
              <a:defRPr/>
            </a:pPr>
            <a:r>
              <a:rPr lang="en-US" kern="1200" smtClean="0"/>
              <a:t>4/27/2012</a:t>
            </a:r>
            <a:endParaRPr lang="en-US" kern="120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43307" y="8886613"/>
            <a:ext cx="4118187" cy="65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991" b="0">
                <a:latin typeface="+mn-lt"/>
              </a:defRPr>
            </a:lvl1pPr>
          </a:lstStyle>
          <a:p>
            <a:pPr defTabSz="1300460" fontAlgn="base" hangingPunct="1">
              <a:spcAft>
                <a:spcPct val="0"/>
              </a:spcAft>
              <a:defRPr/>
            </a:pPr>
            <a:r>
              <a:rPr lang="en-US" kern="1200" smtClean="0"/>
              <a:t>Seoul National University</a:t>
            </a:r>
            <a:endParaRPr lang="en-US" kern="120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20107" y="8886613"/>
            <a:ext cx="2709333" cy="65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991" b="0">
                <a:latin typeface="Times New Roman" panose="02020603050405020304" pitchFamily="18" charset="0"/>
              </a:defRPr>
            </a:lvl1pPr>
          </a:lstStyle>
          <a:p>
            <a:pPr defTabSz="1300460" fontAlgn="base" hangingPunct="1">
              <a:spcAft>
                <a:spcPct val="0"/>
              </a:spcAft>
            </a:pPr>
            <a:fld id="{ABE43916-4349-400B-8E0F-21F9776E42AA}" type="slidenum">
              <a:rPr lang="en-US" altLang="en-US" kern="1200" smtClean="0"/>
              <a:pPr defTabSz="1300460" fontAlgn="base" hangingPunct="1">
                <a:spcAft>
                  <a:spcPct val="0"/>
                </a:spcAft>
              </a:pPr>
              <a:t>‹#›</a:t>
            </a:fld>
            <a:endParaRPr lang="en-US" altLang="en-US" kern="1200" smtClean="0"/>
          </a:p>
        </p:txBody>
      </p:sp>
      <p:pic>
        <p:nvPicPr>
          <p:cNvPr id="7" name="OSU_PER_BANNER_TRANSPARENT.gif" descr="OSU_PER_BANNER_TRANSPARENT.gif"/>
          <p:cNvPicPr>
            <a:picLocks noChangeAspect="1"/>
          </p:cNvPicPr>
          <p:nvPr userDrawn="1"/>
        </p:nvPicPr>
        <p:blipFill>
          <a:blip r:embed="rId20">
            <a:extLst/>
          </a:blip>
          <a:stretch>
            <a:fillRect/>
          </a:stretch>
        </p:blipFill>
        <p:spPr>
          <a:xfrm>
            <a:off x="10428280" y="199623"/>
            <a:ext cx="2384126" cy="737819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Rectangle"/>
          <p:cNvSpPr/>
          <p:nvPr userDrawn="1"/>
        </p:nvSpPr>
        <p:spPr>
          <a:xfrm rot="16200000">
            <a:off x="-4997416" y="4778388"/>
            <a:ext cx="10171589" cy="369153"/>
          </a:xfrm>
          <a:prstGeom prst="rect">
            <a:avLst/>
          </a:prstGeom>
          <a:solidFill>
            <a:srgbClr val="FE6634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88843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  <p:sldLayoutId id="2147483718" r:id="rId17"/>
    <p:sldLayoutId id="2147483719" r:id="rId18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258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258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258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258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258">
          <a:solidFill>
            <a:schemeClr val="tx2"/>
          </a:solidFill>
          <a:latin typeface="Times New Roman" pitchFamily="18" charset="0"/>
        </a:defRPr>
      </a:lvl5pPr>
      <a:lvl6pPr marL="650230" algn="ctr" rtl="0" fontAlgn="base">
        <a:spcBef>
          <a:spcPct val="0"/>
        </a:spcBef>
        <a:spcAft>
          <a:spcPct val="0"/>
        </a:spcAft>
        <a:defRPr sz="6258">
          <a:solidFill>
            <a:schemeClr val="tx2"/>
          </a:solidFill>
          <a:latin typeface="Times New Roman" pitchFamily="18" charset="0"/>
        </a:defRPr>
      </a:lvl6pPr>
      <a:lvl7pPr marL="1300460" algn="ctr" rtl="0" fontAlgn="base">
        <a:spcBef>
          <a:spcPct val="0"/>
        </a:spcBef>
        <a:spcAft>
          <a:spcPct val="0"/>
        </a:spcAft>
        <a:defRPr sz="6258">
          <a:solidFill>
            <a:schemeClr val="tx2"/>
          </a:solidFill>
          <a:latin typeface="Times New Roman" pitchFamily="18" charset="0"/>
        </a:defRPr>
      </a:lvl7pPr>
      <a:lvl8pPr marL="1950690" algn="ctr" rtl="0" fontAlgn="base">
        <a:spcBef>
          <a:spcPct val="0"/>
        </a:spcBef>
        <a:spcAft>
          <a:spcPct val="0"/>
        </a:spcAft>
        <a:defRPr sz="6258">
          <a:solidFill>
            <a:schemeClr val="tx2"/>
          </a:solidFill>
          <a:latin typeface="Times New Roman" pitchFamily="18" charset="0"/>
        </a:defRPr>
      </a:lvl8pPr>
      <a:lvl9pPr marL="2600919" algn="ctr" rtl="0" fontAlgn="base">
        <a:spcBef>
          <a:spcPct val="0"/>
        </a:spcBef>
        <a:spcAft>
          <a:spcPct val="0"/>
        </a:spcAft>
        <a:defRPr sz="6258">
          <a:solidFill>
            <a:schemeClr val="tx2"/>
          </a:solidFill>
          <a:latin typeface="Times New Roman" pitchFamily="18" charset="0"/>
        </a:defRPr>
      </a:lvl9pPr>
    </p:titleStyle>
    <p:bodyStyle>
      <a:lvl1pPr marL="487672" indent="-487672" algn="l" rtl="0" eaLnBrk="0" fontAlgn="base" hangingPunct="0">
        <a:spcBef>
          <a:spcPct val="20000"/>
        </a:spcBef>
        <a:spcAft>
          <a:spcPct val="0"/>
        </a:spcAft>
        <a:buChar char="•"/>
        <a:defRPr sz="4551">
          <a:solidFill>
            <a:schemeClr val="tx1"/>
          </a:solidFill>
          <a:latin typeface="+mn-lt"/>
          <a:ea typeface="+mn-ea"/>
          <a:cs typeface="+mn-cs"/>
        </a:defRPr>
      </a:lvl1pPr>
      <a:lvl2pPr marL="1056623" indent="-406394" algn="l" rtl="0" eaLnBrk="0" fontAlgn="base" hangingPunct="0">
        <a:spcBef>
          <a:spcPct val="20000"/>
        </a:spcBef>
        <a:spcAft>
          <a:spcPct val="0"/>
        </a:spcAft>
        <a:buChar char="–"/>
        <a:defRPr sz="3982">
          <a:solidFill>
            <a:schemeClr val="tx1"/>
          </a:solidFill>
          <a:latin typeface="+mn-lt"/>
        </a:defRPr>
      </a:lvl2pPr>
      <a:lvl3pPr marL="1625575" indent="-325115" algn="l" rtl="0" eaLnBrk="0" fontAlgn="base" hangingPunct="0">
        <a:spcBef>
          <a:spcPct val="20000"/>
        </a:spcBef>
        <a:spcAft>
          <a:spcPct val="0"/>
        </a:spcAft>
        <a:buChar char="•"/>
        <a:defRPr sz="3413">
          <a:solidFill>
            <a:schemeClr val="tx1"/>
          </a:solidFill>
          <a:latin typeface="+mn-lt"/>
        </a:defRPr>
      </a:lvl3pPr>
      <a:lvl4pPr marL="2275804" indent="-325115" algn="l" rtl="0" eaLnBrk="0" fontAlgn="base" hangingPunct="0">
        <a:spcBef>
          <a:spcPct val="20000"/>
        </a:spcBef>
        <a:spcAft>
          <a:spcPct val="0"/>
        </a:spcAft>
        <a:buChar char="–"/>
        <a:defRPr sz="2844">
          <a:solidFill>
            <a:schemeClr val="tx1"/>
          </a:solidFill>
          <a:latin typeface="+mn-lt"/>
        </a:defRPr>
      </a:lvl4pPr>
      <a:lvl5pPr marL="2926034" indent="-325115" algn="l" rtl="0" eaLnBrk="0" fontAlgn="base" hangingPunct="0">
        <a:spcBef>
          <a:spcPct val="20000"/>
        </a:spcBef>
        <a:spcAft>
          <a:spcPct val="0"/>
        </a:spcAft>
        <a:buChar char="»"/>
        <a:defRPr sz="2844">
          <a:solidFill>
            <a:schemeClr val="tx1"/>
          </a:solidFill>
          <a:latin typeface="+mn-lt"/>
        </a:defRPr>
      </a:lvl5pPr>
      <a:lvl6pPr marL="3576264" indent="-325115" algn="l" rtl="0" fontAlgn="base">
        <a:spcBef>
          <a:spcPct val="20000"/>
        </a:spcBef>
        <a:spcAft>
          <a:spcPct val="0"/>
        </a:spcAft>
        <a:buChar char="»"/>
        <a:defRPr sz="2844">
          <a:solidFill>
            <a:schemeClr val="tx1"/>
          </a:solidFill>
          <a:latin typeface="+mn-lt"/>
        </a:defRPr>
      </a:lvl6pPr>
      <a:lvl7pPr marL="4226494" indent="-325115" algn="l" rtl="0" fontAlgn="base">
        <a:spcBef>
          <a:spcPct val="20000"/>
        </a:spcBef>
        <a:spcAft>
          <a:spcPct val="0"/>
        </a:spcAft>
        <a:buChar char="»"/>
        <a:defRPr sz="2844">
          <a:solidFill>
            <a:schemeClr val="tx1"/>
          </a:solidFill>
          <a:latin typeface="+mn-lt"/>
        </a:defRPr>
      </a:lvl7pPr>
      <a:lvl8pPr marL="4876724" indent="-325115" algn="l" rtl="0" fontAlgn="base">
        <a:spcBef>
          <a:spcPct val="20000"/>
        </a:spcBef>
        <a:spcAft>
          <a:spcPct val="0"/>
        </a:spcAft>
        <a:buChar char="»"/>
        <a:defRPr sz="2844">
          <a:solidFill>
            <a:schemeClr val="tx1"/>
          </a:solidFill>
          <a:latin typeface="+mn-lt"/>
        </a:defRPr>
      </a:lvl8pPr>
      <a:lvl9pPr marL="5526954" indent="-325115" algn="l" rtl="0" fontAlgn="base">
        <a:spcBef>
          <a:spcPct val="20000"/>
        </a:spcBef>
        <a:spcAft>
          <a:spcPct val="0"/>
        </a:spcAft>
        <a:buChar char="»"/>
        <a:defRPr sz="2844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1pPr>
      <a:lvl2pPr marL="650230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2pPr>
      <a:lvl3pPr marL="1300460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3pPr>
      <a:lvl4pPr marL="1950690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4pPr>
      <a:lvl5pPr marL="2600919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5pPr>
      <a:lvl6pPr marL="3251149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6pPr>
      <a:lvl7pPr marL="3901379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7pPr>
      <a:lvl8pPr marL="4551609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8pPr>
      <a:lvl9pPr marL="5201839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map.mathshell.org/trumath.php" TargetMode="Externa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hysics Education Research…"/>
          <p:cNvSpPr>
            <a:spLocks noGrp="1"/>
          </p:cNvSpPr>
          <p:nvPr>
            <p:ph type="ctrTitle"/>
          </p:nvPr>
        </p:nvSpPr>
        <p:spPr>
          <a:xfrm>
            <a:off x="1062175" y="2175149"/>
            <a:ext cx="10862127" cy="2304581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en-US" sz="9800" b="1" dirty="0" smtClean="0">
                <a:solidFill>
                  <a:srgbClr val="CC3300"/>
                </a:solidFill>
              </a:rPr>
              <a:t>Paradigms 2.0:</a:t>
            </a:r>
            <a:br>
              <a:rPr lang="en-US" sz="9800" b="1" dirty="0" smtClean="0">
                <a:solidFill>
                  <a:srgbClr val="CC3300"/>
                </a:solidFill>
              </a:rPr>
            </a:br>
            <a:r>
              <a:rPr dirty="0" smtClean="0"/>
              <a:t> </a:t>
            </a:r>
            <a:r>
              <a:rPr lang="en-US" sz="7300" dirty="0" smtClean="0"/>
              <a:t>Supporting Collaborative Departmental Change</a:t>
            </a:r>
            <a:endParaRPr sz="7300" dirty="0"/>
          </a:p>
        </p:txBody>
      </p:sp>
      <p:sp>
        <p:nvSpPr>
          <p:cNvPr id="136" name="Elizabeth Gire…"/>
          <p:cNvSpPr>
            <a:spLocks noGrp="1"/>
          </p:cNvSpPr>
          <p:nvPr>
            <p:ph type="subTitle" sz="quarter" idx="1"/>
          </p:nvPr>
        </p:nvSpPr>
        <p:spPr>
          <a:xfrm>
            <a:off x="1270000" y="5246137"/>
            <a:ext cx="10464800" cy="2144868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Corinne Manogue, Emily van Zee </a:t>
            </a:r>
          </a:p>
          <a:p>
            <a:r>
              <a:rPr lang="en-US" dirty="0" smtClean="0"/>
              <a:t>and the Whole Paradigms 2.0 Team</a:t>
            </a:r>
          </a:p>
          <a:p>
            <a:r>
              <a:rPr lang="en-US" dirty="0" smtClean="0"/>
              <a:t>July 24, 2017</a:t>
            </a:r>
            <a:endParaRPr dirty="0"/>
          </a:p>
        </p:txBody>
      </p:sp>
      <p:sp>
        <p:nvSpPr>
          <p:cNvPr id="2" name="TextBox 1"/>
          <p:cNvSpPr txBox="1"/>
          <p:nvPr/>
        </p:nvSpPr>
        <p:spPr>
          <a:xfrm>
            <a:off x="10660566" y="7275119"/>
            <a:ext cx="1349298" cy="176458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spc="0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ADD QR code</a:t>
            </a:r>
            <a:endParaRPr kumimoji="0" lang="en-US" sz="3600" b="0" i="0" u="none" strike="noStrike" cap="none" spc="0" normalizeH="0" baseline="0" dirty="0">
              <a:ln>
                <a:noFill/>
              </a:ln>
              <a:solidFill>
                <a:srgbClr val="FF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Support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3600" dirty="0">
                <a:latin typeface="Oswald Light"/>
              </a:rPr>
              <a:t>National Science Foundation</a:t>
            </a:r>
          </a:p>
          <a:p>
            <a:pPr lvl="1" eaLnBrk="1" hangingPunct="1"/>
            <a:r>
              <a:rPr lang="en-US" altLang="en-US" sz="3600" dirty="0">
                <a:latin typeface="Oswald Light"/>
              </a:rPr>
              <a:t>DUE-9653250, 0231194, 0618877</a:t>
            </a:r>
          </a:p>
          <a:p>
            <a:pPr lvl="1" eaLnBrk="1" hangingPunct="1"/>
            <a:r>
              <a:rPr lang="en-US" altLang="en-US" sz="3600" dirty="0">
                <a:latin typeface="Oswald Light"/>
              </a:rPr>
              <a:t>DUE-0088901, 0231032, 0837829</a:t>
            </a:r>
          </a:p>
          <a:p>
            <a:pPr lvl="1" eaLnBrk="1" hangingPunct="1"/>
            <a:r>
              <a:rPr lang="en-US" altLang="en-US" sz="3600" dirty="0">
                <a:latin typeface="Oswald Light"/>
              </a:rPr>
              <a:t>DUE-1023120, 1323800</a:t>
            </a:r>
          </a:p>
          <a:p>
            <a:pPr eaLnBrk="1" hangingPunct="1"/>
            <a:r>
              <a:rPr lang="en-US" altLang="en-US" sz="3600" dirty="0">
                <a:latin typeface="Oswald Light"/>
              </a:rPr>
              <a:t>Oregon State University</a:t>
            </a:r>
          </a:p>
          <a:p>
            <a:pPr eaLnBrk="1" hangingPunct="1">
              <a:spcBef>
                <a:spcPct val="10000"/>
              </a:spcBef>
            </a:pPr>
            <a:r>
              <a:rPr lang="en-US" altLang="en-US" sz="3600" dirty="0">
                <a:latin typeface="Oswald Light"/>
              </a:rPr>
              <a:t>Oregon Collaborative for Excellence in the Preparation of Teachers</a:t>
            </a:r>
          </a:p>
          <a:p>
            <a:pPr eaLnBrk="1" hangingPunct="1"/>
            <a:r>
              <a:rPr lang="en-US" altLang="en-US" sz="3600" dirty="0">
                <a:latin typeface="Oswald Light"/>
              </a:rPr>
              <a:t>Grinnell College</a:t>
            </a:r>
          </a:p>
          <a:p>
            <a:pPr eaLnBrk="1" hangingPunct="1"/>
            <a:r>
              <a:rPr lang="en-US" altLang="en-US" sz="3600" dirty="0">
                <a:latin typeface="Oswald Light"/>
              </a:rPr>
              <a:t>Mount Holyoke College</a:t>
            </a:r>
          </a:p>
          <a:p>
            <a:pPr eaLnBrk="1" hangingPunct="1"/>
            <a:r>
              <a:rPr lang="en-US" altLang="en-US" sz="3600" dirty="0">
                <a:latin typeface="Oswald Light"/>
              </a:rPr>
              <a:t>Utah State University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7802881" y="1500547"/>
            <a:ext cx="5201919" cy="7660639"/>
            <a:chOff x="7802881" y="1009228"/>
            <a:chExt cx="5201919" cy="7660639"/>
          </a:xfrm>
        </p:grpSpPr>
        <p:pic>
          <p:nvPicPr>
            <p:cNvPr id="12" name="Picture 4" descr="nsf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3600" y="1009228"/>
              <a:ext cx="1673014" cy="1673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5" descr="grinnellcrop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36373" y="5960534"/>
              <a:ext cx="1842347" cy="1422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6" descr="ocept_fancy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12214" y="5093547"/>
              <a:ext cx="1733973" cy="12169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7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78720" y="6935893"/>
              <a:ext cx="2926080" cy="830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9" descr="USU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2881" y="7911254"/>
              <a:ext cx="3048000" cy="7586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01415" y="3108693"/>
              <a:ext cx="2747117" cy="1130848"/>
            </a:xfrm>
            <a:prstGeom prst="rect">
              <a:avLst/>
            </a:prstGeom>
            <a:solidFill>
              <a:schemeClr val="tx1"/>
            </a:solidFill>
          </p:spPr>
        </p:pic>
      </p:grpSp>
    </p:spTree>
    <p:extLst>
      <p:ext uri="{BB962C8B-B14F-4D97-AF65-F5344CB8AC3E}">
        <p14:creationId xmlns:p14="http://schemas.microsoft.com/office/powerpoint/2010/main" val="874522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/>
          <p:cNvSpPr txBox="1">
            <a:spLocks/>
          </p:cNvSpPr>
          <p:nvPr/>
        </p:nvSpPr>
        <p:spPr bwMode="auto">
          <a:xfrm>
            <a:off x="1052368" y="2319527"/>
            <a:ext cx="10999932" cy="6570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10000"/>
          </a:bodyPr>
          <a:lstStyle>
            <a:lvl1pPr marL="487672" indent="-487672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455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56623" indent="-406394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3982">
                <a:solidFill>
                  <a:schemeClr val="tx1"/>
                </a:solidFill>
                <a:latin typeface="+mn-lt"/>
              </a:defRPr>
            </a:lvl2pPr>
            <a:lvl3pPr marL="1625575" indent="-325115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413">
                <a:solidFill>
                  <a:schemeClr val="tx1"/>
                </a:solidFill>
                <a:latin typeface="+mn-lt"/>
              </a:defRPr>
            </a:lvl3pPr>
            <a:lvl4pPr marL="2275804" indent="-32511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44">
                <a:solidFill>
                  <a:schemeClr val="tx1"/>
                </a:solidFill>
                <a:latin typeface="+mn-lt"/>
              </a:defRPr>
            </a:lvl4pPr>
            <a:lvl5pPr marL="2926034" indent="-325115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844">
                <a:solidFill>
                  <a:schemeClr val="tx1"/>
                </a:solidFill>
                <a:latin typeface="+mn-lt"/>
              </a:defRPr>
            </a:lvl5pPr>
            <a:lvl6pPr marL="3576264" indent="-325115" algn="l" rtl="0" fontAlgn="base">
              <a:spcBef>
                <a:spcPct val="20000"/>
              </a:spcBef>
              <a:spcAft>
                <a:spcPct val="0"/>
              </a:spcAft>
              <a:buChar char="»"/>
              <a:defRPr sz="2844">
                <a:solidFill>
                  <a:schemeClr val="tx1"/>
                </a:solidFill>
                <a:latin typeface="+mn-lt"/>
              </a:defRPr>
            </a:lvl6pPr>
            <a:lvl7pPr marL="4226494" indent="-325115" algn="l" rtl="0" fontAlgn="base">
              <a:spcBef>
                <a:spcPct val="20000"/>
              </a:spcBef>
              <a:spcAft>
                <a:spcPct val="0"/>
              </a:spcAft>
              <a:buChar char="»"/>
              <a:defRPr sz="2844">
                <a:solidFill>
                  <a:schemeClr val="tx1"/>
                </a:solidFill>
                <a:latin typeface="+mn-lt"/>
              </a:defRPr>
            </a:lvl7pPr>
            <a:lvl8pPr marL="4876724" indent="-325115" algn="l" rtl="0" fontAlgn="base">
              <a:spcBef>
                <a:spcPct val="20000"/>
              </a:spcBef>
              <a:spcAft>
                <a:spcPct val="0"/>
              </a:spcAft>
              <a:buChar char="»"/>
              <a:defRPr sz="2844">
                <a:solidFill>
                  <a:schemeClr val="tx1"/>
                </a:solidFill>
                <a:latin typeface="+mn-lt"/>
              </a:defRPr>
            </a:lvl8pPr>
            <a:lvl9pPr marL="5526954" indent="-325115" algn="l" rtl="0" fontAlgn="base">
              <a:spcBef>
                <a:spcPct val="20000"/>
              </a:spcBef>
              <a:spcAft>
                <a:spcPct val="0"/>
              </a:spcAft>
              <a:buChar char="»"/>
              <a:defRPr sz="2844">
                <a:solidFill>
                  <a:schemeClr val="tx1"/>
                </a:solidFill>
                <a:latin typeface="+mn-lt"/>
              </a:defRPr>
            </a:lvl9pPr>
          </a:lstStyle>
          <a:p>
            <a:pPr defTabSz="914400">
              <a:spcBef>
                <a:spcPts val="0"/>
              </a:spcBef>
              <a:spcAft>
                <a:spcPts val="900"/>
              </a:spcAft>
            </a:pPr>
            <a:r>
              <a:rPr lang="en-US" sz="4000" dirty="0" smtClean="0"/>
              <a:t>Investigate reality</a:t>
            </a:r>
          </a:p>
          <a:p>
            <a:pPr defTabSz="914400">
              <a:spcBef>
                <a:spcPts val="0"/>
              </a:spcBef>
              <a:spcAft>
                <a:spcPts val="900"/>
              </a:spcAft>
            </a:pPr>
            <a:r>
              <a:rPr lang="en-US" sz="4000" dirty="0" smtClean="0"/>
              <a:t>Set goals based on principles</a:t>
            </a:r>
          </a:p>
          <a:p>
            <a:pPr defTabSz="914400">
              <a:spcBef>
                <a:spcPts val="0"/>
              </a:spcBef>
              <a:spcAft>
                <a:spcPts val="900"/>
              </a:spcAft>
            </a:pPr>
            <a:r>
              <a:rPr lang="en-US" sz="4000" dirty="0" smtClean="0"/>
              <a:t>Learn from the experiences of others</a:t>
            </a:r>
          </a:p>
          <a:p>
            <a:pPr defTabSz="914400">
              <a:spcBef>
                <a:spcPts val="0"/>
              </a:spcBef>
              <a:spcAft>
                <a:spcPts val="900"/>
              </a:spcAft>
            </a:pPr>
            <a:r>
              <a:rPr lang="en-US" sz="4000" dirty="0" smtClean="0"/>
              <a:t>Align desired change with goals</a:t>
            </a:r>
          </a:p>
          <a:p>
            <a:pPr defTabSz="914400">
              <a:spcBef>
                <a:spcPts val="0"/>
              </a:spcBef>
              <a:spcAft>
                <a:spcPts val="900"/>
              </a:spcAft>
            </a:pPr>
            <a:r>
              <a:rPr lang="en-US" sz="4000" dirty="0" smtClean="0"/>
              <a:t>Assemble resources</a:t>
            </a:r>
          </a:p>
          <a:p>
            <a:pPr defTabSz="914400">
              <a:spcBef>
                <a:spcPts val="0"/>
              </a:spcBef>
              <a:spcAft>
                <a:spcPts val="900"/>
              </a:spcAft>
            </a:pPr>
            <a:r>
              <a:rPr lang="en-US" sz="4000" dirty="0" smtClean="0"/>
              <a:t>Plan for Institutionalization</a:t>
            </a:r>
          </a:p>
          <a:p>
            <a:pPr defTabSz="914400">
              <a:spcBef>
                <a:spcPts val="0"/>
              </a:spcBef>
              <a:spcAft>
                <a:spcPts val="900"/>
              </a:spcAft>
            </a:pPr>
            <a:r>
              <a:rPr lang="en-US" sz="4000" dirty="0" smtClean="0"/>
              <a:t>Implement new curriculum and pedagogical strategies </a:t>
            </a:r>
          </a:p>
          <a:p>
            <a:pPr defTabSz="914400">
              <a:spcBef>
                <a:spcPts val="0"/>
              </a:spcBef>
              <a:spcAft>
                <a:spcPts val="900"/>
              </a:spcAft>
            </a:pPr>
            <a:r>
              <a:rPr lang="en-US" sz="4000" dirty="0" smtClean="0"/>
              <a:t>Study and reflect on results</a:t>
            </a:r>
          </a:p>
          <a:p>
            <a:pPr defTabSz="914400">
              <a:spcBef>
                <a:spcPts val="0"/>
              </a:spcBef>
              <a:spcAft>
                <a:spcPts val="900"/>
              </a:spcAft>
            </a:pPr>
            <a:r>
              <a:rPr lang="en-US" sz="4000" dirty="0" smtClean="0"/>
              <a:t>ITERATE</a:t>
            </a:r>
          </a:p>
          <a:p>
            <a:pPr defTabSz="914400">
              <a:spcBef>
                <a:spcPts val="0"/>
              </a:spcBef>
              <a:spcAft>
                <a:spcPts val="900"/>
              </a:spcAft>
            </a:pPr>
            <a:r>
              <a:rPr lang="en-US" sz="4000" dirty="0" smtClean="0"/>
              <a:t>Share with others</a:t>
            </a:r>
            <a:endParaRPr lang="en-US" sz="4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Organizational Change Model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77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Paradigms 2.0 at OSU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998127" y="2448416"/>
            <a:ext cx="10598457" cy="5975776"/>
            <a:chOff x="998127" y="2448416"/>
            <a:chExt cx="10598457" cy="5975776"/>
          </a:xfrm>
        </p:grpSpPr>
        <p:pic>
          <p:nvPicPr>
            <p:cNvPr id="5" name="pasted-image.png" descr="pasted-image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11815" r="11815"/>
            <a:stretch>
              <a:fillRect/>
            </a:stretch>
          </p:blipFill>
          <p:spPr>
            <a:xfrm>
              <a:off x="998127" y="5818176"/>
              <a:ext cx="1990197" cy="2606016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6" name="_IMG6437.jpg" descr="_IMG6437.jp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998127" y="2448416"/>
              <a:ext cx="1973164" cy="2630885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79265" y="2448416"/>
              <a:ext cx="2067124" cy="2630885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529460" y="2448416"/>
              <a:ext cx="2067124" cy="2630885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654363" y="2448416"/>
              <a:ext cx="2067123" cy="2630885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/>
        </p:nvSpPr>
        <p:spPr>
          <a:xfrm>
            <a:off x="3679902" y="5818176"/>
            <a:ext cx="8764859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dirty="0"/>
              <a:t>Focus on </a:t>
            </a:r>
            <a:r>
              <a:rPr lang="en-US" dirty="0" smtClean="0"/>
              <a:t>Process:</a:t>
            </a:r>
            <a:endParaRPr lang="en-US" dirty="0"/>
          </a:p>
          <a:p>
            <a:pPr lvl="1" algn="l"/>
            <a:r>
              <a:rPr lang="en-US" dirty="0"/>
              <a:t>Narrative by Emily van </a:t>
            </a:r>
            <a:r>
              <a:rPr lang="en-US" dirty="0" smtClean="0"/>
              <a:t>Zee</a:t>
            </a:r>
          </a:p>
          <a:p>
            <a:pPr lvl="1" algn="l"/>
            <a:r>
              <a:rPr lang="en-US" dirty="0" smtClean="0"/>
              <a:t>Ethnography/Institutional Change</a:t>
            </a:r>
            <a:endParaRPr lang="en-US" dirty="0"/>
          </a:p>
          <a:p>
            <a:pPr lvl="1" algn="l"/>
            <a:r>
              <a:rPr lang="en-US" sz="3200" dirty="0" smtClean="0"/>
              <a:t>physics.oregonstate.edu/</a:t>
            </a:r>
            <a:r>
              <a:rPr lang="en-US" sz="3200" dirty="0" err="1" smtClean="0"/>
              <a:t>portfolioswiki</a:t>
            </a:r>
            <a:r>
              <a:rPr lang="en-US" sz="3200" dirty="0" smtClean="0"/>
              <a:t>/</a:t>
            </a:r>
            <a:r>
              <a:rPr lang="en-US" sz="3200" dirty="0" err="1" smtClean="0"/>
              <a:t>toolkit:start</a:t>
            </a:r>
            <a:endParaRPr lang="en-US" sz="3200" dirty="0" smtClean="0"/>
          </a:p>
          <a:p>
            <a:pPr lvl="1" algn="l"/>
            <a:endParaRPr lang="en-US" sz="3200" dirty="0"/>
          </a:p>
          <a:p>
            <a:pPr lvl="1" algn="l"/>
            <a:r>
              <a:rPr lang="en-US" sz="3200" dirty="0" smtClean="0">
                <a:solidFill>
                  <a:srgbClr val="FF0000"/>
                </a:solidFill>
              </a:rPr>
              <a:t>Add QR code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5240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Essential Features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Collaborative ownership of </a:t>
            </a:r>
            <a:r>
              <a:rPr lang="en-US" dirty="0" smtClean="0"/>
              <a:t>the curriculum</a:t>
            </a:r>
            <a:endParaRPr lang="en-US" dirty="0"/>
          </a:p>
          <a:p>
            <a:r>
              <a:rPr lang="en-US" dirty="0"/>
              <a:t>Reorganization of the subject </a:t>
            </a:r>
            <a:r>
              <a:rPr lang="en-US" dirty="0" smtClean="0"/>
              <a:t>matter</a:t>
            </a:r>
            <a:endParaRPr lang="en-US" dirty="0"/>
          </a:p>
          <a:p>
            <a:r>
              <a:rPr lang="en-US" dirty="0" smtClean="0"/>
              <a:t>Appropriate interactive engagement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762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Collaborative Ownership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Assemble resources</a:t>
            </a:r>
          </a:p>
          <a:p>
            <a:r>
              <a:rPr lang="en-US" dirty="0" smtClean="0"/>
              <a:t>Consult everyone </a:t>
            </a:r>
          </a:p>
          <a:p>
            <a:r>
              <a:rPr lang="en-US" dirty="0" smtClean="0"/>
              <a:t>Plan for institutionalization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78119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Assemble 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Who will do the work?  How can you gain their commitment?  Desirable vs. not.</a:t>
            </a:r>
          </a:p>
          <a:p>
            <a:r>
              <a:rPr lang="en-US" dirty="0" smtClean="0"/>
              <a:t>Do you have spaces that will allow the work you want to do?</a:t>
            </a:r>
          </a:p>
          <a:p>
            <a:r>
              <a:rPr lang="en-US" dirty="0" smtClean="0"/>
              <a:t>What are the institutional constraints—registrar, calendar, teaching loads.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7071112" y="8532670"/>
            <a:ext cx="54857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4000" dirty="0">
                <a:solidFill>
                  <a:srgbClr val="FF6600">
                    <a:lumMod val="75000"/>
                  </a:srgbClr>
                </a:solidFill>
              </a:rPr>
              <a:t>Collaborative Ownership </a:t>
            </a:r>
          </a:p>
        </p:txBody>
      </p:sp>
    </p:spTree>
    <p:extLst>
      <p:ext uri="{BB962C8B-B14F-4D97-AF65-F5344CB8AC3E}">
        <p14:creationId xmlns:p14="http://schemas.microsoft.com/office/powerpoint/2010/main" val="1712994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Consult Everyone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868" y="2022904"/>
            <a:ext cx="8793064" cy="65055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336408" y="8779874"/>
            <a:ext cx="49552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Collaborative Ownership </a:t>
            </a:r>
          </a:p>
        </p:txBody>
      </p:sp>
    </p:spTree>
    <p:extLst>
      <p:ext uri="{BB962C8B-B14F-4D97-AF65-F5344CB8AC3E}">
        <p14:creationId xmlns:p14="http://schemas.microsoft.com/office/powerpoint/2010/main" val="3684339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Plan for Institutionalization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Confirm &amp; maintain support of Chair and administration—this is not a fad!!</a:t>
            </a:r>
          </a:p>
          <a:p>
            <a:r>
              <a:rPr lang="en-US" dirty="0" smtClean="0"/>
              <a:t>Hold regular curriculum meetings</a:t>
            </a:r>
          </a:p>
          <a:p>
            <a:r>
              <a:rPr lang="en-US" dirty="0" smtClean="0"/>
              <a:t>New faculty shadow experienced teachers:</a:t>
            </a:r>
          </a:p>
          <a:p>
            <a:pPr lvl="1"/>
            <a:r>
              <a:rPr lang="en-US" dirty="0" smtClean="0"/>
              <a:t>PCK</a:t>
            </a:r>
          </a:p>
          <a:p>
            <a:pPr lvl="1"/>
            <a:r>
              <a:rPr lang="en-US" dirty="0" smtClean="0"/>
              <a:t>Classroom management</a:t>
            </a:r>
          </a:p>
          <a:p>
            <a:r>
              <a:rPr lang="en-US" dirty="0" smtClean="0"/>
              <a:t>TAs and students give feedback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749912" y="8749416"/>
            <a:ext cx="55938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4000" b="0" i="0" u="none" strike="noStrike" cap="none" spc="0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Collaborative Ownership </a:t>
            </a:r>
            <a:endParaRPr kumimoji="0" lang="en-US" sz="4000" b="0" i="0" u="none" strike="noStrike" cap="none" spc="0" normalizeH="0" baseline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1026121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Success?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 smtClean="0"/>
              <a:t>How much are our faculty actually invested in this shared curriculum?</a:t>
            </a:r>
          </a:p>
          <a:p>
            <a:r>
              <a:rPr lang="en-US" sz="3600" dirty="0" smtClean="0"/>
              <a:t>How much do we understand the shared curriculum?</a:t>
            </a:r>
          </a:p>
          <a:p>
            <a:r>
              <a:rPr lang="en-US" sz="3600" dirty="0" smtClean="0"/>
              <a:t>Do we get value out of curriculum meetings?</a:t>
            </a:r>
          </a:p>
          <a:p>
            <a:r>
              <a:rPr lang="en-US" sz="3600" dirty="0" smtClean="0"/>
              <a:t>Do the upper-division meetings have substantive conversations in them?</a:t>
            </a:r>
          </a:p>
          <a:p>
            <a:r>
              <a:rPr lang="en-US" sz="3600" dirty="0" smtClean="0"/>
              <a:t>Do faculty make suggestions for changing their courses?</a:t>
            </a:r>
          </a:p>
          <a:p>
            <a:r>
              <a:rPr lang="en-US" sz="3600" dirty="0" smtClean="0"/>
              <a:t>Do faculty volunteer to take over some responsibilities in their own courses for issues students are having problems with or things that don't work in another course?</a:t>
            </a: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7521761" y="8664192"/>
            <a:ext cx="49552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Collaborative Ownership </a:t>
            </a:r>
          </a:p>
        </p:txBody>
      </p:sp>
    </p:spTree>
    <p:extLst>
      <p:ext uri="{BB962C8B-B14F-4D97-AF65-F5344CB8AC3E}">
        <p14:creationId xmlns:p14="http://schemas.microsoft.com/office/powerpoint/2010/main" val="947686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Reorganization of Content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Common themes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Common mathematical </a:t>
            </a:r>
            <a:r>
              <a:rPr lang="en-US" dirty="0"/>
              <a:t>methods</a:t>
            </a:r>
          </a:p>
          <a:p>
            <a:r>
              <a:rPr lang="en-US" dirty="0"/>
              <a:t>Careful sequencing (learning progressions</a:t>
            </a:r>
            <a:r>
              <a:rPr lang="en-US" dirty="0" smtClean="0"/>
              <a:t>)</a:t>
            </a:r>
          </a:p>
          <a:p>
            <a:r>
              <a:rPr lang="en-US" dirty="0" smtClean="0"/>
              <a:t>Use the results of PER</a:t>
            </a:r>
            <a:endParaRPr lang="en-US" dirty="0"/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7189868" y="8532670"/>
            <a:ext cx="51988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4000" dirty="0" smtClean="0">
                <a:solidFill>
                  <a:srgbClr val="FF6600">
                    <a:lumMod val="75000"/>
                  </a:srgbClr>
                </a:solidFill>
              </a:rPr>
              <a:t>Content Reorganization </a:t>
            </a:r>
            <a:endParaRPr lang="en-US" sz="4000" dirty="0">
              <a:solidFill>
                <a:srgbClr val="FF6600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01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Common Themes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5360" y="2381781"/>
            <a:ext cx="11054080" cy="2499138"/>
          </a:xfrm>
        </p:spPr>
        <p:txBody>
          <a:bodyPr/>
          <a:lstStyle/>
          <a:p>
            <a:r>
              <a:rPr lang="en-US" dirty="0" smtClean="0"/>
              <a:t>Central Forces: </a:t>
            </a:r>
          </a:p>
          <a:p>
            <a:pPr lvl="1"/>
            <a:r>
              <a:rPr lang="en-US" dirty="0" smtClean="0"/>
              <a:t>Energy</a:t>
            </a:r>
          </a:p>
          <a:p>
            <a:pPr lvl="1"/>
            <a:r>
              <a:rPr lang="en-US" dirty="0" smtClean="0"/>
              <a:t>Angular momentum</a:t>
            </a:r>
          </a:p>
        </p:txBody>
      </p:sp>
      <p:sp>
        <p:nvSpPr>
          <p:cNvPr id="5" name="Rectangle 4"/>
          <p:cNvSpPr/>
          <p:nvPr/>
        </p:nvSpPr>
        <p:spPr>
          <a:xfrm>
            <a:off x="2746404" y="5441092"/>
            <a:ext cx="7511993" cy="10553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258" dirty="0">
                <a:solidFill>
                  <a:srgbClr val="FF6600"/>
                </a:solidFill>
                <a:ea typeface="+mj-ea"/>
                <a:cs typeface="+mj-cs"/>
              </a:rPr>
              <a:t>Common </a:t>
            </a:r>
            <a:r>
              <a:rPr lang="en-US" sz="6258" dirty="0" smtClean="0">
                <a:solidFill>
                  <a:srgbClr val="FF6600"/>
                </a:solidFill>
                <a:ea typeface="+mj-ea"/>
                <a:cs typeface="+mj-cs"/>
              </a:rPr>
              <a:t>Mathematics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975360" y="6797263"/>
            <a:ext cx="6502400" cy="2263312"/>
          </a:xfrm>
          <a:prstGeom prst="rect">
            <a:avLst/>
          </a:prstGeom>
        </p:spPr>
        <p:txBody>
          <a:bodyPr>
            <a:spAutoFit/>
          </a:bodyPr>
          <a:lstStyle/>
          <a:p>
            <a:pPr marL="487672" lvl="0" indent="-487672" algn="l" defTabSz="914400" eaLnBrk="0" fontAlgn="base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US" sz="4551" dirty="0" smtClean="0"/>
              <a:t>Static Fields: </a:t>
            </a:r>
            <a:endParaRPr lang="en-US" sz="4551" dirty="0"/>
          </a:p>
          <a:p>
            <a:pPr marL="1056623" lvl="1" indent="-406394" algn="l" defTabSz="914400" eaLnBrk="0" fontAlgn="base">
              <a:spcBef>
                <a:spcPct val="20000"/>
              </a:spcBef>
              <a:spcAft>
                <a:spcPct val="0"/>
              </a:spcAft>
              <a:buFontTx/>
              <a:buChar char="–"/>
            </a:pPr>
            <a:r>
              <a:rPr lang="en-US" sz="3982" dirty="0" smtClean="0"/>
              <a:t>Electrostatics</a:t>
            </a:r>
            <a:endParaRPr lang="en-US" sz="3982" dirty="0"/>
          </a:p>
          <a:p>
            <a:pPr marL="1056623" lvl="1" indent="-406394" algn="l" defTabSz="914400" eaLnBrk="0" fontAlgn="base">
              <a:spcBef>
                <a:spcPct val="20000"/>
              </a:spcBef>
              <a:spcAft>
                <a:spcPct val="0"/>
              </a:spcAft>
              <a:buFontTx/>
              <a:buChar char="–"/>
            </a:pPr>
            <a:r>
              <a:rPr lang="en-US" sz="3982" dirty="0" smtClean="0"/>
              <a:t>Gravity</a:t>
            </a:r>
            <a:endParaRPr lang="en-US" sz="3982" dirty="0"/>
          </a:p>
        </p:txBody>
      </p:sp>
      <p:sp>
        <p:nvSpPr>
          <p:cNvPr id="9" name="Rectangle 8"/>
          <p:cNvSpPr/>
          <p:nvPr/>
        </p:nvSpPr>
        <p:spPr>
          <a:xfrm>
            <a:off x="7909036" y="8606651"/>
            <a:ext cx="469872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dirty="0">
                <a:solidFill>
                  <a:srgbClr val="FF6600">
                    <a:lumMod val="75000"/>
                  </a:srgbClr>
                </a:solidFill>
              </a:rPr>
              <a:t>Content Reorganization </a:t>
            </a:r>
          </a:p>
        </p:txBody>
      </p:sp>
    </p:spTree>
    <p:extLst>
      <p:ext uri="{BB962C8B-B14F-4D97-AF65-F5344CB8AC3E}">
        <p14:creationId xmlns:p14="http://schemas.microsoft.com/office/powerpoint/2010/main" val="16026545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Careful Sequencing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34915" y="3041189"/>
            <a:ext cx="9534970" cy="352989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189868" y="8532670"/>
            <a:ext cx="51988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4000" dirty="0" smtClean="0">
                <a:solidFill>
                  <a:srgbClr val="FF6600">
                    <a:lumMod val="75000"/>
                  </a:srgbClr>
                </a:solidFill>
              </a:rPr>
              <a:t>Content Reorganization </a:t>
            </a:r>
            <a:endParaRPr lang="en-US" sz="4000" dirty="0">
              <a:solidFill>
                <a:srgbClr val="FF6600">
                  <a:lumMod val="75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20405" y="8180173"/>
            <a:ext cx="27238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Add QR code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767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 at OSU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9352" y="2165035"/>
            <a:ext cx="11055350" cy="51960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415" y="6196361"/>
            <a:ext cx="2314575" cy="304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355" y="6196361"/>
            <a:ext cx="2105025" cy="3048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350283" y="7990691"/>
            <a:ext cx="23519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Paul Emigh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079394" y="7995644"/>
            <a:ext cx="22493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Ian Founds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421954" y="8673196"/>
            <a:ext cx="51988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4000" dirty="0" smtClean="0">
                <a:solidFill>
                  <a:srgbClr val="FF6600">
                    <a:lumMod val="75000"/>
                  </a:srgbClr>
                </a:solidFill>
              </a:rPr>
              <a:t>Content Reorganization </a:t>
            </a:r>
            <a:endParaRPr lang="en-US" sz="4000" dirty="0">
              <a:solidFill>
                <a:srgbClr val="FF6600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3408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Success?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 smtClean="0"/>
              <a:t>There is NO WAY to judge the effectiveness of your curriculum as a whole.  There are LOTS of ways to judge pieces of the curriculum.  Qualitative ways may be more valuable than quantitative. 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7189868" y="8532670"/>
            <a:ext cx="51988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4000" dirty="0" smtClean="0">
                <a:solidFill>
                  <a:srgbClr val="FF6600">
                    <a:lumMod val="75000"/>
                  </a:srgbClr>
                </a:solidFill>
              </a:rPr>
              <a:t>Content Reorganization </a:t>
            </a:r>
            <a:endParaRPr lang="en-US" sz="4000" dirty="0">
              <a:solidFill>
                <a:srgbClr val="FF6600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669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Success?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 smtClean="0"/>
              <a:t>How can we best sequence the content so that physics concepts develop </a:t>
            </a:r>
            <a:r>
              <a:rPr lang="en-US" sz="3600" dirty="0" smtClean="0"/>
              <a:t>in a natural way?</a:t>
            </a:r>
          </a:p>
          <a:p>
            <a:r>
              <a:rPr lang="en-US" sz="3600" dirty="0" smtClean="0"/>
              <a:t>How can we best sequence the content so that mathematical skills develop in time of applications?</a:t>
            </a:r>
          </a:p>
          <a:p>
            <a:r>
              <a:rPr lang="en-US" sz="3600" dirty="0" smtClean="0"/>
              <a:t>Are </a:t>
            </a:r>
            <a:r>
              <a:rPr lang="en-US" sz="3600" dirty="0" smtClean="0"/>
              <a:t>we </a:t>
            </a:r>
            <a:r>
              <a:rPr lang="en-US" sz="3600" dirty="0"/>
              <a:t>continually increasing </a:t>
            </a:r>
            <a:r>
              <a:rPr lang="en-US" sz="3600" dirty="0" smtClean="0"/>
              <a:t>our </a:t>
            </a:r>
            <a:r>
              <a:rPr lang="en-US" sz="3600" dirty="0"/>
              <a:t>understanding about which parts of the curriculum are hard for students? </a:t>
            </a:r>
            <a:r>
              <a:rPr lang="en-US" sz="3600" dirty="0" smtClean="0"/>
              <a:t> are </a:t>
            </a:r>
            <a:r>
              <a:rPr lang="en-US" sz="3600" dirty="0"/>
              <a:t>easier for </a:t>
            </a:r>
            <a:r>
              <a:rPr lang="en-US" sz="3600" dirty="0" smtClean="0"/>
              <a:t>students</a:t>
            </a:r>
            <a:r>
              <a:rPr lang="en-US" sz="3600" dirty="0"/>
              <a:t>?</a:t>
            </a:r>
          </a:p>
          <a:p>
            <a:r>
              <a:rPr lang="en-US" sz="3600" dirty="0"/>
              <a:t>Are </a:t>
            </a:r>
            <a:r>
              <a:rPr lang="en-US" sz="3600" dirty="0" smtClean="0"/>
              <a:t>we </a:t>
            </a:r>
            <a:r>
              <a:rPr lang="en-US" sz="3600" dirty="0"/>
              <a:t>designing </a:t>
            </a:r>
            <a:r>
              <a:rPr lang="en-US" sz="3600" dirty="0" smtClean="0"/>
              <a:t>or adopting new </a:t>
            </a:r>
            <a:r>
              <a:rPr lang="en-US" sz="3600" dirty="0"/>
              <a:t>curricular materials that would help address </a:t>
            </a:r>
            <a:r>
              <a:rPr lang="en-US" sz="3600" dirty="0" smtClean="0"/>
              <a:t>these </a:t>
            </a:r>
            <a:r>
              <a:rPr lang="en-US" sz="3600" dirty="0"/>
              <a:t>issues?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7189868" y="8532670"/>
            <a:ext cx="51988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4000" dirty="0" smtClean="0">
                <a:solidFill>
                  <a:srgbClr val="FF6600">
                    <a:lumMod val="75000"/>
                  </a:srgbClr>
                </a:solidFill>
              </a:rPr>
              <a:t>Content Reorganization </a:t>
            </a:r>
            <a:endParaRPr lang="en-US" sz="4000" dirty="0">
              <a:solidFill>
                <a:srgbClr val="FF6600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82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Interactive Engagement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Use strategies that increase communication, especially from students to faculty</a:t>
            </a:r>
          </a:p>
          <a:p>
            <a:r>
              <a:rPr lang="en-US" dirty="0" smtClean="0"/>
              <a:t>Use a variety of active engagement strategies that support different types of learning and different learners</a:t>
            </a:r>
          </a:p>
          <a:p>
            <a:r>
              <a:rPr lang="en-US" dirty="0" smtClean="0"/>
              <a:t>Use representations that scaffold learning</a:t>
            </a:r>
          </a:p>
          <a:p>
            <a:r>
              <a:rPr lang="en-US" dirty="0" smtClean="0"/>
              <a:t>Make sure your spaces/classrooms are welcoming and comfortable for all students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0995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Increase Communication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/>
              <a:t>All </a:t>
            </a:r>
            <a:r>
              <a:rPr lang="en-US" sz="4000" dirty="0" smtClean="0"/>
              <a:t>effective active-engagement </a:t>
            </a:r>
            <a:r>
              <a:rPr lang="en-US" sz="4000" dirty="0"/>
              <a:t>strategies </a:t>
            </a:r>
            <a:r>
              <a:rPr lang="en-US" sz="4000" dirty="0" smtClean="0"/>
              <a:t>increase </a:t>
            </a:r>
            <a:r>
              <a:rPr lang="en-US" sz="4000" dirty="0"/>
              <a:t>communication from the students to the faculty member.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172" y="3937185"/>
            <a:ext cx="6209071" cy="462626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611915" y="8744283"/>
            <a:ext cx="39549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dirty="0">
                <a:solidFill>
                  <a:srgbClr val="FF6600">
                    <a:lumMod val="75000"/>
                  </a:srgbClr>
                </a:solidFill>
              </a:rPr>
              <a:t>Active Engagement </a:t>
            </a:r>
            <a:endParaRPr lang="en-US" dirty="0">
              <a:solidFill>
                <a:srgbClr val="FF6600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9475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873" y="2491621"/>
            <a:ext cx="8331852" cy="6248889"/>
          </a:xfrm>
          <a:prstGeom prst="rect">
            <a:avLst/>
          </a:prstGeom>
        </p:spPr>
      </p:pic>
      <p:pic>
        <p:nvPicPr>
          <p:cNvPr id="4" name="Picture 2" descr="Isro’s female scientists celebrate after the success of the Mars Orbiter Mission on 24 September 2014. Women account for only 20% of the space agency’s total workforce. Photo: AF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762" y="1925614"/>
            <a:ext cx="4940947" cy="3293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Increase Agency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8548296" y="8670610"/>
            <a:ext cx="39549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dirty="0">
                <a:solidFill>
                  <a:srgbClr val="FF6600">
                    <a:lumMod val="75000"/>
                  </a:srgbClr>
                </a:solidFill>
              </a:rPr>
              <a:t>Active Engagement </a:t>
            </a:r>
            <a:endParaRPr lang="en-US" dirty="0">
              <a:solidFill>
                <a:srgbClr val="FF6600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0681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Variety of Activity Types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75360" y="2323070"/>
            <a:ext cx="5418667" cy="6346797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6610773" y="2323070"/>
            <a:ext cx="5418667" cy="6346797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918385" y="2257130"/>
            <a:ext cx="5450598" cy="6654801"/>
            <a:chOff x="918385" y="2257130"/>
            <a:chExt cx="5450598" cy="6654801"/>
          </a:xfrm>
        </p:grpSpPr>
        <p:sp>
          <p:nvSpPr>
            <p:cNvPr id="7" name="Small Whiteboard Questions"/>
            <p:cNvSpPr/>
            <p:nvPr/>
          </p:nvSpPr>
          <p:spPr>
            <a:xfrm>
              <a:off x="918385" y="2257130"/>
              <a:ext cx="5450598" cy="6654801"/>
            </a:xfrm>
            <a:prstGeom prst="rect">
              <a:avLst/>
            </a:prstGeom>
            <a:solidFill>
              <a:srgbClr val="FFFFFF"/>
            </a:solidFill>
            <a:ln w="12700"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100" tIns="38100" rIns="38100" bIns="38100"/>
            <a:lstStyle>
              <a:lvl1pPr marL="265175" indent="-265175" defTabSz="914400">
                <a:spcBef>
                  <a:spcPts val="1200"/>
                </a:spcBef>
                <a:buClr>
                  <a:srgbClr val="F59201"/>
                </a:buClr>
                <a:defRPr>
                  <a:uFill>
                    <a:solidFill>
                      <a:srgbClr val="FFFFFF"/>
                    </a:solidFill>
                  </a:uFill>
                  <a:latin typeface="Verdana"/>
                  <a:ea typeface="Verdana"/>
                  <a:cs typeface="Verdana"/>
                  <a:sym typeface="Verdana"/>
                </a:defRPr>
              </a:lvl1pPr>
            </a:lstStyle>
            <a:p>
              <a:pPr>
                <a:defRPr>
                  <a:uFill>
                    <a:solidFill>
                      <a:srgbClr val="000000"/>
                    </a:solidFill>
                  </a:uFill>
                </a:defRPr>
              </a:pPr>
              <a:r>
                <a:rPr dirty="0">
                  <a:uFill>
                    <a:solidFill>
                      <a:srgbClr val="FFFFFF"/>
                    </a:solidFill>
                  </a:uFill>
                </a:rPr>
                <a:t>Small Whiteboard Questions</a:t>
              </a:r>
            </a:p>
          </p:txBody>
        </p:sp>
        <p:grpSp>
          <p:nvGrpSpPr>
            <p:cNvPr id="8" name="Group"/>
            <p:cNvGrpSpPr/>
            <p:nvPr/>
          </p:nvGrpSpPr>
          <p:grpSpPr>
            <a:xfrm>
              <a:off x="1100970" y="3514430"/>
              <a:ext cx="4838899" cy="5156201"/>
              <a:chOff x="0" y="0"/>
              <a:chExt cx="4838897" cy="5156199"/>
            </a:xfrm>
          </p:grpSpPr>
          <p:pic>
            <p:nvPicPr>
              <p:cNvPr id="9" name="image15.jpg" descr="image15.jpg"/>
              <p:cNvPicPr>
                <a:picLocks/>
              </p:cNvPicPr>
              <p:nvPr/>
            </p:nvPicPr>
            <p:blipFill>
              <a:blip r:embed="rId2">
                <a:extLst/>
              </a:blip>
              <a:stretch>
                <a:fillRect/>
              </a:stretch>
            </p:blipFill>
            <p:spPr>
              <a:xfrm>
                <a:off x="0" y="1"/>
                <a:ext cx="2538439" cy="1808637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0" name="image16.jpg" descr="image16.jpg"/>
              <p:cNvPicPr>
                <a:picLocks/>
              </p:cNvPicPr>
              <p:nvPr/>
            </p:nvPicPr>
            <p:blipFill>
              <a:blip r:embed="rId3">
                <a:extLst/>
              </a:blip>
              <a:srcRect t="10000" r="7499"/>
              <a:stretch>
                <a:fillRect/>
              </a:stretch>
            </p:blipFill>
            <p:spPr>
              <a:xfrm>
                <a:off x="2974731" y="0"/>
                <a:ext cx="1687666" cy="123152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1" name="image17.jpg" descr="image17.jpg"/>
              <p:cNvPicPr>
                <a:picLocks noChangeAspect="1"/>
              </p:cNvPicPr>
              <p:nvPr/>
            </p:nvPicPr>
            <p:blipFill>
              <a:blip r:embed="rId4">
                <a:extLst/>
              </a:blip>
              <a:stretch>
                <a:fillRect/>
              </a:stretch>
            </p:blipFill>
            <p:spPr>
              <a:xfrm>
                <a:off x="2379785" y="2875573"/>
                <a:ext cx="2459113" cy="1844335"/>
              </a:xfrm>
              <a:prstGeom prst="rect">
                <a:avLst/>
              </a:prstGeom>
              <a:ln w="12700" cap="flat">
                <a:noFill/>
                <a:round/>
              </a:ln>
              <a:effectLst/>
            </p:spPr>
          </p:pic>
          <p:pic>
            <p:nvPicPr>
              <p:cNvPr id="12" name="image18.jpg" descr="image18.jpg"/>
              <p:cNvPicPr>
                <a:picLocks noChangeAspect="1"/>
              </p:cNvPicPr>
              <p:nvPr/>
            </p:nvPicPr>
            <p:blipFill>
              <a:blip r:embed="rId5">
                <a:extLst/>
              </a:blip>
              <a:stretch>
                <a:fillRect/>
              </a:stretch>
            </p:blipFill>
            <p:spPr>
              <a:xfrm>
                <a:off x="99157" y="2082311"/>
                <a:ext cx="2057525" cy="1543144"/>
              </a:xfrm>
              <a:prstGeom prst="rect">
                <a:avLst/>
              </a:prstGeom>
              <a:ln w="12700" cap="flat">
                <a:noFill/>
                <a:round/>
              </a:ln>
              <a:effectLst/>
            </p:spPr>
          </p:pic>
          <p:pic>
            <p:nvPicPr>
              <p:cNvPr id="13" name="image19.jpg" descr="image19.jpg"/>
              <p:cNvPicPr>
                <a:picLocks/>
              </p:cNvPicPr>
              <p:nvPr/>
            </p:nvPicPr>
            <p:blipFill>
              <a:blip r:embed="rId6">
                <a:extLst/>
              </a:blip>
              <a:srcRect b="11999"/>
              <a:stretch>
                <a:fillRect/>
              </a:stretch>
            </p:blipFill>
            <p:spPr>
              <a:xfrm>
                <a:off x="2875574" y="1289050"/>
                <a:ext cx="1903829" cy="1256526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4" name="image20.jpg" descr="image20.jpg"/>
              <p:cNvPicPr>
                <a:picLocks/>
              </p:cNvPicPr>
              <p:nvPr/>
            </p:nvPicPr>
            <p:blipFill>
              <a:blip r:embed="rId7">
                <a:extLst/>
              </a:blip>
              <a:srcRect t="29999" r="24000"/>
              <a:stretch>
                <a:fillRect/>
              </a:stretch>
            </p:blipFill>
            <p:spPr>
              <a:xfrm>
                <a:off x="99162" y="3781873"/>
                <a:ext cx="1989476" cy="1374327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</p:grpSp>
      <p:grpSp>
        <p:nvGrpSpPr>
          <p:cNvPr id="15" name="Group 14"/>
          <p:cNvGrpSpPr/>
          <p:nvPr/>
        </p:nvGrpSpPr>
        <p:grpSpPr>
          <a:xfrm>
            <a:off x="6453230" y="2257130"/>
            <a:ext cx="5450599" cy="6654801"/>
            <a:chOff x="6453230" y="2257130"/>
            <a:chExt cx="5450599" cy="6654801"/>
          </a:xfrm>
        </p:grpSpPr>
        <p:sp>
          <p:nvSpPr>
            <p:cNvPr id="16" name="Kinesthetic Activities"/>
            <p:cNvSpPr/>
            <p:nvPr/>
          </p:nvSpPr>
          <p:spPr>
            <a:xfrm>
              <a:off x="6453230" y="2257130"/>
              <a:ext cx="5450599" cy="6654801"/>
            </a:xfrm>
            <a:prstGeom prst="rect">
              <a:avLst/>
            </a:prstGeom>
            <a:solidFill>
              <a:srgbClr val="FFFFFF"/>
            </a:solidFill>
            <a:ln w="12700"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100" tIns="38100" rIns="38100" bIns="38100"/>
            <a:lstStyle>
              <a:lvl1pPr marL="265175" indent="-265175" defTabSz="914400">
                <a:spcBef>
                  <a:spcPts val="1200"/>
                </a:spcBef>
                <a:buClr>
                  <a:srgbClr val="F59201"/>
                </a:buClr>
                <a:defRPr>
                  <a:uFill>
                    <a:solidFill>
                      <a:srgbClr val="FFFFFF"/>
                    </a:solidFill>
                  </a:uFill>
                  <a:latin typeface="Verdana"/>
                  <a:ea typeface="Verdana"/>
                  <a:cs typeface="Verdana"/>
                  <a:sym typeface="Verdana"/>
                </a:defRPr>
              </a:lvl1pPr>
            </a:lstStyle>
            <a:p>
              <a:pPr>
                <a:defRPr>
                  <a:uFill>
                    <a:solidFill>
                      <a:srgbClr val="000000"/>
                    </a:solidFill>
                  </a:uFill>
                </a:defRPr>
              </a:pPr>
              <a:r>
                <a:rPr dirty="0">
                  <a:uFill>
                    <a:solidFill>
                      <a:srgbClr val="FFFFFF"/>
                    </a:solidFill>
                  </a:uFill>
                </a:rPr>
                <a:t>Kinesthetic Activities</a:t>
              </a:r>
            </a:p>
          </p:txBody>
        </p:sp>
        <p:pic>
          <p:nvPicPr>
            <p:cNvPr id="17" name="image21.jpg" descr="image21.jpg"/>
            <p:cNvPicPr>
              <a:picLocks noChangeAspect="1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>
              <a:off x="7255366" y="2996552"/>
              <a:ext cx="3802746" cy="2852060"/>
            </a:xfrm>
            <a:prstGeom prst="rect">
              <a:avLst/>
            </a:prstGeom>
            <a:ln w="12700"/>
          </p:spPr>
        </p:pic>
        <p:pic>
          <p:nvPicPr>
            <p:cNvPr id="18" name="image22.jpg" descr="image22.jpg"/>
            <p:cNvPicPr>
              <a:picLocks noChangeAspect="1"/>
            </p:cNvPicPr>
            <p:nvPr/>
          </p:nvPicPr>
          <p:blipFill>
            <a:blip r:embed="rId9">
              <a:extLst/>
            </a:blip>
            <a:stretch>
              <a:fillRect/>
            </a:stretch>
          </p:blipFill>
          <p:spPr>
            <a:xfrm>
              <a:off x="7149734" y="5954241"/>
              <a:ext cx="3961193" cy="2720020"/>
            </a:xfrm>
            <a:prstGeom prst="rect">
              <a:avLst/>
            </a:prstGeom>
            <a:ln w="12700"/>
          </p:spPr>
        </p:pic>
      </p:grpSp>
      <p:sp>
        <p:nvSpPr>
          <p:cNvPr id="19" name="Rectangle 18"/>
          <p:cNvSpPr/>
          <p:nvPr/>
        </p:nvSpPr>
        <p:spPr>
          <a:xfrm>
            <a:off x="7910687" y="8775496"/>
            <a:ext cx="39549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dirty="0">
                <a:solidFill>
                  <a:srgbClr val="FF6600">
                    <a:lumMod val="75000"/>
                  </a:srgbClr>
                </a:solidFill>
              </a:rPr>
              <a:t>Active Engagement </a:t>
            </a:r>
            <a:endParaRPr lang="en-US" dirty="0">
              <a:solidFill>
                <a:srgbClr val="FF6600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635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mputer Visualization"/>
          <p:cNvSpPr/>
          <p:nvPr/>
        </p:nvSpPr>
        <p:spPr>
          <a:xfrm>
            <a:off x="7182768" y="1535520"/>
            <a:ext cx="5450599" cy="6654801"/>
          </a:xfrm>
          <a:prstGeom prst="rect">
            <a:avLst/>
          </a:prstGeom>
          <a:solidFill>
            <a:srgbClr val="FFFFFF"/>
          </a:solidFill>
          <a:ln w="12700"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/>
          <a:lstStyle>
            <a:lvl1pPr marL="265175" indent="-265175" defTabSz="914400">
              <a:spcBef>
                <a:spcPts val="1200"/>
              </a:spcBef>
              <a:buClr>
                <a:srgbClr val="F59201"/>
              </a:buClr>
              <a:defRPr>
                <a:uFill>
                  <a:solidFill>
                    <a:srgbClr val="FFFFFF"/>
                  </a:solidFill>
                </a:u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>
              <a:defRPr>
                <a:uFill>
                  <a:solidFill>
                    <a:srgbClr val="000000"/>
                  </a:solidFill>
                </a:uFill>
              </a:defRPr>
            </a:pPr>
            <a:r>
              <a:rPr dirty="0">
                <a:uFill>
                  <a:solidFill>
                    <a:srgbClr val="FFFFFF"/>
                  </a:solidFill>
                </a:uFill>
              </a:rPr>
              <a:t>Computer Visualization</a:t>
            </a:r>
          </a:p>
        </p:txBody>
      </p:sp>
      <p:sp>
        <p:nvSpPr>
          <p:cNvPr id="7" name="Small Group Activities…"/>
          <p:cNvSpPr/>
          <p:nvPr/>
        </p:nvSpPr>
        <p:spPr>
          <a:xfrm>
            <a:off x="767560" y="1447800"/>
            <a:ext cx="5841999" cy="7132675"/>
          </a:xfrm>
          <a:prstGeom prst="rect">
            <a:avLst/>
          </a:prstGeom>
          <a:solidFill>
            <a:srgbClr val="FFFFFF"/>
          </a:solidFill>
          <a:ln w="12700"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/>
          <a:lstStyle/>
          <a:p>
            <a:pPr marL="265175" indent="-265175" defTabSz="914400">
              <a:spcBef>
                <a:spcPts val="1200"/>
              </a:spcBef>
              <a:buClr>
                <a:srgbClr val="F59201"/>
              </a:buClr>
              <a:defRPr>
                <a:uFill>
                  <a:solidFill>
                    <a:srgbClr val="000000"/>
                  </a:solidFill>
                </a:uFill>
                <a:latin typeface="Verdana"/>
                <a:ea typeface="Verdana"/>
                <a:cs typeface="Verdana"/>
                <a:sym typeface="Verdana"/>
              </a:defRPr>
            </a:pPr>
            <a:r>
              <a:rPr dirty="0">
                <a:uFill>
                  <a:solidFill>
                    <a:srgbClr val="FFFFFF"/>
                  </a:solidFill>
                </a:uFill>
              </a:rPr>
              <a:t>Small Group Activities</a:t>
            </a:r>
          </a:p>
          <a:p>
            <a:pPr marL="265175" indent="-265175" defTabSz="914400">
              <a:spcBef>
                <a:spcPts val="1200"/>
              </a:spcBef>
              <a:buClr>
                <a:srgbClr val="F59201"/>
              </a:buClr>
              <a:defRPr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Verdana"/>
                <a:ea typeface="Verdana"/>
                <a:cs typeface="Verdana"/>
                <a:sym typeface="Verdana"/>
              </a:defRPr>
            </a:pPr>
            <a:endParaRPr dirty="0">
              <a:uFill>
                <a:solidFill>
                  <a:srgbClr val="FFFFFF"/>
                </a:solidFill>
              </a:uFill>
            </a:endParaRPr>
          </a:p>
          <a:p>
            <a:pPr marL="265175" indent="-265175" defTabSz="914400">
              <a:spcBef>
                <a:spcPts val="1200"/>
              </a:spcBef>
              <a:buClr>
                <a:srgbClr val="F59201"/>
              </a:buClr>
              <a:defRPr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Verdana"/>
                <a:ea typeface="Verdana"/>
                <a:cs typeface="Verdana"/>
                <a:sym typeface="Verdana"/>
              </a:defRPr>
            </a:pPr>
            <a:endParaRPr dirty="0">
              <a:uFill>
                <a:solidFill>
                  <a:srgbClr val="FFFFFF"/>
                </a:solidFill>
              </a:uFill>
            </a:endParaRPr>
          </a:p>
          <a:p>
            <a:pPr marL="265175" indent="-265175" defTabSz="914400">
              <a:spcBef>
                <a:spcPts val="1200"/>
              </a:spcBef>
              <a:buClr>
                <a:srgbClr val="F59201"/>
              </a:buClr>
              <a:defRPr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Verdana"/>
                <a:ea typeface="Verdana"/>
                <a:cs typeface="Verdana"/>
                <a:sym typeface="Verdana"/>
              </a:defRPr>
            </a:pPr>
            <a:endParaRPr dirty="0">
              <a:uFill>
                <a:solidFill>
                  <a:srgbClr val="FFFFFF"/>
                </a:solidFill>
              </a:uFill>
            </a:endParaRPr>
          </a:p>
          <a:p>
            <a:pPr marL="265175" indent="-265175" defTabSz="914400">
              <a:spcBef>
                <a:spcPts val="1200"/>
              </a:spcBef>
              <a:buClr>
                <a:srgbClr val="F59201"/>
              </a:buClr>
              <a:defRPr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Verdana"/>
                <a:ea typeface="Verdana"/>
                <a:cs typeface="Verdana"/>
                <a:sym typeface="Verdana"/>
              </a:defRPr>
            </a:pPr>
            <a:endParaRPr dirty="0">
              <a:uFill>
                <a:solidFill>
                  <a:srgbClr val="FFFFFF"/>
                </a:solidFill>
              </a:uFill>
            </a:endParaRPr>
          </a:p>
          <a:p>
            <a:pPr marL="265175" indent="-265175" defTabSz="914400">
              <a:spcBef>
                <a:spcPts val="2400"/>
              </a:spcBef>
              <a:buClr>
                <a:srgbClr val="F59201"/>
              </a:buClr>
              <a:defRPr>
                <a:uFill>
                  <a:solidFill>
                    <a:srgbClr val="000000"/>
                  </a:solidFill>
                </a:uFill>
                <a:latin typeface="Verdana"/>
                <a:ea typeface="Verdana"/>
                <a:cs typeface="Verdana"/>
                <a:sym typeface="Verdana"/>
              </a:defRPr>
            </a:pPr>
            <a:r>
              <a:rPr dirty="0" smtClean="0">
                <a:uFill>
                  <a:solidFill>
                    <a:srgbClr val="FFFFFF"/>
                  </a:solidFill>
                </a:uFill>
              </a:rPr>
              <a:t>Compare </a:t>
            </a:r>
            <a:r>
              <a:rPr dirty="0">
                <a:uFill>
                  <a:solidFill>
                    <a:srgbClr val="FFFFFF"/>
                  </a:solidFill>
                </a:uFill>
              </a:rPr>
              <a:t>&amp; Contrast</a:t>
            </a:r>
          </a:p>
        </p:txBody>
      </p:sp>
      <p:pic>
        <p:nvPicPr>
          <p:cNvPr id="8" name="image23.jpg" descr="image2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85816" y="2307542"/>
            <a:ext cx="3608795" cy="2706596"/>
          </a:xfrm>
          <a:prstGeom prst="rect">
            <a:avLst/>
          </a:prstGeom>
          <a:ln w="12700"/>
        </p:spPr>
      </p:pic>
      <p:pic>
        <p:nvPicPr>
          <p:cNvPr id="9" name="image24.jpg" descr="image24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66863" y="6146306"/>
            <a:ext cx="2626638" cy="1969979"/>
          </a:xfrm>
          <a:prstGeom prst="rect">
            <a:avLst/>
          </a:prstGeom>
          <a:ln w="12700">
            <a:miter lim="400000"/>
          </a:ln>
        </p:spPr>
      </p:pic>
      <p:pic>
        <p:nvPicPr>
          <p:cNvPr id="10" name="image25.jpg" descr="image25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684072" y="6146306"/>
            <a:ext cx="2762499" cy="2071875"/>
          </a:xfrm>
          <a:prstGeom prst="rect">
            <a:avLst/>
          </a:prstGeom>
          <a:ln w="12700"/>
        </p:spPr>
      </p:pic>
      <p:pic>
        <p:nvPicPr>
          <p:cNvPr id="11" name="Screen shot 2011-10-15 at 3.45.18 PM.png" descr="Screen shot 2011-10-15 at 3.45.18 PM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7188200" y="2700858"/>
            <a:ext cx="5143500" cy="2734392"/>
          </a:xfrm>
          <a:prstGeom prst="rect">
            <a:avLst/>
          </a:prstGeom>
          <a:ln w="12700">
            <a:miter lim="400000"/>
          </a:ln>
        </p:spPr>
      </p:pic>
      <p:pic>
        <p:nvPicPr>
          <p:cNvPr id="12" name="Screen shot 2011-10-15 at 3.48.08 PM.png" descr="Screen shot 2011-10-15 at 3.48.08 PM.png"/>
          <p:cNvPicPr>
            <a:picLocks noChangeAspect="1"/>
          </p:cNvPicPr>
          <p:nvPr/>
        </p:nvPicPr>
        <p:blipFill>
          <a:blip r:embed="rId6">
            <a:extLst/>
          </a:blip>
          <a:srcRect t="2307"/>
          <a:stretch>
            <a:fillRect/>
          </a:stretch>
        </p:blipFill>
        <p:spPr>
          <a:xfrm>
            <a:off x="6952220" y="5892800"/>
            <a:ext cx="5633480" cy="1612900"/>
          </a:xfrm>
          <a:prstGeom prst="rect">
            <a:avLst/>
          </a:prstGeom>
          <a:ln w="12700">
            <a:miter lim="400000"/>
          </a:ln>
        </p:spPr>
      </p:pic>
      <p:sp>
        <p:nvSpPr>
          <p:cNvPr id="21" name="Rectangle 20"/>
          <p:cNvSpPr/>
          <p:nvPr/>
        </p:nvSpPr>
        <p:spPr>
          <a:xfrm>
            <a:off x="8157821" y="8715677"/>
            <a:ext cx="39549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dirty="0">
                <a:solidFill>
                  <a:srgbClr val="FF6600">
                    <a:lumMod val="75000"/>
                  </a:srgbClr>
                </a:solidFill>
              </a:rPr>
              <a:t>Active Engagement </a:t>
            </a:r>
            <a:endParaRPr lang="en-US" dirty="0">
              <a:solidFill>
                <a:srgbClr val="FF6600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947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0831" y="539435"/>
            <a:ext cx="11380573" cy="1625600"/>
          </a:xfrm>
        </p:spPr>
        <p:txBody>
          <a:bodyPr/>
          <a:lstStyle/>
          <a:p>
            <a:r>
              <a:rPr lang="en-US" dirty="0" smtClean="0"/>
              <a:t>Representations Scaffold Learning</a:t>
            </a:r>
            <a:endParaRPr lang="en-US" dirty="0"/>
          </a:p>
        </p:txBody>
      </p:sp>
      <p:pic>
        <p:nvPicPr>
          <p:cNvPr id="5" name="unknown.jpg" descr="unknown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/>
          </a:blip>
          <a:stretch>
            <a:fillRect/>
          </a:stretch>
        </p:blipFill>
        <p:spPr>
          <a:xfrm>
            <a:off x="6610350" y="3537669"/>
            <a:ext cx="5419725" cy="4064793"/>
          </a:xfrm>
          <a:prstGeom prst="rect">
            <a:avLst/>
          </a:prstGeom>
          <a:ln w="12700">
            <a:miter lim="400000"/>
          </a:ln>
        </p:spPr>
      </p:pic>
      <p:pic>
        <p:nvPicPr>
          <p:cNvPr id="6" name="pasted-image.pdf" descr="pasted-image.pdf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/>
          </a:blip>
          <a:stretch>
            <a:fillRect/>
          </a:stretch>
        </p:blipFill>
        <p:spPr>
          <a:xfrm>
            <a:off x="1272745" y="2481295"/>
            <a:ext cx="4816791" cy="6366141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Rectangle 6"/>
          <p:cNvSpPr/>
          <p:nvPr/>
        </p:nvSpPr>
        <p:spPr>
          <a:xfrm>
            <a:off x="8034254" y="8693148"/>
            <a:ext cx="39549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dirty="0">
                <a:solidFill>
                  <a:srgbClr val="FF6600">
                    <a:lumMod val="75000"/>
                  </a:srgbClr>
                </a:solidFill>
              </a:rPr>
              <a:t>Active Engagement </a:t>
            </a:r>
            <a:endParaRPr lang="en-US" dirty="0">
              <a:solidFill>
                <a:srgbClr val="FF6600">
                  <a:lumMod val="75000"/>
                </a:srgbClr>
              </a:solidFill>
            </a:endParaRPr>
          </a:p>
        </p:txBody>
      </p:sp>
      <p:sp>
        <p:nvSpPr>
          <p:cNvPr id="8" name="Physical Manipulatives"/>
          <p:cNvSpPr/>
          <p:nvPr/>
        </p:nvSpPr>
        <p:spPr>
          <a:xfrm>
            <a:off x="6502400" y="2459293"/>
            <a:ext cx="5450599" cy="784117"/>
          </a:xfrm>
          <a:prstGeom prst="rect">
            <a:avLst/>
          </a:prstGeom>
          <a:solidFill>
            <a:srgbClr val="FFFFFF"/>
          </a:solidFill>
          <a:ln w="12700"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/>
          <a:lstStyle>
            <a:lvl1pPr marL="265175" indent="-265175" defTabSz="914400">
              <a:spcBef>
                <a:spcPts val="1200"/>
              </a:spcBef>
              <a:buClr>
                <a:srgbClr val="F59201"/>
              </a:buClr>
              <a:defRPr>
                <a:uFill>
                  <a:solidFill>
                    <a:srgbClr val="FFFFFF"/>
                  </a:solidFill>
                </a:u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>
              <a:defRPr>
                <a:uFill>
                  <a:solidFill>
                    <a:srgbClr val="000000"/>
                  </a:solidFill>
                </a:uFill>
              </a:defRPr>
            </a:pPr>
            <a:r>
              <a:rPr dirty="0">
                <a:uFill>
                  <a:solidFill>
                    <a:srgbClr val="FFFFFF"/>
                  </a:solidFill>
                </a:uFill>
              </a:rPr>
              <a:t>Physical Manipulatives</a:t>
            </a:r>
          </a:p>
        </p:txBody>
      </p:sp>
    </p:spTree>
    <p:extLst>
      <p:ext uri="{BB962C8B-B14F-4D97-AF65-F5344CB8AC3E}">
        <p14:creationId xmlns:p14="http://schemas.microsoft.com/office/powerpoint/2010/main" val="77445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Oswald Light"/>
              </a:rPr>
              <a:t>Lecture     vs.    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75360" y="2361063"/>
            <a:ext cx="5418667" cy="6308804"/>
          </a:xfrm>
        </p:spPr>
        <p:txBody>
          <a:bodyPr/>
          <a:lstStyle/>
          <a:p>
            <a:pPr eaLnBrk="1" hangingPunct="1">
              <a:buClr>
                <a:srgbClr val="006699"/>
              </a:buClr>
            </a:pPr>
            <a:r>
              <a:rPr lang="en-US" altLang="en-US" dirty="0">
                <a:latin typeface="Oswald Light"/>
              </a:rPr>
              <a:t>The Instructor:</a:t>
            </a:r>
          </a:p>
          <a:p>
            <a:pPr lvl="1" eaLnBrk="1" hangingPunct="1"/>
            <a:r>
              <a:rPr lang="en-US" altLang="en-US" dirty="0">
                <a:latin typeface="Oswald Light"/>
              </a:rPr>
              <a:t>Paints big picture.</a:t>
            </a:r>
          </a:p>
          <a:p>
            <a:pPr lvl="1" eaLnBrk="1" hangingPunct="1"/>
            <a:r>
              <a:rPr lang="en-US" altLang="en-US" dirty="0">
                <a:latin typeface="Oswald Light"/>
              </a:rPr>
              <a:t>Inspires.</a:t>
            </a:r>
          </a:p>
          <a:p>
            <a:pPr lvl="1" eaLnBrk="1" hangingPunct="1"/>
            <a:r>
              <a:rPr lang="en-US" altLang="en-US" dirty="0">
                <a:latin typeface="Oswald Light"/>
              </a:rPr>
              <a:t>Covers lots fast.</a:t>
            </a:r>
          </a:p>
          <a:p>
            <a:pPr lvl="1" eaLnBrk="1" hangingPunct="1"/>
            <a:r>
              <a:rPr lang="en-US" altLang="en-US" dirty="0">
                <a:latin typeface="Oswald Light"/>
              </a:rPr>
              <a:t>Models speaking.</a:t>
            </a:r>
          </a:p>
          <a:p>
            <a:pPr lvl="1" eaLnBrk="1" hangingPunct="1"/>
            <a:r>
              <a:rPr lang="en-US" altLang="en-US" dirty="0">
                <a:latin typeface="Oswald Light"/>
              </a:rPr>
              <a:t>Models problem-solving.</a:t>
            </a:r>
          </a:p>
          <a:p>
            <a:pPr lvl="1" eaLnBrk="1" hangingPunct="1"/>
            <a:r>
              <a:rPr lang="en-US" altLang="en-US" dirty="0">
                <a:solidFill>
                  <a:schemeClr val="hlink"/>
                </a:solidFill>
                <a:latin typeface="Oswald Light"/>
              </a:rPr>
              <a:t>Controls questions.</a:t>
            </a:r>
          </a:p>
          <a:p>
            <a:pPr lvl="1" eaLnBrk="1" hangingPunct="1"/>
            <a:r>
              <a:rPr lang="en-US" altLang="en-US" dirty="0">
                <a:solidFill>
                  <a:schemeClr val="hlink"/>
                </a:solidFill>
                <a:latin typeface="Oswald Light"/>
              </a:rPr>
              <a:t>Makes connections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0773" y="2361063"/>
            <a:ext cx="5418667" cy="6308804"/>
          </a:xfrm>
        </p:spPr>
        <p:txBody>
          <a:bodyPr/>
          <a:lstStyle/>
          <a:p>
            <a:pPr eaLnBrk="1" hangingPunct="1">
              <a:buClr>
                <a:srgbClr val="006699"/>
              </a:buClr>
            </a:pPr>
            <a:r>
              <a:rPr lang="en-US" altLang="en-US" dirty="0">
                <a:latin typeface="Oswald Light"/>
              </a:rPr>
              <a:t>The Students:</a:t>
            </a:r>
          </a:p>
          <a:p>
            <a:pPr lvl="1" eaLnBrk="1" hangingPunct="1"/>
            <a:r>
              <a:rPr lang="en-US" altLang="en-US" dirty="0">
                <a:latin typeface="Oswald Light"/>
              </a:rPr>
              <a:t>Focus on subtleties.</a:t>
            </a:r>
          </a:p>
          <a:p>
            <a:pPr lvl="1" eaLnBrk="1" hangingPunct="1"/>
            <a:r>
              <a:rPr lang="en-US" altLang="en-US" dirty="0">
                <a:latin typeface="Oswald Light"/>
              </a:rPr>
              <a:t>Experience delight.</a:t>
            </a:r>
          </a:p>
          <a:p>
            <a:pPr lvl="1" eaLnBrk="1" hangingPunct="1"/>
            <a:r>
              <a:rPr lang="en-US" altLang="en-US" dirty="0">
                <a:latin typeface="Oswald Light"/>
              </a:rPr>
              <a:t>Slow, but in depth.</a:t>
            </a:r>
          </a:p>
          <a:p>
            <a:pPr lvl="1" eaLnBrk="1" hangingPunct="1"/>
            <a:r>
              <a:rPr lang="en-US" altLang="en-US" dirty="0">
                <a:latin typeface="Oswald Light"/>
              </a:rPr>
              <a:t>Practice speaking.</a:t>
            </a:r>
          </a:p>
          <a:p>
            <a:pPr lvl="1" eaLnBrk="1" hangingPunct="1"/>
            <a:r>
              <a:rPr lang="en-US" altLang="en-US" dirty="0">
                <a:latin typeface="Oswald Light"/>
              </a:rPr>
              <a:t>Practice problem-solving.</a:t>
            </a:r>
          </a:p>
          <a:p>
            <a:pPr lvl="1" eaLnBrk="1" hangingPunct="1"/>
            <a:r>
              <a:rPr lang="en-US" altLang="en-US" dirty="0">
                <a:solidFill>
                  <a:schemeClr val="hlink"/>
                </a:solidFill>
                <a:latin typeface="Oswald Light"/>
              </a:rPr>
              <a:t>Control questions.</a:t>
            </a:r>
          </a:p>
          <a:p>
            <a:pPr lvl="1" eaLnBrk="1" hangingPunct="1"/>
            <a:r>
              <a:rPr lang="en-US" altLang="en-US" dirty="0">
                <a:solidFill>
                  <a:schemeClr val="hlink"/>
                </a:solidFill>
                <a:latin typeface="Oswald Light"/>
              </a:rPr>
              <a:t>Make connections.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03444" y="8532670"/>
            <a:ext cx="43717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4000" dirty="0" smtClean="0">
                <a:solidFill>
                  <a:srgbClr val="FF6600">
                    <a:lumMod val="75000"/>
                  </a:srgbClr>
                </a:solidFill>
              </a:rPr>
              <a:t>Active Engagement </a:t>
            </a:r>
            <a:endParaRPr lang="en-US" sz="4000" dirty="0">
              <a:solidFill>
                <a:srgbClr val="FF6600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5300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Success?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Are </a:t>
            </a:r>
            <a:r>
              <a:rPr lang="en-US" sz="3600" dirty="0" smtClean="0"/>
              <a:t>we </a:t>
            </a:r>
            <a:r>
              <a:rPr lang="en-US" sz="3600" dirty="0"/>
              <a:t>using a variety of strategies in the classroom?</a:t>
            </a:r>
          </a:p>
          <a:p>
            <a:r>
              <a:rPr lang="en-US" sz="3600" dirty="0"/>
              <a:t>Are the strategies that </a:t>
            </a:r>
            <a:r>
              <a:rPr lang="en-US" sz="3600" dirty="0" smtClean="0"/>
              <a:t>we use </a:t>
            </a:r>
            <a:r>
              <a:rPr lang="en-US" sz="3600" dirty="0"/>
              <a:t>appropriate for what </a:t>
            </a:r>
            <a:r>
              <a:rPr lang="en-US" sz="3600" dirty="0" smtClean="0"/>
              <a:t>we </a:t>
            </a:r>
            <a:r>
              <a:rPr lang="en-US" sz="3600" dirty="0"/>
              <a:t>want the students to be learning?</a:t>
            </a:r>
          </a:p>
          <a:p>
            <a:r>
              <a:rPr lang="en-US" sz="3600" dirty="0"/>
              <a:t>Are the students buying into using the active engagement?</a:t>
            </a:r>
          </a:p>
          <a:p>
            <a:r>
              <a:rPr lang="en-US" sz="3600" dirty="0"/>
              <a:t>Do all students feel welcome in department spaces, including classrooms.</a:t>
            </a:r>
          </a:p>
          <a:p>
            <a:r>
              <a:rPr lang="en-US" sz="3600" dirty="0"/>
              <a:t>Do students feel safe to take intellectual risks in the classroom?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763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TRU:  The Five Dimensions</a:t>
            </a:r>
            <a:br>
              <a:rPr lang="en-US" dirty="0" smtClean="0"/>
            </a:br>
            <a:r>
              <a:rPr lang="en-US" dirty="0" smtClean="0"/>
              <a:t>of Powerful classrooms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6182" y="7262700"/>
            <a:ext cx="11054080" cy="2004868"/>
          </a:xfrm>
        </p:spPr>
        <p:txBody>
          <a:bodyPr/>
          <a:lstStyle/>
          <a:p>
            <a:r>
              <a:rPr lang="en-US" dirty="0" smtClean="0"/>
              <a:t>Alan </a:t>
            </a:r>
            <a:r>
              <a:rPr lang="en-US" dirty="0" err="1" smtClean="0"/>
              <a:t>Schoenfeld</a:t>
            </a:r>
            <a:endParaRPr lang="en-US" dirty="0" smtClean="0"/>
          </a:p>
          <a:p>
            <a:r>
              <a:rPr lang="en-US" dirty="0" smtClean="0">
                <a:hlinkClick r:id="rId2"/>
              </a:rPr>
              <a:t>http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map.mathshell.org/trumath.php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7794207"/>
              </p:ext>
            </p:extLst>
          </p:nvPr>
        </p:nvGraphicFramePr>
        <p:xfrm>
          <a:off x="741405" y="2306135"/>
          <a:ext cx="11961340" cy="5166553"/>
        </p:xfrm>
        <a:graphic>
          <a:graphicData uri="http://schemas.openxmlformats.org/drawingml/2006/table">
            <a:tbl>
              <a:tblPr/>
              <a:tblGrid>
                <a:gridCol w="2389786"/>
                <a:gridCol w="2389786"/>
                <a:gridCol w="2389786"/>
                <a:gridCol w="2389786"/>
                <a:gridCol w="2402196"/>
              </a:tblGrid>
              <a:tr h="231371">
                <a:tc gridSpan="5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L="42706" marR="42706" marT="21353" marB="2135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093709"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The Content</a:t>
                      </a:r>
                      <a:endParaRPr lang="en-US" sz="2400" b="1" dirty="0"/>
                    </a:p>
                  </a:txBody>
                  <a:tcPr marL="42706" marR="42706" marT="21353" marB="2135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Cognitive Demand</a:t>
                      </a:r>
                    </a:p>
                  </a:txBody>
                  <a:tcPr marL="42706" marR="42706" marT="21353" marB="2135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Equitable Access to Content</a:t>
                      </a:r>
                    </a:p>
                  </a:txBody>
                  <a:tcPr marL="42706" marR="42706" marT="21353" marB="2135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Agency, Authority and Identity</a:t>
                      </a:r>
                    </a:p>
                  </a:txBody>
                  <a:tcPr marL="42706" marR="42706" marT="21353" marB="2135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Formative Assessment</a:t>
                      </a:r>
                    </a:p>
                  </a:txBody>
                  <a:tcPr marL="42706" marR="42706" marT="21353" marB="2135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95196">
                <a:tc>
                  <a:txBody>
                    <a:bodyPr/>
                    <a:lstStyle/>
                    <a:p>
                      <a:r>
                        <a:rPr lang="en-US" sz="2000" dirty="0"/>
                        <a:t>The extent to which classroom activity structures provide opportunities for students to become knowledgeable, flexible, and resourceful disciplinary </a:t>
                      </a:r>
                      <a:r>
                        <a:rPr lang="en-US" sz="2000" dirty="0" smtClean="0"/>
                        <a:t>thinkers…</a:t>
                      </a:r>
                    </a:p>
                    <a:p>
                      <a:endParaRPr lang="en-US" sz="2000" dirty="0" smtClean="0"/>
                    </a:p>
                    <a:p>
                      <a:endParaRPr lang="en-US" sz="2000" dirty="0"/>
                    </a:p>
                  </a:txBody>
                  <a:tcPr marL="42706" marR="42706" marT="21353" marB="2135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The extent to which students have opportunities to grapple with and make sense of important disciplinary ideas and their </a:t>
                      </a:r>
                      <a:r>
                        <a:rPr lang="en-US" sz="2000" dirty="0" smtClean="0"/>
                        <a:t>use…</a:t>
                      </a:r>
                    </a:p>
                    <a:p>
                      <a:endParaRPr lang="en-US" sz="2000" dirty="0" smtClean="0"/>
                    </a:p>
                    <a:p>
                      <a:endParaRPr lang="en-US" sz="2000" dirty="0" smtClean="0"/>
                    </a:p>
                    <a:p>
                      <a:endParaRPr lang="en-US" sz="2000" dirty="0" smtClean="0"/>
                    </a:p>
                    <a:p>
                      <a:endParaRPr lang="en-US" sz="2000" dirty="0" smtClean="0"/>
                    </a:p>
                    <a:p>
                      <a:endParaRPr lang="en-US" sz="2000" dirty="0"/>
                    </a:p>
                  </a:txBody>
                  <a:tcPr marL="42706" marR="42706" marT="21353" marB="2135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The extent to which classroom activity structures invite and support the active engagement of all of the students in the classroom with the core disciplinary content being addressed by the </a:t>
                      </a:r>
                      <a:r>
                        <a:rPr lang="en-US" sz="2000" dirty="0" smtClean="0"/>
                        <a:t>class…</a:t>
                      </a:r>
                    </a:p>
                    <a:p>
                      <a:endParaRPr lang="en-US" sz="2000" dirty="0" smtClean="0"/>
                    </a:p>
                  </a:txBody>
                  <a:tcPr marL="42706" marR="42706" marT="21353" marB="2135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The extent to which students are provided opportunities to </a:t>
                      </a:r>
                      <a:r>
                        <a:rPr lang="en-US" sz="2000" dirty="0" smtClean="0"/>
                        <a:t>… build </a:t>
                      </a:r>
                      <a:r>
                        <a:rPr lang="en-US" sz="2000" dirty="0"/>
                        <a:t>on others’ ideas and have others build on theirs – in ways that contribute to their development </a:t>
                      </a:r>
                      <a:r>
                        <a:rPr lang="en-US" sz="2000" dirty="0" smtClean="0"/>
                        <a:t>…development </a:t>
                      </a:r>
                      <a:r>
                        <a:rPr lang="en-US" sz="2000" dirty="0"/>
                        <a:t>of positive identities as thinkers and learners</a:t>
                      </a:r>
                      <a:r>
                        <a:rPr lang="en-US" sz="2000" dirty="0" smtClean="0"/>
                        <a:t>.</a:t>
                      </a:r>
                    </a:p>
                    <a:p>
                      <a:r>
                        <a:rPr lang="en-US" sz="2000" dirty="0" smtClean="0"/>
                        <a:t> </a:t>
                      </a:r>
                      <a:endParaRPr lang="en-US" sz="2000" dirty="0"/>
                    </a:p>
                  </a:txBody>
                  <a:tcPr marL="42706" marR="42706" marT="21353" marB="2135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The extent to which classroom activities elicit student thinking and subsequent interactions respond to those ideas, building on productive beginnings and addressing emerging </a:t>
                      </a:r>
                      <a:r>
                        <a:rPr lang="en-US" sz="2000" dirty="0" smtClean="0"/>
                        <a:t>misunderstandings…</a:t>
                      </a:r>
                    </a:p>
                    <a:p>
                      <a:endParaRPr lang="en-US" sz="2000" dirty="0" smtClean="0"/>
                    </a:p>
                    <a:p>
                      <a:endParaRPr lang="en-US" sz="2000" dirty="0"/>
                    </a:p>
                  </a:txBody>
                  <a:tcPr marL="42706" marR="42706" marT="21353" marB="2135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521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Big Caslon"/>
        <a:ea typeface="Big Caslon"/>
        <a:cs typeface="Big Caslon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_Default Design">
  <a:themeElements>
    <a:clrScheme name="">
      <a:dk1>
        <a:srgbClr val="000000"/>
      </a:dk1>
      <a:lt1>
        <a:srgbClr val="FFFF99"/>
      </a:lt1>
      <a:dk2>
        <a:srgbClr val="FF6600"/>
      </a:dk2>
      <a:lt2>
        <a:srgbClr val="808080"/>
      </a:lt2>
      <a:accent1>
        <a:srgbClr val="00CC99"/>
      </a:accent1>
      <a:accent2>
        <a:srgbClr val="3333CC"/>
      </a:accent2>
      <a:accent3>
        <a:srgbClr val="FFFFCA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CC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folHlink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T Symbol" pitchFamily="82" charset="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folHlink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T Symbol" pitchFamily="82" charset="2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Big Caslon"/>
        <a:ea typeface="Big Caslon"/>
        <a:cs typeface="Big Caslon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1848</TotalTime>
  <Words>864</Words>
  <Application>Microsoft Office PowerPoint</Application>
  <PresentationFormat>Custom</PresentationFormat>
  <Paragraphs>161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36" baseType="lpstr">
      <vt:lpstr>Arial</vt:lpstr>
      <vt:lpstr>Chalkboard</vt:lpstr>
      <vt:lpstr>Gill Sans</vt:lpstr>
      <vt:lpstr>Helvetica Light</vt:lpstr>
      <vt:lpstr>Helvetica Neue</vt:lpstr>
      <vt:lpstr>Oswald</vt:lpstr>
      <vt:lpstr>Oswald Light</vt:lpstr>
      <vt:lpstr>Times New Roman</vt:lpstr>
      <vt:lpstr>Verdana</vt:lpstr>
      <vt:lpstr>White</vt:lpstr>
      <vt:lpstr>2_Default Design</vt:lpstr>
      <vt:lpstr>Paradigms 2.0:  Supporting Collaborative Departmental Change</vt:lpstr>
      <vt:lpstr>Support</vt:lpstr>
      <vt:lpstr>Organizational Change Model</vt:lpstr>
      <vt:lpstr>Paradigms 2.0 at OSU</vt:lpstr>
      <vt:lpstr>Essential Features</vt:lpstr>
      <vt:lpstr>Collaborative Ownership</vt:lpstr>
      <vt:lpstr>Assemble Resources</vt:lpstr>
      <vt:lpstr>Consult Everyone</vt:lpstr>
      <vt:lpstr>Plan for Institutionalization</vt:lpstr>
      <vt:lpstr>Success?</vt:lpstr>
      <vt:lpstr>Reorganization of Content</vt:lpstr>
      <vt:lpstr>Common Themes</vt:lpstr>
      <vt:lpstr>Careful Sequencing</vt:lpstr>
      <vt:lpstr>PER at OSU</vt:lpstr>
      <vt:lpstr>Success?</vt:lpstr>
      <vt:lpstr>Success?</vt:lpstr>
      <vt:lpstr>Interactive Engagement</vt:lpstr>
      <vt:lpstr>Increase Communication</vt:lpstr>
      <vt:lpstr>Increase Agency</vt:lpstr>
      <vt:lpstr>A Variety of Activity Types</vt:lpstr>
      <vt:lpstr>PowerPoint Presentation</vt:lpstr>
      <vt:lpstr>Representations Scaffold Learning</vt:lpstr>
      <vt:lpstr>Lecture     vs.     Activities</vt:lpstr>
      <vt:lpstr>Success?</vt:lpstr>
      <vt:lpstr>TRU:  The Five Dimensions of Powerful classrooms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Physics Education Research  PER at Oregon State</dc:title>
  <dc:creator>Corinne Manogue</dc:creator>
  <cp:lastModifiedBy>Corinne Manogue</cp:lastModifiedBy>
  <cp:revision>90</cp:revision>
  <dcterms:modified xsi:type="dcterms:W3CDTF">2017-07-24T03:11:46Z</dcterms:modified>
</cp:coreProperties>
</file>