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5"/>
  </p:notesMasterIdLst>
  <p:sldIdLst>
    <p:sldId id="320" r:id="rId2"/>
    <p:sldId id="321" r:id="rId3"/>
    <p:sldId id="322" r:id="rId4"/>
    <p:sldId id="317" r:id="rId5"/>
    <p:sldId id="318" r:id="rId6"/>
    <p:sldId id="319" r:id="rId7"/>
    <p:sldId id="283" r:id="rId8"/>
    <p:sldId id="257" r:id="rId9"/>
    <p:sldId id="266" r:id="rId10"/>
    <p:sldId id="304" r:id="rId11"/>
    <p:sldId id="267" r:id="rId12"/>
    <p:sldId id="303" r:id="rId13"/>
    <p:sldId id="306" r:id="rId14"/>
    <p:sldId id="307" r:id="rId15"/>
    <p:sldId id="278" r:id="rId16"/>
    <p:sldId id="277" r:id="rId17"/>
    <p:sldId id="280" r:id="rId18"/>
    <p:sldId id="259" r:id="rId19"/>
    <p:sldId id="261" r:id="rId20"/>
    <p:sldId id="308" r:id="rId21"/>
    <p:sldId id="305" r:id="rId22"/>
    <p:sldId id="324" r:id="rId23"/>
    <p:sldId id="32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E004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76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6.xml"/><Relationship Id="rId1" Type="http://schemas.openxmlformats.org/officeDocument/2006/relationships/slide" Target="slides/slide4.xml"/><Relationship Id="rId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D9BEA6-8F82-40EA-A5A8-DAA6D88A9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1111E-F3ED-43DA-8EE8-5EC450C0B9C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>
              <a:latin typeface="Times New Roman" pitchFamily="18" charset="0"/>
            </a:endParaRPr>
          </a:p>
          <a:p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152D88-5EA9-4EE2-B9BC-6005733C377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5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Oregon State University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B5C5B1D-3E1A-4262-A55C-20EB9BFF0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Oregon State University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B51E1-01E0-4D60-A0EC-CA3E47E77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Oregon State University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3E6B7-BFD6-427B-93D5-F3537FBE2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9350D-15E4-4D62-8891-130F6F2D9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Oregon State University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0F350-39E1-4FFB-9E0F-61E37B197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Oregon State University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6CBBB-103A-4D86-BC3F-FCCC300E4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Oregon State University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A66B0-A496-4660-A0C9-0AFAA7A9A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Oregon State University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4F878-F9AB-47B4-A270-E6A19B93B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Oregon State University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D574F-A92C-42E8-802C-D65E32A9E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Oregon State University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FC073-40AF-448C-978A-DEFBDAF6F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Oregon State University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02C2-E6B2-493E-843D-1BA4C8A1C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Oregon State University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E24F2-44C7-4057-AD22-DC2F9DD64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Oregon State University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8B69FA-B541-4653-A30A-F91C20782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Single-sheet inorganic colloidal dispersions are common and easily prepared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68388" y="1951038"/>
            <a:ext cx="82296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/>
              <a:t>Ion exchange:  (fixed charge density)</a:t>
            </a:r>
          </a:p>
          <a:p>
            <a:pPr lvl="1">
              <a:spcBef>
                <a:spcPct val="50000"/>
              </a:spcBef>
            </a:pPr>
            <a:r>
              <a:rPr lang="en-US" sz="2000"/>
              <a:t>smectite clays		   	Na</a:t>
            </a:r>
            <a:r>
              <a:rPr lang="en-US" sz="2000" baseline="-25000"/>
              <a:t>x+y</a:t>
            </a:r>
            <a:r>
              <a:rPr lang="en-US" sz="2000">
                <a:solidFill>
                  <a:schemeClr val="hlink"/>
                </a:solidFill>
              </a:rPr>
              <a:t>Al</a:t>
            </a:r>
            <a:r>
              <a:rPr lang="en-US" sz="2000" baseline="-25000">
                <a:solidFill>
                  <a:schemeClr val="hlink"/>
                </a:solidFill>
              </a:rPr>
              <a:t>2-y</a:t>
            </a:r>
            <a:r>
              <a:rPr lang="en-US" sz="2000">
                <a:solidFill>
                  <a:schemeClr val="hlink"/>
                </a:solidFill>
              </a:rPr>
              <a:t>Mg</a:t>
            </a:r>
            <a:r>
              <a:rPr lang="en-US" sz="2000" baseline="-25000">
                <a:solidFill>
                  <a:schemeClr val="hlink"/>
                </a:solidFill>
              </a:rPr>
              <a:t>y</a:t>
            </a:r>
            <a:r>
              <a:rPr lang="en-US" sz="2000">
                <a:solidFill>
                  <a:schemeClr val="hlink"/>
                </a:solidFill>
              </a:rPr>
              <a:t>Si</a:t>
            </a:r>
            <a:r>
              <a:rPr lang="en-US" sz="2000" baseline="-25000">
                <a:solidFill>
                  <a:schemeClr val="hlink"/>
                </a:solidFill>
              </a:rPr>
              <a:t>4-x</a:t>
            </a:r>
            <a:r>
              <a:rPr lang="en-US" sz="2000">
                <a:solidFill>
                  <a:schemeClr val="hlink"/>
                </a:solidFill>
              </a:rPr>
              <a:t>Al</a:t>
            </a:r>
            <a:r>
              <a:rPr lang="en-US" sz="2000" baseline="-25000">
                <a:solidFill>
                  <a:schemeClr val="hlink"/>
                </a:solidFill>
              </a:rPr>
              <a:t>x</a:t>
            </a:r>
            <a:r>
              <a:rPr lang="en-US" sz="2000">
                <a:solidFill>
                  <a:schemeClr val="hlink"/>
                </a:solidFill>
              </a:rPr>
              <a:t>O</a:t>
            </a:r>
            <a:r>
              <a:rPr lang="en-US" sz="2000" baseline="-25000">
                <a:solidFill>
                  <a:schemeClr val="hlink"/>
                </a:solidFill>
              </a:rPr>
              <a:t>10</a:t>
            </a:r>
            <a:r>
              <a:rPr lang="en-US" sz="2000">
                <a:solidFill>
                  <a:schemeClr val="hlink"/>
                </a:solidFill>
              </a:rPr>
              <a:t>(OH)</a:t>
            </a:r>
            <a:r>
              <a:rPr lang="en-US" sz="2000" baseline="-25000">
                <a:solidFill>
                  <a:schemeClr val="hlink"/>
                </a:solidFill>
              </a:rPr>
              <a:t>2</a:t>
            </a:r>
          </a:p>
          <a:p>
            <a:pPr lvl="1">
              <a:spcBef>
                <a:spcPct val="50000"/>
              </a:spcBef>
            </a:pPr>
            <a:r>
              <a:rPr lang="en-US" sz="2000"/>
              <a:t>layered double hydroxides	   	</a:t>
            </a:r>
            <a:r>
              <a:rPr lang="en-US" sz="2000">
                <a:solidFill>
                  <a:srgbClr val="0000FF"/>
                </a:solidFill>
              </a:rPr>
              <a:t>Mg</a:t>
            </a:r>
            <a:r>
              <a:rPr lang="en-US" sz="2000" baseline="-25000">
                <a:solidFill>
                  <a:srgbClr val="0000FF"/>
                </a:solidFill>
              </a:rPr>
              <a:t>3</a:t>
            </a:r>
            <a:r>
              <a:rPr lang="en-US" sz="2000">
                <a:solidFill>
                  <a:srgbClr val="0000FF"/>
                </a:solidFill>
              </a:rPr>
              <a:t>Al(OH)</a:t>
            </a:r>
            <a:r>
              <a:rPr lang="en-US" sz="2000" baseline="-25000">
                <a:solidFill>
                  <a:srgbClr val="0000FF"/>
                </a:solidFill>
              </a:rPr>
              <a:t>8</a:t>
            </a:r>
            <a:r>
              <a:rPr lang="en-US" sz="2000"/>
              <a:t>Cl</a:t>
            </a:r>
          </a:p>
          <a:p>
            <a:pPr lvl="1">
              <a:spcBef>
                <a:spcPct val="50000"/>
              </a:spcBef>
            </a:pPr>
            <a:r>
              <a:rPr lang="en-US" sz="2000"/>
              <a:t>layered oxides</a:t>
            </a:r>
            <a:r>
              <a:rPr lang="en-US" sz="2000" baseline="-25000">
                <a:solidFill>
                  <a:schemeClr val="hlink"/>
                </a:solidFill>
              </a:rPr>
              <a:t> 		    	</a:t>
            </a:r>
            <a:r>
              <a:rPr lang="en-US" sz="2000"/>
              <a:t>Cs</a:t>
            </a:r>
            <a:r>
              <a:rPr lang="en-US" sz="2000" baseline="-25000"/>
              <a:t>x</a:t>
            </a:r>
            <a:r>
              <a:rPr lang="en-US" sz="2000">
                <a:solidFill>
                  <a:schemeClr val="hlink"/>
                </a:solidFill>
              </a:rPr>
              <a:t>Ti</a:t>
            </a:r>
            <a:r>
              <a:rPr lang="en-US" sz="2000" baseline="-25000">
                <a:solidFill>
                  <a:schemeClr val="hlink"/>
                </a:solidFill>
              </a:rPr>
              <a:t>2-x/4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</a:t>
            </a:r>
            <a:r>
              <a:rPr lang="en-US" sz="2000" baseline="-25000">
                <a:solidFill>
                  <a:schemeClr val="hlink"/>
                </a:solidFill>
              </a:rPr>
              <a:t>x/4</a:t>
            </a:r>
            <a:r>
              <a:rPr lang="en-US" sz="2000">
                <a:solidFill>
                  <a:schemeClr val="hlink"/>
                </a:solidFill>
              </a:rPr>
              <a:t>O</a:t>
            </a:r>
            <a:r>
              <a:rPr lang="en-US" sz="2000" baseline="-25000">
                <a:solidFill>
                  <a:schemeClr val="hlink"/>
                </a:solidFill>
              </a:rPr>
              <a:t>4</a:t>
            </a:r>
            <a:r>
              <a:rPr lang="en-US" sz="2000" i="1">
                <a:solidFill>
                  <a:schemeClr val="hlink"/>
                </a:solidFill>
              </a:rPr>
              <a:t> </a:t>
            </a:r>
          </a:p>
          <a:p>
            <a:pPr lvl="1">
              <a:spcBef>
                <a:spcPct val="50000"/>
              </a:spcBef>
            </a:pPr>
            <a:r>
              <a:rPr lang="en-US" sz="2000"/>
              <a:t>metal phosphorous sulfides	   	K</a:t>
            </a:r>
            <a:r>
              <a:rPr lang="en-US" sz="2000" baseline="-25000"/>
              <a:t>0.4</a:t>
            </a:r>
            <a:r>
              <a:rPr lang="en-US" sz="2000">
                <a:solidFill>
                  <a:schemeClr val="hlink"/>
                </a:solidFill>
              </a:rPr>
              <a:t>Mn</a:t>
            </a:r>
            <a:r>
              <a:rPr lang="en-US" sz="2000" baseline="-25000">
                <a:solidFill>
                  <a:schemeClr val="hlink"/>
                </a:solidFill>
              </a:rPr>
              <a:t>0.8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</a:t>
            </a:r>
            <a:r>
              <a:rPr lang="en-US" sz="2000" baseline="-25000">
                <a:solidFill>
                  <a:schemeClr val="hlink"/>
                </a:solidFill>
              </a:rPr>
              <a:t>0.2</a:t>
            </a:r>
            <a:r>
              <a:rPr lang="en-US" sz="2000">
                <a:solidFill>
                  <a:schemeClr val="hlink"/>
                </a:solidFill>
              </a:rPr>
              <a:t>PS</a:t>
            </a:r>
            <a:r>
              <a:rPr lang="en-US" sz="2000" baseline="-25000">
                <a:solidFill>
                  <a:schemeClr val="hlink"/>
                </a:solidFill>
              </a:rPr>
              <a:t>3</a:t>
            </a:r>
          </a:p>
          <a:p>
            <a:pPr lvl="1">
              <a:spcBef>
                <a:spcPct val="50000"/>
              </a:spcBef>
            </a:pPr>
            <a:endParaRPr lang="en-US" sz="200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u="sng"/>
              <a:t>Redox reaction:  (variable charge density)</a:t>
            </a:r>
          </a:p>
          <a:p>
            <a:pPr lvl="1">
              <a:spcBef>
                <a:spcPct val="50000"/>
              </a:spcBef>
            </a:pPr>
            <a:r>
              <a:rPr lang="en-US" sz="2000"/>
              <a:t>metal dichalocogenides		Li</a:t>
            </a:r>
            <a:r>
              <a:rPr lang="en-US" sz="2000" baseline="-25000"/>
              <a:t>x</a:t>
            </a:r>
            <a:r>
              <a:rPr lang="en-US" sz="2000">
                <a:solidFill>
                  <a:schemeClr val="hlink"/>
                </a:solidFill>
              </a:rPr>
              <a:t>MoS</a:t>
            </a:r>
            <a:r>
              <a:rPr lang="en-US" sz="2000" baseline="-25000">
                <a:solidFill>
                  <a:schemeClr val="hlink"/>
                </a:solidFill>
              </a:rPr>
              <a:t>2</a:t>
            </a:r>
            <a:endParaRPr lang="en-US" sz="2000">
              <a:solidFill>
                <a:schemeClr val="hlink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sz="2000"/>
              <a:t>layered oxides			Li</a:t>
            </a:r>
            <a:r>
              <a:rPr lang="en-US" sz="2000" baseline="-25000"/>
              <a:t>x</a:t>
            </a:r>
            <a:r>
              <a:rPr lang="en-US" sz="2000">
                <a:solidFill>
                  <a:schemeClr val="hlink"/>
                </a:solidFill>
              </a:rPr>
              <a:t>CoO</a:t>
            </a:r>
            <a:r>
              <a:rPr lang="en-US" sz="2000" baseline="-25000">
                <a:solidFill>
                  <a:schemeClr val="hlink"/>
                </a:solidFill>
              </a:rPr>
              <a:t>2</a:t>
            </a:r>
            <a:r>
              <a:rPr lang="en-US" sz="2000"/>
              <a:t> , Na</a:t>
            </a:r>
            <a:r>
              <a:rPr lang="en-US" sz="2000" baseline="-25000"/>
              <a:t>x</a:t>
            </a:r>
            <a:r>
              <a:rPr lang="en-US" sz="2000">
                <a:solidFill>
                  <a:schemeClr val="hlink"/>
                </a:solidFill>
              </a:rPr>
              <a:t>MoO</a:t>
            </a:r>
            <a:r>
              <a:rPr lang="en-US" sz="2000" baseline="-25000">
                <a:solidFill>
                  <a:schemeClr val="hlink"/>
                </a:solidFill>
              </a:rPr>
              <a:t>3 </a:t>
            </a:r>
            <a:r>
              <a:rPr lang="en-US" sz="2000">
                <a:solidFill>
                  <a:schemeClr val="hlink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syntheses: chemical method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175" y="-776288"/>
            <a:ext cx="9144000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175" y="6630988"/>
            <a:ext cx="9144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n-US">
              <a:latin typeface="Times New Roman" pitchFamily="18" charset="0"/>
            </a:endParaRPr>
          </a:p>
        </p:txBody>
      </p:sp>
      <p:grpSp>
        <p:nvGrpSpPr>
          <p:cNvPr id="20485" name="Group 40"/>
          <p:cNvGrpSpPr>
            <a:grpSpLocks/>
          </p:cNvGrpSpPr>
          <p:nvPr/>
        </p:nvGrpSpPr>
        <p:grpSpPr bwMode="auto">
          <a:xfrm>
            <a:off x="5105400" y="3743325"/>
            <a:ext cx="2743200" cy="1447800"/>
            <a:chOff x="2448" y="2832"/>
            <a:chExt cx="1728" cy="912"/>
          </a:xfrm>
        </p:grpSpPr>
        <p:grpSp>
          <p:nvGrpSpPr>
            <p:cNvPr id="20495" name="Group 19"/>
            <p:cNvGrpSpPr>
              <a:grpSpLocks/>
            </p:cNvGrpSpPr>
            <p:nvPr/>
          </p:nvGrpSpPr>
          <p:grpSpPr bwMode="auto">
            <a:xfrm>
              <a:off x="3216" y="2832"/>
              <a:ext cx="960" cy="816"/>
              <a:chOff x="3552" y="2256"/>
              <a:chExt cx="960" cy="816"/>
            </a:xfrm>
          </p:grpSpPr>
          <p:sp>
            <p:nvSpPr>
              <p:cNvPr id="20510" name="Text Box 8"/>
              <p:cNvSpPr txBox="1">
                <a:spLocks noChangeArrowheads="1"/>
              </p:cNvSpPr>
              <p:nvPr/>
            </p:nvSpPr>
            <p:spPr bwMode="auto">
              <a:xfrm>
                <a:off x="3552" y="2640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N</a:t>
                </a:r>
              </a:p>
            </p:txBody>
          </p:sp>
          <p:sp>
            <p:nvSpPr>
              <p:cNvPr id="20511" name="Text Box 9"/>
              <p:cNvSpPr txBox="1">
                <a:spLocks noChangeArrowheads="1"/>
              </p:cNvSpPr>
              <p:nvPr/>
            </p:nvSpPr>
            <p:spPr bwMode="auto">
              <a:xfrm>
                <a:off x="3840" y="2544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S</a:t>
                </a:r>
              </a:p>
            </p:txBody>
          </p:sp>
          <p:sp>
            <p:nvSpPr>
              <p:cNvPr id="20512" name="Text Box 10"/>
              <p:cNvSpPr txBox="1">
                <a:spLocks noChangeArrowheads="1"/>
              </p:cNvSpPr>
              <p:nvPr/>
            </p:nvSpPr>
            <p:spPr bwMode="auto">
              <a:xfrm>
                <a:off x="3696" y="2256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O</a:t>
                </a:r>
              </a:p>
            </p:txBody>
          </p:sp>
          <p:sp>
            <p:nvSpPr>
              <p:cNvPr id="20513" name="Text Box 11"/>
              <p:cNvSpPr txBox="1">
                <a:spLocks noChangeArrowheads="1"/>
              </p:cNvSpPr>
              <p:nvPr/>
            </p:nvSpPr>
            <p:spPr bwMode="auto">
              <a:xfrm>
                <a:off x="3984" y="2784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O</a:t>
                </a:r>
              </a:p>
            </p:txBody>
          </p:sp>
          <p:sp>
            <p:nvSpPr>
              <p:cNvPr id="20514" name="Text Box 12"/>
              <p:cNvSpPr txBox="1">
                <a:spLocks noChangeArrowheads="1"/>
              </p:cNvSpPr>
              <p:nvPr/>
            </p:nvSpPr>
            <p:spPr bwMode="auto">
              <a:xfrm>
                <a:off x="4080" y="2448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CF</a:t>
                </a:r>
                <a:r>
                  <a:rPr lang="en-US" baseline="-25000"/>
                  <a:t>3</a:t>
                </a:r>
                <a:endParaRPr lang="en-US"/>
              </a:p>
            </p:txBody>
          </p:sp>
          <p:sp>
            <p:nvSpPr>
              <p:cNvPr id="20515" name="Line 13"/>
              <p:cNvSpPr>
                <a:spLocks noChangeShapeType="1"/>
              </p:cNvSpPr>
              <p:nvPr/>
            </p:nvSpPr>
            <p:spPr bwMode="auto">
              <a:xfrm flipV="1">
                <a:off x="3744" y="2688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516" name="Line 14"/>
              <p:cNvSpPr>
                <a:spLocks noChangeShapeType="1"/>
              </p:cNvSpPr>
              <p:nvPr/>
            </p:nvSpPr>
            <p:spPr bwMode="auto">
              <a:xfrm flipH="1" flipV="1">
                <a:off x="3840" y="2496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517" name="Line 15"/>
              <p:cNvSpPr>
                <a:spLocks noChangeShapeType="1"/>
              </p:cNvSpPr>
              <p:nvPr/>
            </p:nvSpPr>
            <p:spPr bwMode="auto">
              <a:xfrm flipH="1" flipV="1">
                <a:off x="3888" y="2496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518" name="Line 16"/>
              <p:cNvSpPr>
                <a:spLocks noChangeShapeType="1"/>
              </p:cNvSpPr>
              <p:nvPr/>
            </p:nvSpPr>
            <p:spPr bwMode="auto">
              <a:xfrm>
                <a:off x="3936" y="278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519" name="Line 17"/>
              <p:cNvSpPr>
                <a:spLocks noChangeShapeType="1"/>
              </p:cNvSpPr>
              <p:nvPr/>
            </p:nvSpPr>
            <p:spPr bwMode="auto">
              <a:xfrm>
                <a:off x="3984" y="278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520" name="Line 18"/>
              <p:cNvSpPr>
                <a:spLocks noChangeShapeType="1"/>
              </p:cNvSpPr>
              <p:nvPr/>
            </p:nvSpPr>
            <p:spPr bwMode="auto">
              <a:xfrm flipV="1">
                <a:off x="3984" y="264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0496" name="Text Box 22"/>
            <p:cNvSpPr txBox="1">
              <a:spLocks noChangeArrowheads="1"/>
            </p:cNvSpPr>
            <p:nvPr/>
          </p:nvSpPr>
          <p:spPr bwMode="auto">
            <a:xfrm>
              <a:off x="2928" y="316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</a:p>
          </p:txBody>
        </p:sp>
        <p:sp>
          <p:nvSpPr>
            <p:cNvPr id="20497" name="Line 26"/>
            <p:cNvSpPr>
              <a:spLocks noChangeShapeType="1"/>
            </p:cNvSpPr>
            <p:nvPr/>
          </p:nvSpPr>
          <p:spPr bwMode="auto">
            <a:xfrm>
              <a:off x="3120" y="3312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498" name="Group 35"/>
            <p:cNvGrpSpPr>
              <a:grpSpLocks/>
            </p:cNvGrpSpPr>
            <p:nvPr/>
          </p:nvGrpSpPr>
          <p:grpSpPr bwMode="auto">
            <a:xfrm>
              <a:off x="2448" y="2880"/>
              <a:ext cx="768" cy="864"/>
              <a:chOff x="2448" y="2880"/>
              <a:chExt cx="768" cy="864"/>
            </a:xfrm>
          </p:grpSpPr>
          <p:sp>
            <p:nvSpPr>
              <p:cNvPr id="20501" name="Text Box 23"/>
              <p:cNvSpPr txBox="1">
                <a:spLocks noChangeArrowheads="1"/>
              </p:cNvSpPr>
              <p:nvPr/>
            </p:nvSpPr>
            <p:spPr bwMode="auto">
              <a:xfrm>
                <a:off x="2784" y="2880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O</a:t>
                </a:r>
              </a:p>
            </p:txBody>
          </p:sp>
          <p:sp>
            <p:nvSpPr>
              <p:cNvPr id="20502" name="Text Box 24"/>
              <p:cNvSpPr txBox="1">
                <a:spLocks noChangeArrowheads="1"/>
              </p:cNvSpPr>
              <p:nvPr/>
            </p:nvSpPr>
            <p:spPr bwMode="auto">
              <a:xfrm>
                <a:off x="2832" y="3456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O</a:t>
                </a:r>
              </a:p>
            </p:txBody>
          </p:sp>
          <p:sp>
            <p:nvSpPr>
              <p:cNvPr id="20503" name="Text Box 25"/>
              <p:cNvSpPr txBox="1">
                <a:spLocks noChangeArrowheads="1"/>
              </p:cNvSpPr>
              <p:nvPr/>
            </p:nvSpPr>
            <p:spPr bwMode="auto">
              <a:xfrm>
                <a:off x="2448" y="3168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F</a:t>
                </a:r>
                <a:r>
                  <a:rPr lang="en-US" baseline="-25000"/>
                  <a:t>3</a:t>
                </a:r>
                <a:r>
                  <a:rPr lang="en-US"/>
                  <a:t>C</a:t>
                </a:r>
              </a:p>
            </p:txBody>
          </p:sp>
          <p:sp>
            <p:nvSpPr>
              <p:cNvPr id="20504" name="Line 27"/>
              <p:cNvSpPr>
                <a:spLocks noChangeShapeType="1"/>
              </p:cNvSpPr>
              <p:nvPr/>
            </p:nvSpPr>
            <p:spPr bwMode="auto">
              <a:xfrm flipH="1" flipV="1">
                <a:off x="2928" y="3120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505" name="Line 28"/>
              <p:cNvSpPr>
                <a:spLocks noChangeShapeType="1"/>
              </p:cNvSpPr>
              <p:nvPr/>
            </p:nvSpPr>
            <p:spPr bwMode="auto">
              <a:xfrm flipH="1" flipV="1">
                <a:off x="2976" y="3120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506" name="Line 31"/>
              <p:cNvSpPr>
                <a:spLocks noChangeShapeType="1"/>
              </p:cNvSpPr>
              <p:nvPr/>
            </p:nvSpPr>
            <p:spPr bwMode="auto">
              <a:xfrm flipV="1">
                <a:off x="2832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0507" name="Group 34"/>
              <p:cNvGrpSpPr>
                <a:grpSpLocks/>
              </p:cNvGrpSpPr>
              <p:nvPr/>
            </p:nvGrpSpPr>
            <p:grpSpPr bwMode="auto">
              <a:xfrm>
                <a:off x="2976" y="3408"/>
                <a:ext cx="96" cy="96"/>
                <a:chOff x="3024" y="3408"/>
                <a:chExt cx="96" cy="96"/>
              </a:xfrm>
            </p:grpSpPr>
            <p:sp>
              <p:nvSpPr>
                <p:cNvPr id="20508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024" y="3408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0509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072" y="3408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0499" name="Text Box 36"/>
            <p:cNvSpPr txBox="1">
              <a:spLocks noChangeArrowheads="1"/>
            </p:cNvSpPr>
            <p:nvPr/>
          </p:nvSpPr>
          <p:spPr bwMode="auto">
            <a:xfrm>
              <a:off x="3264" y="340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cs typeface="Tahoma" pitchFamily="34" charset="0"/>
              </a:endParaRPr>
            </a:p>
          </p:txBody>
        </p:sp>
        <p:sp>
          <p:nvSpPr>
            <p:cNvPr id="20500" name="Text Box 37"/>
            <p:cNvSpPr txBox="1">
              <a:spLocks noChangeArrowheads="1"/>
            </p:cNvSpPr>
            <p:nvPr/>
          </p:nvSpPr>
          <p:spPr bwMode="auto">
            <a:xfrm>
              <a:off x="3216" y="3264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..</a:t>
              </a:r>
            </a:p>
          </p:txBody>
        </p:sp>
      </p:grpSp>
      <p:grpSp>
        <p:nvGrpSpPr>
          <p:cNvPr id="20486" name="Group 50"/>
          <p:cNvGrpSpPr>
            <a:grpSpLocks/>
          </p:cNvGrpSpPr>
          <p:nvPr/>
        </p:nvGrpSpPr>
        <p:grpSpPr bwMode="auto">
          <a:xfrm>
            <a:off x="334963" y="2195513"/>
            <a:ext cx="8382000" cy="1082675"/>
            <a:chOff x="211" y="1383"/>
            <a:chExt cx="5280" cy="682"/>
          </a:xfrm>
        </p:grpSpPr>
        <p:sp>
          <p:nvSpPr>
            <p:cNvPr id="20489" name="Line 44"/>
            <p:cNvSpPr>
              <a:spLocks noChangeShapeType="1"/>
            </p:cNvSpPr>
            <p:nvPr/>
          </p:nvSpPr>
          <p:spPr bwMode="auto">
            <a:xfrm>
              <a:off x="2838" y="1655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490" name="Group 49"/>
            <p:cNvGrpSpPr>
              <a:grpSpLocks/>
            </p:cNvGrpSpPr>
            <p:nvPr/>
          </p:nvGrpSpPr>
          <p:grpSpPr bwMode="auto">
            <a:xfrm>
              <a:off x="211" y="1383"/>
              <a:ext cx="5280" cy="682"/>
              <a:chOff x="192" y="1536"/>
              <a:chExt cx="5280" cy="682"/>
            </a:xfrm>
          </p:grpSpPr>
          <p:grpSp>
            <p:nvGrpSpPr>
              <p:cNvPr id="20491" name="Group 48"/>
              <p:cNvGrpSpPr>
                <a:grpSpLocks/>
              </p:cNvGrpSpPr>
              <p:nvPr/>
            </p:nvGrpSpPr>
            <p:grpSpPr bwMode="auto">
              <a:xfrm>
                <a:off x="192" y="1632"/>
                <a:ext cx="5280" cy="586"/>
                <a:chOff x="192" y="1632"/>
                <a:chExt cx="5280" cy="586"/>
              </a:xfrm>
            </p:grpSpPr>
            <p:sp>
              <p:nvSpPr>
                <p:cNvPr id="20493" name="Rectangle 39"/>
                <p:cNvSpPr>
                  <a:spLocks noChangeArrowheads="1"/>
                </p:cNvSpPr>
                <p:nvPr/>
              </p:nvSpPr>
              <p:spPr bwMode="auto">
                <a:xfrm>
                  <a:off x="192" y="1632"/>
                  <a:ext cx="528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C</a:t>
                  </a:r>
                  <a:r>
                    <a:rPr lang="en-US" baseline="-25000"/>
                    <a:t>x  </a:t>
                  </a:r>
                  <a:r>
                    <a:rPr lang="en-US"/>
                    <a:t>+ K</a:t>
                  </a:r>
                  <a:r>
                    <a:rPr lang="en-US" baseline="-25000"/>
                    <a:t>2</a:t>
                  </a:r>
                  <a:r>
                    <a:rPr lang="en-US"/>
                    <a:t>MnF</a:t>
                  </a:r>
                  <a:r>
                    <a:rPr lang="en-US" baseline="-25000"/>
                    <a:t>6</a:t>
                  </a:r>
                  <a:r>
                    <a:rPr lang="en-US"/>
                    <a:t> + LiN(SO</a:t>
                  </a:r>
                  <a:r>
                    <a:rPr lang="en-US" baseline="-25000"/>
                    <a:t>2</a:t>
                  </a:r>
                  <a:r>
                    <a:rPr lang="en-US"/>
                    <a:t>CF</a:t>
                  </a:r>
                  <a:r>
                    <a:rPr lang="en-US" baseline="-25000"/>
                    <a:t>3</a:t>
                  </a:r>
                  <a:r>
                    <a:rPr lang="en-US"/>
                    <a:t>)</a:t>
                  </a:r>
                  <a:r>
                    <a:rPr lang="en-US" baseline="-25000"/>
                    <a:t>2      </a:t>
                  </a:r>
                  <a:r>
                    <a:rPr lang="en-US"/>
                    <a:t>    C</a:t>
                  </a:r>
                  <a:r>
                    <a:rPr lang="en-US" baseline="-25000"/>
                    <a:t>x</a:t>
                  </a:r>
                  <a:r>
                    <a:rPr lang="en-US"/>
                    <a:t>N(SO</a:t>
                  </a:r>
                  <a:r>
                    <a:rPr lang="en-US" baseline="-25000"/>
                    <a:t>2</a:t>
                  </a:r>
                  <a:r>
                    <a:rPr lang="en-US"/>
                    <a:t>CF</a:t>
                  </a:r>
                  <a:r>
                    <a:rPr lang="en-US" baseline="-25000"/>
                    <a:t>3</a:t>
                  </a:r>
                  <a:r>
                    <a:rPr lang="en-US"/>
                    <a:t>)</a:t>
                  </a:r>
                  <a:r>
                    <a:rPr lang="en-US" baseline="-25000"/>
                    <a:t>2</a:t>
                  </a:r>
                  <a:r>
                    <a:rPr lang="en-US"/>
                    <a:t> + K</a:t>
                  </a:r>
                  <a:r>
                    <a:rPr lang="en-US" baseline="-25000"/>
                    <a:t>2</a:t>
                  </a:r>
                  <a:r>
                    <a:rPr lang="en-US"/>
                    <a:t>LiMnF</a:t>
                  </a:r>
                  <a:r>
                    <a:rPr lang="en-US" baseline="-25000"/>
                    <a:t>6</a:t>
                  </a:r>
                  <a:endParaRPr lang="en-US"/>
                </a:p>
              </p:txBody>
            </p:sp>
            <p:sp>
              <p:nvSpPr>
                <p:cNvPr id="204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672" y="1968"/>
                  <a:ext cx="44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i="1"/>
                    <a:t>oxidant        anion source                 GIC</a:t>
                  </a:r>
                  <a:r>
                    <a:rPr lang="en-US" sz="2000" i="1">
                      <a:solidFill>
                        <a:srgbClr val="0000FF"/>
                      </a:solidFill>
                    </a:rPr>
                    <a:t>             </a:t>
                  </a:r>
                </a:p>
              </p:txBody>
            </p:sp>
          </p:grpSp>
          <p:sp>
            <p:nvSpPr>
              <p:cNvPr id="20492" name="Text Box 45"/>
              <p:cNvSpPr txBox="1">
                <a:spLocks noChangeArrowheads="1"/>
              </p:cNvSpPr>
              <p:nvPr/>
            </p:nvSpPr>
            <p:spPr bwMode="auto">
              <a:xfrm>
                <a:off x="2736" y="1536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/>
                  <a:t>1,2</a:t>
                </a:r>
              </a:p>
            </p:txBody>
          </p:sp>
        </p:grpSp>
      </p:grpSp>
      <p:sp>
        <p:nvSpPr>
          <p:cNvPr id="20487" name="Text Box 46"/>
          <p:cNvSpPr txBox="1">
            <a:spLocks noChangeArrowheads="1"/>
          </p:cNvSpPr>
          <p:nvPr/>
        </p:nvSpPr>
        <p:spPr bwMode="auto">
          <a:xfrm>
            <a:off x="923925" y="3805238"/>
            <a:ext cx="3505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 48% hydrofluoric acid, ambient conditions</a:t>
            </a:r>
          </a:p>
          <a:p>
            <a:pPr>
              <a:spcBef>
                <a:spcPct val="50000"/>
              </a:spcBef>
            </a:pPr>
            <a:r>
              <a:rPr lang="en-US"/>
              <a:t>2. hexane, air dry</a:t>
            </a:r>
          </a:p>
        </p:txBody>
      </p:sp>
      <p:sp>
        <p:nvSpPr>
          <p:cNvPr id="20488" name="Text Box 47"/>
          <p:cNvSpPr txBox="1">
            <a:spLocks noChangeArrowheads="1"/>
          </p:cNvSpPr>
          <p:nvPr/>
        </p:nvSpPr>
        <p:spPr bwMode="auto">
          <a:xfrm>
            <a:off x="1250950" y="5713413"/>
            <a:ext cx="69691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i="1"/>
              <a:t>Oxidant and anion source are separate and changeable. Surprising stability in 50% aqueous acid.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Oregon State University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E421A3-31D8-4AEC-A0FA-31A38814A65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</a:t>
            </a:r>
            <a:r>
              <a:rPr lang="en-US" baseline="-25000" smtClean="0"/>
              <a:t>x</a:t>
            </a:r>
            <a:r>
              <a:rPr lang="en-US" smtClean="0"/>
              <a:t>N(SO</a:t>
            </a:r>
            <a:r>
              <a:rPr lang="en-US" baseline="-25000" smtClean="0"/>
              <a:t>2</a:t>
            </a:r>
            <a:r>
              <a:rPr lang="en-US" smtClean="0"/>
              <a:t>CF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r>
              <a:rPr lang="en-US" smtClean="0"/>
              <a:t> chem prepn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990600"/>
            <a:ext cx="6388100" cy="81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175" y="-776288"/>
            <a:ext cx="9144000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21511" name="Rectangle 153"/>
          <p:cNvSpPr>
            <a:spLocks noChangeArrowheads="1"/>
          </p:cNvSpPr>
          <p:nvPr/>
        </p:nvSpPr>
        <p:spPr bwMode="auto">
          <a:xfrm>
            <a:off x="3175" y="6630988"/>
            <a:ext cx="9144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n-US">
              <a:latin typeface="Times New Roman" pitchFamily="18" charset="0"/>
            </a:endParaRPr>
          </a:p>
        </p:txBody>
      </p:sp>
      <p:pic>
        <p:nvPicPr>
          <p:cNvPr id="21512" name="Picture 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74863"/>
            <a:ext cx="3733800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imide model photo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2368550" y="4370388"/>
            <a:ext cx="2595563" cy="2089150"/>
          </a:xfrm>
          <a:noFill/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New syntheses: N(SO</a:t>
            </a:r>
            <a:r>
              <a:rPr lang="en-US" sz="3200" baseline="-25000" smtClean="0"/>
              <a:t>2</a:t>
            </a:r>
            <a:r>
              <a:rPr lang="en-US" sz="3200" smtClean="0"/>
              <a:t>CF</a:t>
            </a:r>
            <a:r>
              <a:rPr lang="en-US" sz="3200" baseline="-25000" smtClean="0"/>
              <a:t>3</a:t>
            </a:r>
            <a:r>
              <a:rPr lang="en-US" sz="3200" smtClean="0"/>
              <a:t>)</a:t>
            </a:r>
            <a:r>
              <a:rPr lang="en-US" sz="3200" baseline="-25000" smtClean="0"/>
              <a:t>2</a:t>
            </a:r>
            <a:r>
              <a:rPr lang="en-US" sz="3200" smtClean="0"/>
              <a:t> orientation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 contrast="-18000"/>
          </a:blip>
          <a:srcRect/>
          <a:stretch>
            <a:fillRect/>
          </a:stretch>
        </p:blipFill>
        <p:spPr bwMode="auto">
          <a:xfrm>
            <a:off x="2070100" y="1860550"/>
            <a:ext cx="4648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4368800" y="2578100"/>
            <a:ext cx="820738" cy="342900"/>
            <a:chOff x="4232" y="3296"/>
            <a:chExt cx="517" cy="216"/>
          </a:xfrm>
        </p:grpSpPr>
        <p:sp>
          <p:nvSpPr>
            <p:cNvPr id="22543" name="Oval 8"/>
            <p:cNvSpPr>
              <a:spLocks noChangeArrowheads="1"/>
            </p:cNvSpPr>
            <p:nvPr/>
          </p:nvSpPr>
          <p:spPr bwMode="auto">
            <a:xfrm>
              <a:off x="4232" y="3296"/>
              <a:ext cx="232" cy="216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Text Box 9"/>
            <p:cNvSpPr txBox="1">
              <a:spLocks noChangeArrowheads="1"/>
            </p:cNvSpPr>
            <p:nvPr/>
          </p:nvSpPr>
          <p:spPr bwMode="auto">
            <a:xfrm>
              <a:off x="4262" y="3316"/>
              <a:ext cx="487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en-US" sz="1600" b="1">
                  <a:latin typeface="Times New Roman" pitchFamily="18" charset="0"/>
                </a:rPr>
                <a:t>F</a:t>
              </a:r>
            </a:p>
          </p:txBody>
        </p:sp>
      </p:grpSp>
      <p:grpSp>
        <p:nvGrpSpPr>
          <p:cNvPr id="22534" name="Group 11"/>
          <p:cNvGrpSpPr>
            <a:grpSpLocks/>
          </p:cNvGrpSpPr>
          <p:nvPr/>
        </p:nvGrpSpPr>
        <p:grpSpPr bwMode="auto">
          <a:xfrm>
            <a:off x="4521200" y="3200400"/>
            <a:ext cx="820738" cy="342900"/>
            <a:chOff x="4232" y="3296"/>
            <a:chExt cx="517" cy="216"/>
          </a:xfrm>
        </p:grpSpPr>
        <p:sp>
          <p:nvSpPr>
            <p:cNvPr id="22541" name="Oval 12"/>
            <p:cNvSpPr>
              <a:spLocks noChangeArrowheads="1"/>
            </p:cNvSpPr>
            <p:nvPr/>
          </p:nvSpPr>
          <p:spPr bwMode="auto">
            <a:xfrm>
              <a:off x="4232" y="3296"/>
              <a:ext cx="232" cy="216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4262" y="3316"/>
              <a:ext cx="487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en-US" sz="1600" b="1">
                  <a:latin typeface="Times New Roman" pitchFamily="18" charset="0"/>
                </a:rPr>
                <a:t>F</a:t>
              </a:r>
            </a:p>
          </p:txBody>
        </p:sp>
      </p:grpSp>
      <p:grpSp>
        <p:nvGrpSpPr>
          <p:cNvPr id="22535" name="Group 14"/>
          <p:cNvGrpSpPr>
            <a:grpSpLocks/>
          </p:cNvGrpSpPr>
          <p:nvPr/>
        </p:nvGrpSpPr>
        <p:grpSpPr bwMode="auto">
          <a:xfrm>
            <a:off x="6400800" y="2552700"/>
            <a:ext cx="820738" cy="342900"/>
            <a:chOff x="4232" y="3296"/>
            <a:chExt cx="517" cy="216"/>
          </a:xfrm>
        </p:grpSpPr>
        <p:sp>
          <p:nvSpPr>
            <p:cNvPr id="22539" name="Oval 15"/>
            <p:cNvSpPr>
              <a:spLocks noChangeArrowheads="1"/>
            </p:cNvSpPr>
            <p:nvPr/>
          </p:nvSpPr>
          <p:spPr bwMode="auto">
            <a:xfrm>
              <a:off x="4232" y="3296"/>
              <a:ext cx="232" cy="216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Text Box 16"/>
            <p:cNvSpPr txBox="1">
              <a:spLocks noChangeArrowheads="1"/>
            </p:cNvSpPr>
            <p:nvPr/>
          </p:nvSpPr>
          <p:spPr bwMode="auto">
            <a:xfrm>
              <a:off x="4262" y="3316"/>
              <a:ext cx="487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en-US" sz="1600" b="1">
                  <a:latin typeface="Times New Roman" pitchFamily="18" charset="0"/>
                </a:rPr>
                <a:t>F</a:t>
              </a:r>
            </a:p>
          </p:txBody>
        </p:sp>
      </p:grpSp>
      <p:grpSp>
        <p:nvGrpSpPr>
          <p:cNvPr id="22536" name="Group 17"/>
          <p:cNvGrpSpPr>
            <a:grpSpLocks/>
          </p:cNvGrpSpPr>
          <p:nvPr/>
        </p:nvGrpSpPr>
        <p:grpSpPr bwMode="auto">
          <a:xfrm>
            <a:off x="6235700" y="3200400"/>
            <a:ext cx="820738" cy="342900"/>
            <a:chOff x="4232" y="3296"/>
            <a:chExt cx="517" cy="216"/>
          </a:xfrm>
        </p:grpSpPr>
        <p:sp>
          <p:nvSpPr>
            <p:cNvPr id="22537" name="Oval 18"/>
            <p:cNvSpPr>
              <a:spLocks noChangeArrowheads="1"/>
            </p:cNvSpPr>
            <p:nvPr/>
          </p:nvSpPr>
          <p:spPr bwMode="auto">
            <a:xfrm>
              <a:off x="4232" y="3296"/>
              <a:ext cx="232" cy="216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Text Box 19"/>
            <p:cNvSpPr txBox="1">
              <a:spLocks noChangeArrowheads="1"/>
            </p:cNvSpPr>
            <p:nvPr/>
          </p:nvSpPr>
          <p:spPr bwMode="auto">
            <a:xfrm>
              <a:off x="4262" y="3316"/>
              <a:ext cx="487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en-US" sz="1600" b="1">
                  <a:latin typeface="Times New Roman" pitchFamily="18" charset="0"/>
                </a:rPr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Increasing F anion co-intercalate with reaction time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923925" y="2613025"/>
          <a:ext cx="4276725" cy="3305175"/>
        </p:xfrm>
        <a:graphic>
          <a:graphicData uri="http://schemas.openxmlformats.org/presentationml/2006/ole">
            <p:oleObj spid="_x0000_s3074" name="Chart" r:id="rId3" imgW="4276725" imgH="3305251" progId="Excel.Chart.8">
              <p:embed/>
            </p:oleObj>
          </a:graphicData>
        </a:graphic>
      </p:graphicFrame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165225" y="2070100"/>
            <a:ext cx="3590925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/>
              <a:t>C</a:t>
            </a:r>
            <a:r>
              <a:rPr lang="en-US" sz="3200" baseline="-25000"/>
              <a:t>x</a:t>
            </a:r>
            <a:r>
              <a:rPr lang="en-US" sz="3200"/>
              <a:t>N(SO</a:t>
            </a:r>
            <a:r>
              <a:rPr lang="en-US" sz="3200" baseline="-25000"/>
              <a:t>2</a:t>
            </a:r>
            <a:r>
              <a:rPr lang="en-US" sz="3200"/>
              <a:t>CF</a:t>
            </a:r>
            <a:r>
              <a:rPr lang="en-US" sz="3200" baseline="-25000"/>
              <a:t>3</a:t>
            </a:r>
            <a:r>
              <a:rPr lang="en-US" sz="3200"/>
              <a:t>)</a:t>
            </a:r>
            <a:r>
              <a:rPr lang="en-US" sz="3200" baseline="-25000"/>
              <a:t>2</a:t>
            </a:r>
            <a:r>
              <a:rPr lang="en-US" sz="3200">
                <a:cs typeface="Tahoma" pitchFamily="34" charset="0"/>
              </a:rPr>
              <a:t>·</a:t>
            </a:r>
            <a:r>
              <a:rPr lang="en-US" sz="3200"/>
              <a:t> </a:t>
            </a:r>
            <a:r>
              <a:rPr lang="en-US" sz="3200">
                <a:latin typeface="Symbol" pitchFamily="18" charset="2"/>
              </a:rPr>
              <a:t>d</a:t>
            </a:r>
            <a:r>
              <a:rPr lang="en-US" sz="3200"/>
              <a:t>F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5308600" y="2324100"/>
            <a:ext cx="3365500" cy="73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i="1"/>
              <a:t>Katinonkul, Lerner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i="1"/>
              <a:t>Carbon (2007)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syntheses: imide intercalates</a:t>
            </a:r>
          </a:p>
        </p:txBody>
      </p:sp>
      <p:pic>
        <p:nvPicPr>
          <p:cNvPr id="2355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7713" y="4262438"/>
            <a:ext cx="29924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2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8000" y="3829050"/>
            <a:ext cx="2470150" cy="1325563"/>
          </a:xfrm>
          <a:noFill/>
        </p:spPr>
      </p:pic>
      <p:pic>
        <p:nvPicPr>
          <p:cNvPr id="2355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563" y="4419600"/>
            <a:ext cx="27368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15"/>
          <p:cNvSpPr>
            <a:spLocks noChangeArrowheads="1"/>
          </p:cNvSpPr>
          <p:nvPr/>
        </p:nvSpPr>
        <p:spPr bwMode="auto">
          <a:xfrm>
            <a:off x="2667000" y="1981200"/>
            <a:ext cx="598963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b="1"/>
              <a:t>Anion		          	        	mw        d</a:t>
            </a:r>
            <a:r>
              <a:rPr lang="en-US" b="1" baseline="-25000"/>
              <a:t>i </a:t>
            </a:r>
            <a:r>
              <a:rPr lang="en-US" b="1"/>
              <a:t>/ nm</a:t>
            </a:r>
          </a:p>
          <a:p>
            <a:pPr marL="342900" indent="-342900"/>
            <a:r>
              <a:rPr lang="en-US"/>
              <a:t>1. N(SO</a:t>
            </a:r>
            <a:r>
              <a:rPr lang="en-US" baseline="-25000"/>
              <a:t>2</a:t>
            </a:r>
            <a:r>
              <a:rPr lang="en-US"/>
              <a:t>CF</a:t>
            </a:r>
            <a:r>
              <a:rPr lang="en-US" baseline="-25000"/>
              <a:t>3</a:t>
            </a:r>
            <a:r>
              <a:rPr lang="en-US"/>
              <a:t>)</a:t>
            </a:r>
            <a:r>
              <a:rPr lang="en-US" baseline="-25000"/>
              <a:t>2                	</a:t>
            </a:r>
            <a:r>
              <a:rPr lang="en-US"/>
              <a:t>280         0.81</a:t>
            </a:r>
          </a:p>
          <a:p>
            <a:pPr marL="342900" indent="-342900"/>
            <a:r>
              <a:rPr lang="en-US"/>
              <a:t>2. N(SO</a:t>
            </a:r>
            <a:r>
              <a:rPr lang="en-US" baseline="-25000"/>
              <a:t>2</a:t>
            </a:r>
            <a:r>
              <a:rPr lang="en-US"/>
              <a:t>C</a:t>
            </a:r>
            <a:r>
              <a:rPr lang="en-US" baseline="-25000"/>
              <a:t>2</a:t>
            </a:r>
            <a:r>
              <a:rPr lang="en-US"/>
              <a:t>F</a:t>
            </a:r>
            <a:r>
              <a:rPr lang="en-US" baseline="-25000"/>
              <a:t>5</a:t>
            </a:r>
            <a:r>
              <a:rPr lang="en-US"/>
              <a:t>)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n-US" baseline="-25000"/>
              <a:t>                        	</a:t>
            </a:r>
            <a:r>
              <a:rPr lang="en-US"/>
              <a:t>380         0.82</a:t>
            </a:r>
          </a:p>
          <a:p>
            <a:pPr marL="342900" indent="-342900"/>
            <a:r>
              <a:rPr lang="en-US"/>
              <a:t>3. N(SO</a:t>
            </a:r>
            <a:r>
              <a:rPr lang="en-US" baseline="-25000"/>
              <a:t>2</a:t>
            </a:r>
            <a:r>
              <a:rPr lang="en-US"/>
              <a:t>CF</a:t>
            </a:r>
            <a:r>
              <a:rPr lang="en-US" baseline="-25000"/>
              <a:t>3</a:t>
            </a:r>
            <a:r>
              <a:rPr lang="en-US"/>
              <a:t>)(SO</a:t>
            </a:r>
            <a:r>
              <a:rPr lang="en-US" baseline="-25000"/>
              <a:t>2</a:t>
            </a:r>
            <a:r>
              <a:rPr lang="en-US"/>
              <a:t>C</a:t>
            </a:r>
            <a:r>
              <a:rPr lang="en-US" baseline="-25000"/>
              <a:t>4</a:t>
            </a:r>
            <a:r>
              <a:rPr lang="en-US"/>
              <a:t>F</a:t>
            </a:r>
            <a:r>
              <a:rPr lang="en-US" baseline="-25000"/>
              <a:t>9</a:t>
            </a:r>
            <a:r>
              <a:rPr lang="en-US"/>
              <a:t>)     	430         0.83	</a:t>
            </a:r>
          </a:p>
          <a:p>
            <a:pPr marL="342900" indent="-342900"/>
            <a:r>
              <a:rPr lang="en-US"/>
              <a:t>   </a:t>
            </a:r>
          </a:p>
        </p:txBody>
      </p:sp>
      <p:sp>
        <p:nvSpPr>
          <p:cNvPr id="23559" name="Text Box 16"/>
          <p:cNvSpPr txBox="1">
            <a:spLocks noChangeArrowheads="1"/>
          </p:cNvSpPr>
          <p:nvPr/>
        </p:nvSpPr>
        <p:spPr bwMode="auto">
          <a:xfrm>
            <a:off x="1381125" y="5310188"/>
            <a:ext cx="322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i="1"/>
              <a:t>1</a:t>
            </a:r>
          </a:p>
        </p:txBody>
      </p:sp>
      <p:sp>
        <p:nvSpPr>
          <p:cNvPr id="23560" name="Text Box 17"/>
          <p:cNvSpPr txBox="1">
            <a:spLocks noChangeArrowheads="1"/>
          </p:cNvSpPr>
          <p:nvPr/>
        </p:nvSpPr>
        <p:spPr bwMode="auto">
          <a:xfrm>
            <a:off x="4276725" y="5957888"/>
            <a:ext cx="322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i="1"/>
              <a:t>2</a:t>
            </a:r>
          </a:p>
        </p:txBody>
      </p:sp>
      <p:sp>
        <p:nvSpPr>
          <p:cNvPr id="23561" name="Text Box 18"/>
          <p:cNvSpPr txBox="1">
            <a:spLocks noChangeArrowheads="1"/>
          </p:cNvSpPr>
          <p:nvPr/>
        </p:nvSpPr>
        <p:spPr bwMode="auto">
          <a:xfrm>
            <a:off x="7181850" y="5635625"/>
            <a:ext cx="322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i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Oregon State University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E3D9A-B5F3-48EF-972F-7A4470F7C85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</a:t>
            </a:r>
            <a:r>
              <a:rPr lang="en-US" baseline="-25000" smtClean="0"/>
              <a:t>x</a:t>
            </a:r>
            <a:r>
              <a:rPr lang="en-US" smtClean="0"/>
              <a:t>N(SO</a:t>
            </a:r>
            <a:r>
              <a:rPr lang="en-US" baseline="-25000" smtClean="0"/>
              <a:t>2</a:t>
            </a:r>
            <a:r>
              <a:rPr lang="en-US" smtClean="0"/>
              <a:t>CF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r>
              <a:rPr lang="en-US" smtClean="0"/>
              <a:t> echem prepn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371600"/>
            <a:ext cx="9753600" cy="66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44196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2 </a:t>
            </a:r>
            <a:r>
              <a:rPr lang="en-US" sz="1800" b="1">
                <a:sym typeface="Symbol" pitchFamily="18" charset="2"/>
              </a:rPr>
              <a:t> 1</a:t>
            </a:r>
            <a:endParaRPr lang="en-US" sz="1800" b="1"/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3429000" y="3352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3 </a:t>
            </a:r>
            <a:r>
              <a:rPr lang="en-US" sz="1800" b="1">
                <a:sym typeface="Symbol" pitchFamily="18" charset="2"/>
              </a:rPr>
              <a:t> 2</a:t>
            </a:r>
            <a:endParaRPr lang="en-US" sz="18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Oregon State University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D9DBDB-9A70-49E4-9EE8-EB485164D3D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</a:t>
            </a:r>
            <a:r>
              <a:rPr lang="en-US" baseline="-25000" smtClean="0"/>
              <a:t>x</a:t>
            </a:r>
            <a:r>
              <a:rPr lang="en-US" smtClean="0"/>
              <a:t>N(SO</a:t>
            </a:r>
            <a:r>
              <a:rPr lang="en-US" baseline="-25000" smtClean="0"/>
              <a:t>2</a:t>
            </a:r>
            <a:r>
              <a:rPr lang="en-US" smtClean="0"/>
              <a:t>CF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r>
              <a:rPr lang="en-US" smtClean="0"/>
              <a:t> - echem prepn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647113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191000" y="2362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  <a:r>
              <a:rPr lang="en-US" baseline="-25000"/>
              <a:t>x</a:t>
            </a:r>
            <a:r>
              <a:rPr lang="en-US"/>
              <a:t>PFOS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4419600" y="4114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C</a:t>
            </a:r>
            <a:r>
              <a:rPr lang="en-US" baseline="-25000">
                <a:solidFill>
                  <a:schemeClr val="hlink"/>
                </a:solidFill>
              </a:rPr>
              <a:t>x</a:t>
            </a:r>
            <a:r>
              <a:rPr lang="en-US">
                <a:solidFill>
                  <a:schemeClr val="hlink"/>
                </a:solidFill>
              </a:rPr>
              <a:t>N(SO</a:t>
            </a:r>
            <a:r>
              <a:rPr lang="en-US" baseline="-25000">
                <a:solidFill>
                  <a:schemeClr val="hlink"/>
                </a:solidFill>
              </a:rPr>
              <a:t>2</a:t>
            </a:r>
            <a:r>
              <a:rPr lang="en-US">
                <a:solidFill>
                  <a:schemeClr val="hlink"/>
                </a:solidFill>
              </a:rPr>
              <a:t>CF</a:t>
            </a:r>
            <a:r>
              <a:rPr lang="en-US" baseline="-25000">
                <a:solidFill>
                  <a:schemeClr val="hlink"/>
                </a:solidFill>
              </a:rPr>
              <a:t>3</a:t>
            </a:r>
            <a:r>
              <a:rPr lang="en-US">
                <a:solidFill>
                  <a:schemeClr val="hlink"/>
                </a:solidFill>
              </a:rPr>
              <a:t>)</a:t>
            </a:r>
            <a:r>
              <a:rPr lang="en-US" baseline="-25000">
                <a:solidFill>
                  <a:schemeClr val="hlink"/>
                </a:solidFill>
              </a:rPr>
              <a:t>2</a:t>
            </a:r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Oregon State University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746FA-C30C-4B1A-AA97-BADD2B2CA78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Imide (NR</a:t>
            </a:r>
            <a:r>
              <a:rPr lang="en-US" baseline="-25000" smtClean="0"/>
              <a:t>2</a:t>
            </a:r>
            <a:r>
              <a:rPr lang="en-US" baseline="30000" smtClean="0"/>
              <a:t>-</a:t>
            </a:r>
            <a:r>
              <a:rPr lang="en-US" smtClean="0"/>
              <a:t>) intercalates</a:t>
            </a:r>
          </a:p>
        </p:txBody>
      </p:sp>
      <p:pic>
        <p:nvPicPr>
          <p:cNvPr id="2662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2819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2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133600"/>
            <a:ext cx="2349500" cy="1260475"/>
          </a:xfrm>
          <a:noFill/>
        </p:spPr>
      </p:pic>
      <p:pic>
        <p:nvPicPr>
          <p:cNvPr id="2663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038600"/>
            <a:ext cx="26670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15"/>
          <p:cNvSpPr>
            <a:spLocks noChangeArrowheads="1"/>
          </p:cNvSpPr>
          <p:nvPr/>
        </p:nvSpPr>
        <p:spPr bwMode="auto">
          <a:xfrm>
            <a:off x="2971800" y="1981200"/>
            <a:ext cx="495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b="1">
                <a:latin typeface="Arial" charset="0"/>
              </a:rPr>
              <a:t>Anion		   MW      d</a:t>
            </a:r>
            <a:r>
              <a:rPr lang="en-US" b="1" baseline="-25000">
                <a:latin typeface="Arial" charset="0"/>
              </a:rPr>
              <a:t>i </a:t>
            </a:r>
            <a:r>
              <a:rPr lang="en-US" b="1">
                <a:latin typeface="Arial" charset="0"/>
              </a:rPr>
              <a:t>/ Å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b="1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>
                <a:latin typeface="Arial" charset="0"/>
              </a:rPr>
              <a:t>N(SO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CF</a:t>
            </a:r>
            <a:r>
              <a:rPr lang="en-US" baseline="-25000">
                <a:latin typeface="Arial" charset="0"/>
              </a:rPr>
              <a:t>3</a:t>
            </a:r>
            <a:r>
              <a:rPr lang="en-US">
                <a:latin typeface="Arial" charset="0"/>
              </a:rPr>
              <a:t>)</a:t>
            </a:r>
            <a:r>
              <a:rPr lang="en-US" baseline="-25000">
                <a:latin typeface="Arial" charset="0"/>
              </a:rPr>
              <a:t>2	      </a:t>
            </a:r>
            <a:r>
              <a:rPr lang="en-US">
                <a:latin typeface="Arial" charset="0"/>
              </a:rPr>
              <a:t>280	      8.1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>
                <a:latin typeface="Arial" charset="0"/>
              </a:rPr>
              <a:t>N(SO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C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F</a:t>
            </a:r>
            <a:r>
              <a:rPr lang="en-US" baseline="-25000">
                <a:latin typeface="Arial" charset="0"/>
              </a:rPr>
              <a:t>5</a:t>
            </a:r>
            <a:r>
              <a:rPr lang="en-US">
                <a:latin typeface="Arial" charset="0"/>
              </a:rPr>
              <a:t>)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</a:t>
            </a:r>
            <a:r>
              <a:rPr lang="en-US" baseline="-25000">
                <a:latin typeface="Arial" charset="0"/>
              </a:rPr>
              <a:t>	      </a:t>
            </a:r>
            <a:r>
              <a:rPr lang="en-US">
                <a:latin typeface="Arial" charset="0"/>
              </a:rPr>
              <a:t>380	      8.2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>
                <a:latin typeface="Arial" charset="0"/>
              </a:rPr>
              <a:t>N(SO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CF</a:t>
            </a:r>
            <a:r>
              <a:rPr lang="en-US" baseline="-25000">
                <a:latin typeface="Arial" charset="0"/>
              </a:rPr>
              <a:t>3</a:t>
            </a:r>
            <a:r>
              <a:rPr lang="en-US">
                <a:latin typeface="Arial" charset="0"/>
              </a:rPr>
              <a:t>)	    430       8.3	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>
                <a:latin typeface="Arial" charset="0"/>
              </a:rPr>
              <a:t>   (SO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C</a:t>
            </a:r>
            <a:r>
              <a:rPr lang="en-US" baseline="-25000">
                <a:latin typeface="Arial" charset="0"/>
              </a:rPr>
              <a:t>4</a:t>
            </a:r>
            <a:r>
              <a:rPr lang="en-US">
                <a:latin typeface="Arial" charset="0"/>
              </a:rPr>
              <a:t>F</a:t>
            </a:r>
            <a:r>
              <a:rPr lang="en-US" baseline="-25000">
                <a:latin typeface="Arial" charset="0"/>
              </a:rPr>
              <a:t>9</a:t>
            </a:r>
            <a:r>
              <a:rPr lang="en-US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Oregon State University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19206D-2D41-4D03-BCD9-59C14FC67DA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</a:t>
            </a:r>
            <a:r>
              <a:rPr lang="en-US" baseline="-25000" smtClean="0"/>
              <a:t>x</a:t>
            </a:r>
            <a:r>
              <a:rPr lang="en-US" smtClean="0"/>
              <a:t>PFOS - preparation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495300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Arial" charset="0"/>
              </a:rPr>
              <a:t>C</a:t>
            </a:r>
            <a:r>
              <a:rPr lang="en-US" sz="2400" baseline="-25000" smtClean="0">
                <a:latin typeface="Arial" charset="0"/>
              </a:rPr>
              <a:t>x</a:t>
            </a:r>
            <a:r>
              <a:rPr lang="en-US" sz="2400" smtClean="0">
                <a:latin typeface="Arial" charset="0"/>
              </a:rPr>
              <a:t>+ K</a:t>
            </a:r>
            <a:r>
              <a:rPr lang="en-US" sz="2400" baseline="-25000" smtClean="0">
                <a:latin typeface="Arial" charset="0"/>
              </a:rPr>
              <a:t>2</a:t>
            </a:r>
            <a:r>
              <a:rPr lang="en-US" sz="2400" smtClean="0">
                <a:latin typeface="Arial" charset="0"/>
              </a:rPr>
              <a:t>Mn(IV)F</a:t>
            </a:r>
            <a:r>
              <a:rPr lang="en-US" sz="2400" baseline="-25000" smtClean="0">
                <a:latin typeface="Arial" charset="0"/>
              </a:rPr>
              <a:t>6</a:t>
            </a:r>
            <a:r>
              <a:rPr lang="en-US" sz="2400" smtClean="0">
                <a:latin typeface="Arial" charset="0"/>
              </a:rPr>
              <a:t> + KSO</a:t>
            </a:r>
            <a:r>
              <a:rPr lang="en-US" sz="2400" baseline="-25000" smtClean="0">
                <a:latin typeface="Arial" charset="0"/>
              </a:rPr>
              <a:t>3</a:t>
            </a:r>
            <a:r>
              <a:rPr lang="en-US" sz="2400" smtClean="0">
                <a:latin typeface="Arial" charset="0"/>
              </a:rPr>
              <a:t>C</a:t>
            </a:r>
            <a:r>
              <a:rPr lang="en-US" sz="2400" baseline="-25000" smtClean="0">
                <a:latin typeface="Arial" charset="0"/>
              </a:rPr>
              <a:t>8</a:t>
            </a:r>
            <a:r>
              <a:rPr lang="en-US" sz="2400" smtClean="0">
                <a:latin typeface="Arial" charset="0"/>
              </a:rPr>
              <a:t>F</a:t>
            </a:r>
            <a:r>
              <a:rPr lang="en-US" sz="2400" baseline="-25000" smtClean="0">
                <a:latin typeface="Arial" charset="0"/>
              </a:rPr>
              <a:t>17</a:t>
            </a:r>
            <a:endParaRPr lang="en-US" sz="2400" baseline="300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aseline="-25000" smtClean="0">
                <a:latin typeface="Arial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aseline="-250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Arial" charset="0"/>
                <a:sym typeface="Symbol" pitchFamily="18" charset="2"/>
              </a:rPr>
              <a:t> 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C</a:t>
            </a:r>
            <a:r>
              <a:rPr lang="en-US" sz="2400" baseline="-25000" smtClean="0">
                <a:solidFill>
                  <a:srgbClr val="0000FF"/>
                </a:solidFill>
                <a:latin typeface="Arial" charset="0"/>
              </a:rPr>
              <a:t>x</a:t>
            </a: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SO</a:t>
            </a:r>
            <a:r>
              <a:rPr lang="en-US" sz="2400" baseline="-25000" smtClean="0">
                <a:solidFill>
                  <a:srgbClr val="0000FF"/>
                </a:solidFill>
                <a:latin typeface="Arial" charset="0"/>
              </a:rPr>
              <a:t>3</a:t>
            </a: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C</a:t>
            </a:r>
            <a:r>
              <a:rPr lang="en-US" sz="2400" baseline="-25000" smtClean="0">
                <a:solidFill>
                  <a:srgbClr val="0000FF"/>
                </a:solidFill>
                <a:latin typeface="Arial" charset="0"/>
              </a:rPr>
              <a:t>8</a:t>
            </a: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F</a:t>
            </a:r>
            <a:r>
              <a:rPr lang="en-US" sz="2400" baseline="-25000" smtClean="0">
                <a:solidFill>
                  <a:srgbClr val="0000FF"/>
                </a:solidFill>
                <a:latin typeface="Arial" charset="0"/>
              </a:rPr>
              <a:t>17</a:t>
            </a:r>
            <a:r>
              <a:rPr lang="en-US" sz="2400" smtClean="0">
                <a:latin typeface="Arial" charset="0"/>
              </a:rPr>
              <a:t> + K</a:t>
            </a:r>
            <a:r>
              <a:rPr lang="en-US" sz="2400" baseline="-25000" smtClean="0">
                <a:latin typeface="Arial" charset="0"/>
              </a:rPr>
              <a:t>3</a:t>
            </a:r>
            <a:r>
              <a:rPr lang="en-US" sz="2400" smtClean="0">
                <a:latin typeface="Arial" charset="0"/>
              </a:rPr>
              <a:t>Mn(III)F</a:t>
            </a:r>
            <a:r>
              <a:rPr lang="en-US" sz="2400" baseline="-25000" smtClean="0">
                <a:latin typeface="Arial" charset="0"/>
              </a:rPr>
              <a:t>6</a:t>
            </a:r>
            <a:endParaRPr lang="en-US" sz="2400" baseline="300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baseline="30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baseline="30000" smtClean="0">
                <a:latin typeface="Arial" charset="0"/>
              </a:rPr>
              <a:t>	  </a:t>
            </a: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(C</a:t>
            </a:r>
            <a:r>
              <a:rPr lang="en-US" sz="2400" baseline="-25000" smtClean="0">
                <a:solidFill>
                  <a:srgbClr val="0000FF"/>
                </a:solidFill>
                <a:latin typeface="Arial" charset="0"/>
              </a:rPr>
              <a:t>x</a:t>
            </a: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PFOS)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400" baseline="30000" smtClean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Arial" charset="0"/>
              </a:rPr>
              <a:t>Solvent =  aqueous HF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17793" t="14716" r="26544" b="20448"/>
          <a:stretch>
            <a:fillRect/>
          </a:stretch>
        </p:blipFill>
        <p:spPr bwMode="auto">
          <a:xfrm>
            <a:off x="4648200" y="19050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5562600" y="4800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23E004"/>
                </a:solidFill>
              </a:rPr>
              <a:t>3.35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Oregon State University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CA4E4F-395D-4A23-B551-A2035D05AEB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</a:t>
            </a:r>
            <a:r>
              <a:rPr lang="en-US" baseline="-25000" smtClean="0"/>
              <a:t>x</a:t>
            </a:r>
            <a:r>
              <a:rPr lang="en-US" smtClean="0"/>
              <a:t>PFOS intercalate structure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 l="14697" t="14693" r="17146" b="5510"/>
          <a:stretch>
            <a:fillRect/>
          </a:stretch>
        </p:blipFill>
        <p:spPr bwMode="auto">
          <a:xfrm>
            <a:off x="957263" y="1893888"/>
            <a:ext cx="58007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324600" y="4876800"/>
            <a:ext cx="2209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Anions self-assemble as bilayers within graphite galleries</a:t>
            </a:r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6477000" y="2057400"/>
          <a:ext cx="1749425" cy="2209800"/>
        </p:xfrm>
        <a:graphic>
          <a:graphicData uri="http://schemas.openxmlformats.org/presentationml/2006/ole">
            <p:oleObj spid="_x0000_s4098" name="Bitmap Image" r:id="rId4" imgW="2295238" imgH="3371429" progId="Paint.Picture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Intercalation/exfoliation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4562475" y="1754188"/>
          <a:ext cx="3895725" cy="4737100"/>
        </p:xfrm>
        <a:graphic>
          <a:graphicData uri="http://schemas.openxmlformats.org/presentationml/2006/ole">
            <p:oleObj spid="_x0000_s1026" name="Document" r:id="rId3" imgW="5554507" imgH="6756724" progId="Word.Document.8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450" y="2543175"/>
            <a:ext cx="2692400" cy="2078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4394200" y="1905000"/>
            <a:ext cx="12700" cy="368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270000" y="5372100"/>
            <a:ext cx="259080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Graphite exfoliation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749800" y="5359400"/>
            <a:ext cx="396240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Layered chalcogenide exfoliation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38200" y="6172200"/>
            <a:ext cx="77978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800" i="1"/>
              <a:t>Can we make colloidal [graphenium]</a:t>
            </a:r>
            <a:r>
              <a:rPr lang="en-US" sz="1800" i="1" baseline="30000"/>
              <a:t>+</a:t>
            </a:r>
            <a:r>
              <a:rPr lang="en-US" sz="1800" i="1" baseline="-25000"/>
              <a:t> </a:t>
            </a:r>
            <a:r>
              <a:rPr lang="en-US" sz="1800" i="1"/>
              <a:t>or [graphide]</a:t>
            </a:r>
            <a:r>
              <a:rPr lang="en-US" sz="1800" i="1" baseline="30000"/>
              <a:t>-</a:t>
            </a:r>
            <a:r>
              <a:rPr lang="en-US" sz="1800" i="1"/>
              <a:t> sheets</a:t>
            </a:r>
          </a:p>
        </p:txBody>
      </p:sp>
      <p:sp>
        <p:nvSpPr>
          <p:cNvPr id="1033" name="Oval 10"/>
          <p:cNvSpPr>
            <a:spLocks noChangeArrowheads="1"/>
          </p:cNvSpPr>
          <p:nvPr/>
        </p:nvSpPr>
        <p:spPr bwMode="auto">
          <a:xfrm>
            <a:off x="7251700" y="2070100"/>
            <a:ext cx="1295400" cy="13843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syntheses: C</a:t>
            </a:r>
            <a:r>
              <a:rPr lang="en-US" baseline="-25000" smtClean="0"/>
              <a:t>x</a:t>
            </a:r>
            <a:r>
              <a:rPr lang="en-US" smtClean="0">
                <a:latin typeface="Arial" charset="0"/>
              </a:rPr>
              <a:t>SO</a:t>
            </a:r>
            <a:r>
              <a:rPr lang="en-US" baseline="-25000" smtClean="0">
                <a:latin typeface="Arial" charset="0"/>
              </a:rPr>
              <a:t>3</a:t>
            </a:r>
            <a:r>
              <a:rPr lang="en-US" smtClean="0">
                <a:latin typeface="Arial" charset="0"/>
              </a:rPr>
              <a:t>C</a:t>
            </a:r>
            <a:r>
              <a:rPr lang="en-US" baseline="-25000" smtClean="0">
                <a:latin typeface="Arial" charset="0"/>
              </a:rPr>
              <a:t>8</a:t>
            </a:r>
            <a:r>
              <a:rPr lang="en-US" smtClean="0">
                <a:latin typeface="Arial" charset="0"/>
              </a:rPr>
              <a:t>F</a:t>
            </a:r>
            <a:r>
              <a:rPr lang="en-US" baseline="-25000" smtClean="0">
                <a:latin typeface="Arial" charset="0"/>
              </a:rPr>
              <a:t>17</a:t>
            </a:r>
            <a:endParaRPr lang="en-US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1905000" y="2286000"/>
          <a:ext cx="4800600" cy="2628900"/>
        </p:xfrm>
        <a:graphic>
          <a:graphicData uri="http://schemas.openxmlformats.org/presentationml/2006/ole">
            <p:oleObj spid="_x0000_s5122" name="Bitmap Image" r:id="rId3" imgW="4801016" imgH="2629128" progId="Paint.Picture">
              <p:embed/>
            </p:oleObj>
          </a:graphicData>
        </a:graphic>
      </p:graphicFrame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573213" y="5489575"/>
            <a:ext cx="602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/>
              <a:t>Domains are 10-20 sheets along stacking direction</a:t>
            </a:r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6623050" y="3354388"/>
            <a:ext cx="7127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 flipH="1">
            <a:off x="1077913" y="3363913"/>
            <a:ext cx="660400" cy="9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"/>
          <p:cNvGrpSpPr>
            <a:grpSpLocks/>
          </p:cNvGrpSpPr>
          <p:nvPr/>
        </p:nvGrpSpPr>
        <p:grpSpPr bwMode="auto">
          <a:xfrm>
            <a:off x="1635125" y="4162425"/>
            <a:ext cx="1068388" cy="1447800"/>
            <a:chOff x="815" y="2640"/>
            <a:chExt cx="673" cy="912"/>
          </a:xfrm>
        </p:grpSpPr>
        <p:pic>
          <p:nvPicPr>
            <p:cNvPr id="29693" name="Picture 5" descr="HFHBB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5" y="2640"/>
              <a:ext cx="467" cy="72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</p:pic>
        <p:sp>
          <p:nvSpPr>
            <p:cNvPr id="29694" name="Line 6"/>
            <p:cNvSpPr>
              <a:spLocks noChangeShapeType="1"/>
            </p:cNvSpPr>
            <p:nvPr/>
          </p:nvSpPr>
          <p:spPr bwMode="auto">
            <a:xfrm>
              <a:off x="816" y="3193"/>
              <a:ext cx="0" cy="2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95" name="Line 7"/>
            <p:cNvSpPr>
              <a:spLocks noChangeShapeType="1"/>
            </p:cNvSpPr>
            <p:nvPr/>
          </p:nvSpPr>
          <p:spPr bwMode="auto">
            <a:xfrm>
              <a:off x="1250" y="3193"/>
              <a:ext cx="0" cy="2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96" name="Line 8"/>
            <p:cNvSpPr>
              <a:spLocks noChangeShapeType="1"/>
            </p:cNvSpPr>
            <p:nvPr/>
          </p:nvSpPr>
          <p:spPr bwMode="auto">
            <a:xfrm>
              <a:off x="816" y="3400"/>
              <a:ext cx="43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97" name="Line 9"/>
            <p:cNvSpPr>
              <a:spLocks noChangeShapeType="1"/>
            </p:cNvSpPr>
            <p:nvPr/>
          </p:nvSpPr>
          <p:spPr bwMode="auto">
            <a:xfrm>
              <a:off x="1162" y="2662"/>
              <a:ext cx="28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98" name="Line 10"/>
            <p:cNvSpPr>
              <a:spLocks noChangeShapeType="1"/>
            </p:cNvSpPr>
            <p:nvPr/>
          </p:nvSpPr>
          <p:spPr bwMode="auto">
            <a:xfrm>
              <a:off x="1250" y="3331"/>
              <a:ext cx="19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99" name="Line 11"/>
            <p:cNvSpPr>
              <a:spLocks noChangeShapeType="1"/>
            </p:cNvSpPr>
            <p:nvPr/>
          </p:nvSpPr>
          <p:spPr bwMode="auto">
            <a:xfrm>
              <a:off x="1333" y="2654"/>
              <a:ext cx="0" cy="6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0" name="Rectangle 12"/>
            <p:cNvSpPr>
              <a:spLocks noChangeArrowheads="1"/>
            </p:cNvSpPr>
            <p:nvPr/>
          </p:nvSpPr>
          <p:spPr bwMode="auto">
            <a:xfrm rot="-5400000">
              <a:off x="1323" y="2964"/>
              <a:ext cx="248" cy="83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b="1">
                  <a:solidFill>
                    <a:schemeClr val="bg2"/>
                  </a:solidFill>
                  <a:latin typeface="Times New Roman" pitchFamily="18" charset="0"/>
                </a:rPr>
                <a:t>1.12</a:t>
              </a:r>
              <a:endParaRPr lang="en-US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01" name="Rectangle 13"/>
            <p:cNvSpPr>
              <a:spLocks noChangeArrowheads="1"/>
            </p:cNvSpPr>
            <p:nvPr/>
          </p:nvSpPr>
          <p:spPr bwMode="auto">
            <a:xfrm>
              <a:off x="920" y="3469"/>
              <a:ext cx="249" cy="83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chemeClr val="bg2"/>
                  </a:solidFill>
                  <a:latin typeface="Times New Roman" pitchFamily="18" charset="0"/>
                </a:rPr>
                <a:t>0.78 nm</a:t>
              </a:r>
              <a:endParaRPr lang="en-US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675" name="Group 17"/>
          <p:cNvGrpSpPr>
            <a:grpSpLocks/>
          </p:cNvGrpSpPr>
          <p:nvPr/>
        </p:nvGrpSpPr>
        <p:grpSpPr bwMode="auto">
          <a:xfrm>
            <a:off x="5059363" y="3933825"/>
            <a:ext cx="2444750" cy="1651000"/>
            <a:chOff x="2972" y="2496"/>
            <a:chExt cx="1540" cy="1040"/>
          </a:xfrm>
        </p:grpSpPr>
        <p:grpSp>
          <p:nvGrpSpPr>
            <p:cNvPr id="29182" name="Group 18"/>
            <p:cNvGrpSpPr>
              <a:grpSpLocks noChangeAspect="1"/>
            </p:cNvGrpSpPr>
            <p:nvPr/>
          </p:nvGrpSpPr>
          <p:grpSpPr bwMode="auto">
            <a:xfrm rot="-5400000">
              <a:off x="3718" y="2692"/>
              <a:ext cx="989" cy="598"/>
              <a:chOff x="2640" y="1296"/>
              <a:chExt cx="1440" cy="989"/>
            </a:xfrm>
          </p:grpSpPr>
          <p:sp>
            <p:nvSpPr>
              <p:cNvPr id="29189" name="AutoShape 19"/>
              <p:cNvSpPr>
                <a:spLocks noChangeAspect="1" noChangeArrowheads="1" noTextEdit="1"/>
              </p:cNvSpPr>
              <p:nvPr/>
            </p:nvSpPr>
            <p:spPr bwMode="auto">
              <a:xfrm>
                <a:off x="2640" y="1296"/>
                <a:ext cx="1440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190" name="Group 20"/>
              <p:cNvGrpSpPr>
                <a:grpSpLocks/>
              </p:cNvGrpSpPr>
              <p:nvPr/>
            </p:nvGrpSpPr>
            <p:grpSpPr bwMode="auto">
              <a:xfrm>
                <a:off x="2664" y="1320"/>
                <a:ext cx="1408" cy="941"/>
                <a:chOff x="2664" y="1320"/>
                <a:chExt cx="1408" cy="941"/>
              </a:xfrm>
            </p:grpSpPr>
            <p:sp>
              <p:nvSpPr>
                <p:cNvPr id="29493" name="Rectangle 21"/>
                <p:cNvSpPr>
                  <a:spLocks noChangeArrowheads="1"/>
                </p:cNvSpPr>
                <p:nvPr/>
              </p:nvSpPr>
              <p:spPr bwMode="auto">
                <a:xfrm>
                  <a:off x="2664" y="1320"/>
                  <a:ext cx="1408" cy="94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94" name="Freeform 22"/>
                <p:cNvSpPr>
                  <a:spLocks/>
                </p:cNvSpPr>
                <p:nvPr/>
              </p:nvSpPr>
              <p:spPr bwMode="auto">
                <a:xfrm>
                  <a:off x="2664" y="2204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1 w 5"/>
                    <a:gd name="T3" fmla="*/ 3 h 5"/>
                    <a:gd name="T4" fmla="*/ 5 w 5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"/>
                    <a:gd name="T11" fmla="*/ 5 w 5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">
                      <a:moveTo>
                        <a:pt x="0" y="5"/>
                      </a:moveTo>
                      <a:lnTo>
                        <a:pt x="1" y="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95" name="Freeform 23"/>
                <p:cNvSpPr>
                  <a:spLocks/>
                </p:cNvSpPr>
                <p:nvPr/>
              </p:nvSpPr>
              <p:spPr bwMode="auto">
                <a:xfrm>
                  <a:off x="2669" y="2193"/>
                  <a:ext cx="4" cy="11"/>
                </a:xfrm>
                <a:custGeom>
                  <a:avLst/>
                  <a:gdLst>
                    <a:gd name="T0" fmla="*/ 0 w 4"/>
                    <a:gd name="T1" fmla="*/ 11 h 11"/>
                    <a:gd name="T2" fmla="*/ 1 w 4"/>
                    <a:gd name="T3" fmla="*/ 6 h 11"/>
                    <a:gd name="T4" fmla="*/ 4 w 4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1"/>
                    <a:gd name="T11" fmla="*/ 4 w 4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1">
                      <a:moveTo>
                        <a:pt x="0" y="11"/>
                      </a:moveTo>
                      <a:lnTo>
                        <a:pt x="1" y="6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96" name="Freeform 24"/>
                <p:cNvSpPr>
                  <a:spLocks/>
                </p:cNvSpPr>
                <p:nvPr/>
              </p:nvSpPr>
              <p:spPr bwMode="auto">
                <a:xfrm>
                  <a:off x="2673" y="2172"/>
                  <a:ext cx="5" cy="21"/>
                </a:xfrm>
                <a:custGeom>
                  <a:avLst/>
                  <a:gdLst>
                    <a:gd name="T0" fmla="*/ 0 w 5"/>
                    <a:gd name="T1" fmla="*/ 21 h 21"/>
                    <a:gd name="T2" fmla="*/ 2 w 5"/>
                    <a:gd name="T3" fmla="*/ 11 h 21"/>
                    <a:gd name="T4" fmla="*/ 5 w 5"/>
                    <a:gd name="T5" fmla="*/ 0 h 2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1"/>
                    <a:gd name="T11" fmla="*/ 5 w 5"/>
                    <a:gd name="T12" fmla="*/ 21 h 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1">
                      <a:moveTo>
                        <a:pt x="0" y="21"/>
                      </a:moveTo>
                      <a:lnTo>
                        <a:pt x="2" y="1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97" name="Freeform 25"/>
                <p:cNvSpPr>
                  <a:spLocks/>
                </p:cNvSpPr>
                <p:nvPr/>
              </p:nvSpPr>
              <p:spPr bwMode="auto">
                <a:xfrm>
                  <a:off x="2678" y="2145"/>
                  <a:ext cx="5" cy="27"/>
                </a:xfrm>
                <a:custGeom>
                  <a:avLst/>
                  <a:gdLst>
                    <a:gd name="T0" fmla="*/ 0 w 5"/>
                    <a:gd name="T1" fmla="*/ 27 h 27"/>
                    <a:gd name="T2" fmla="*/ 2 w 5"/>
                    <a:gd name="T3" fmla="*/ 15 h 27"/>
                    <a:gd name="T4" fmla="*/ 5 w 5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7"/>
                    <a:gd name="T11" fmla="*/ 5 w 5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7">
                      <a:moveTo>
                        <a:pt x="0" y="27"/>
                      </a:moveTo>
                      <a:lnTo>
                        <a:pt x="2" y="1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98" name="Freeform 26"/>
                <p:cNvSpPr>
                  <a:spLocks/>
                </p:cNvSpPr>
                <p:nvPr/>
              </p:nvSpPr>
              <p:spPr bwMode="auto">
                <a:xfrm>
                  <a:off x="2683" y="2112"/>
                  <a:ext cx="5" cy="33"/>
                </a:xfrm>
                <a:custGeom>
                  <a:avLst/>
                  <a:gdLst>
                    <a:gd name="T0" fmla="*/ 0 w 5"/>
                    <a:gd name="T1" fmla="*/ 33 h 33"/>
                    <a:gd name="T2" fmla="*/ 1 w 5"/>
                    <a:gd name="T3" fmla="*/ 17 h 33"/>
                    <a:gd name="T4" fmla="*/ 5 w 5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3"/>
                    <a:gd name="T11" fmla="*/ 5 w 5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3">
                      <a:moveTo>
                        <a:pt x="0" y="33"/>
                      </a:moveTo>
                      <a:lnTo>
                        <a:pt x="1" y="1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99" name="Freeform 27"/>
                <p:cNvSpPr>
                  <a:spLocks/>
                </p:cNvSpPr>
                <p:nvPr/>
              </p:nvSpPr>
              <p:spPr bwMode="auto">
                <a:xfrm>
                  <a:off x="2688" y="2072"/>
                  <a:ext cx="4" cy="40"/>
                </a:xfrm>
                <a:custGeom>
                  <a:avLst/>
                  <a:gdLst>
                    <a:gd name="T0" fmla="*/ 0 w 4"/>
                    <a:gd name="T1" fmla="*/ 40 h 40"/>
                    <a:gd name="T2" fmla="*/ 1 w 4"/>
                    <a:gd name="T3" fmla="*/ 21 h 40"/>
                    <a:gd name="T4" fmla="*/ 4 w 4"/>
                    <a:gd name="T5" fmla="*/ 0 h 4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0"/>
                    <a:gd name="T11" fmla="*/ 4 w 4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0">
                      <a:moveTo>
                        <a:pt x="0" y="40"/>
                      </a:moveTo>
                      <a:lnTo>
                        <a:pt x="1" y="2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00" name="Freeform 28"/>
                <p:cNvSpPr>
                  <a:spLocks/>
                </p:cNvSpPr>
                <p:nvPr/>
              </p:nvSpPr>
              <p:spPr bwMode="auto">
                <a:xfrm>
                  <a:off x="2692" y="2026"/>
                  <a:ext cx="5" cy="46"/>
                </a:xfrm>
                <a:custGeom>
                  <a:avLst/>
                  <a:gdLst>
                    <a:gd name="T0" fmla="*/ 0 w 5"/>
                    <a:gd name="T1" fmla="*/ 46 h 46"/>
                    <a:gd name="T2" fmla="*/ 2 w 5"/>
                    <a:gd name="T3" fmla="*/ 24 h 46"/>
                    <a:gd name="T4" fmla="*/ 5 w 5"/>
                    <a:gd name="T5" fmla="*/ 0 h 4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6"/>
                    <a:gd name="T11" fmla="*/ 5 w 5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6">
                      <a:moveTo>
                        <a:pt x="0" y="46"/>
                      </a:moveTo>
                      <a:lnTo>
                        <a:pt x="2" y="2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0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697" y="1977"/>
                  <a:ext cx="5" cy="4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0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702" y="1925"/>
                  <a:ext cx="5" cy="5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03" name="Freeform 31"/>
                <p:cNvSpPr>
                  <a:spLocks/>
                </p:cNvSpPr>
                <p:nvPr/>
              </p:nvSpPr>
              <p:spPr bwMode="auto">
                <a:xfrm>
                  <a:off x="2707" y="1869"/>
                  <a:ext cx="4" cy="56"/>
                </a:xfrm>
                <a:custGeom>
                  <a:avLst/>
                  <a:gdLst>
                    <a:gd name="T0" fmla="*/ 0 w 4"/>
                    <a:gd name="T1" fmla="*/ 56 h 56"/>
                    <a:gd name="T2" fmla="*/ 1 w 4"/>
                    <a:gd name="T3" fmla="*/ 29 h 56"/>
                    <a:gd name="T4" fmla="*/ 4 w 4"/>
                    <a:gd name="T5" fmla="*/ 0 h 5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6"/>
                    <a:gd name="T11" fmla="*/ 4 w 4"/>
                    <a:gd name="T12" fmla="*/ 56 h 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6">
                      <a:moveTo>
                        <a:pt x="0" y="56"/>
                      </a:moveTo>
                      <a:lnTo>
                        <a:pt x="1" y="29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0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711" y="1814"/>
                  <a:ext cx="5" cy="55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05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716" y="1758"/>
                  <a:ext cx="3" cy="56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06" name="Freeform 34"/>
                <p:cNvSpPr>
                  <a:spLocks/>
                </p:cNvSpPr>
                <p:nvPr/>
              </p:nvSpPr>
              <p:spPr bwMode="auto">
                <a:xfrm>
                  <a:off x="2719" y="1702"/>
                  <a:ext cx="5" cy="56"/>
                </a:xfrm>
                <a:custGeom>
                  <a:avLst/>
                  <a:gdLst>
                    <a:gd name="T0" fmla="*/ 0 w 5"/>
                    <a:gd name="T1" fmla="*/ 56 h 56"/>
                    <a:gd name="T2" fmla="*/ 2 w 5"/>
                    <a:gd name="T3" fmla="*/ 27 h 56"/>
                    <a:gd name="T4" fmla="*/ 5 w 5"/>
                    <a:gd name="T5" fmla="*/ 0 h 5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6"/>
                    <a:gd name="T11" fmla="*/ 5 w 5"/>
                    <a:gd name="T12" fmla="*/ 56 h 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6">
                      <a:moveTo>
                        <a:pt x="0" y="56"/>
                      </a:moveTo>
                      <a:lnTo>
                        <a:pt x="2" y="2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07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724" y="1650"/>
                  <a:ext cx="5" cy="5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0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729" y="1601"/>
                  <a:ext cx="5" cy="4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09" name="Freeform 37"/>
                <p:cNvSpPr>
                  <a:spLocks/>
                </p:cNvSpPr>
                <p:nvPr/>
              </p:nvSpPr>
              <p:spPr bwMode="auto">
                <a:xfrm>
                  <a:off x="2734" y="1555"/>
                  <a:ext cx="4" cy="46"/>
                </a:xfrm>
                <a:custGeom>
                  <a:avLst/>
                  <a:gdLst>
                    <a:gd name="T0" fmla="*/ 0 w 4"/>
                    <a:gd name="T1" fmla="*/ 46 h 46"/>
                    <a:gd name="T2" fmla="*/ 1 w 4"/>
                    <a:gd name="T3" fmla="*/ 22 h 46"/>
                    <a:gd name="T4" fmla="*/ 4 w 4"/>
                    <a:gd name="T5" fmla="*/ 0 h 4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6"/>
                    <a:gd name="T11" fmla="*/ 4 w 4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6">
                      <a:moveTo>
                        <a:pt x="0" y="46"/>
                      </a:moveTo>
                      <a:lnTo>
                        <a:pt x="1" y="2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0" name="Freeform 38"/>
                <p:cNvSpPr>
                  <a:spLocks/>
                </p:cNvSpPr>
                <p:nvPr/>
              </p:nvSpPr>
              <p:spPr bwMode="auto">
                <a:xfrm>
                  <a:off x="2738" y="1515"/>
                  <a:ext cx="5" cy="40"/>
                </a:xfrm>
                <a:custGeom>
                  <a:avLst/>
                  <a:gdLst>
                    <a:gd name="T0" fmla="*/ 0 w 5"/>
                    <a:gd name="T1" fmla="*/ 40 h 40"/>
                    <a:gd name="T2" fmla="*/ 2 w 5"/>
                    <a:gd name="T3" fmla="*/ 19 h 40"/>
                    <a:gd name="T4" fmla="*/ 5 w 5"/>
                    <a:gd name="T5" fmla="*/ 0 h 4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0"/>
                    <a:gd name="T11" fmla="*/ 5 w 5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0">
                      <a:moveTo>
                        <a:pt x="0" y="40"/>
                      </a:moveTo>
                      <a:lnTo>
                        <a:pt x="2" y="19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1" name="Freeform 39"/>
                <p:cNvSpPr>
                  <a:spLocks/>
                </p:cNvSpPr>
                <p:nvPr/>
              </p:nvSpPr>
              <p:spPr bwMode="auto">
                <a:xfrm>
                  <a:off x="2743" y="1480"/>
                  <a:ext cx="5" cy="35"/>
                </a:xfrm>
                <a:custGeom>
                  <a:avLst/>
                  <a:gdLst>
                    <a:gd name="T0" fmla="*/ 0 w 5"/>
                    <a:gd name="T1" fmla="*/ 35 h 35"/>
                    <a:gd name="T2" fmla="*/ 2 w 5"/>
                    <a:gd name="T3" fmla="*/ 18 h 35"/>
                    <a:gd name="T4" fmla="*/ 5 w 5"/>
                    <a:gd name="T5" fmla="*/ 0 h 3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5"/>
                    <a:gd name="T11" fmla="*/ 5 w 5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5">
                      <a:moveTo>
                        <a:pt x="0" y="35"/>
                      </a:moveTo>
                      <a:lnTo>
                        <a:pt x="2" y="18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2" name="Freeform 40"/>
                <p:cNvSpPr>
                  <a:spLocks/>
                </p:cNvSpPr>
                <p:nvPr/>
              </p:nvSpPr>
              <p:spPr bwMode="auto">
                <a:xfrm>
                  <a:off x="2748" y="1452"/>
                  <a:ext cx="5" cy="28"/>
                </a:xfrm>
                <a:custGeom>
                  <a:avLst/>
                  <a:gdLst>
                    <a:gd name="T0" fmla="*/ 0 w 5"/>
                    <a:gd name="T1" fmla="*/ 28 h 28"/>
                    <a:gd name="T2" fmla="*/ 2 w 5"/>
                    <a:gd name="T3" fmla="*/ 14 h 28"/>
                    <a:gd name="T4" fmla="*/ 5 w 5"/>
                    <a:gd name="T5" fmla="*/ 0 h 28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8"/>
                    <a:gd name="T11" fmla="*/ 5 w 5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8">
                      <a:moveTo>
                        <a:pt x="0" y="28"/>
                      </a:moveTo>
                      <a:lnTo>
                        <a:pt x="2" y="1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3" name="Freeform 41"/>
                <p:cNvSpPr>
                  <a:spLocks/>
                </p:cNvSpPr>
                <p:nvPr/>
              </p:nvSpPr>
              <p:spPr bwMode="auto">
                <a:xfrm>
                  <a:off x="2753" y="1429"/>
                  <a:ext cx="5" cy="23"/>
                </a:xfrm>
                <a:custGeom>
                  <a:avLst/>
                  <a:gdLst>
                    <a:gd name="T0" fmla="*/ 0 w 5"/>
                    <a:gd name="T1" fmla="*/ 23 h 23"/>
                    <a:gd name="T2" fmla="*/ 1 w 5"/>
                    <a:gd name="T3" fmla="*/ 10 h 23"/>
                    <a:gd name="T4" fmla="*/ 5 w 5"/>
                    <a:gd name="T5" fmla="*/ 0 h 2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3"/>
                    <a:gd name="T11" fmla="*/ 5 w 5"/>
                    <a:gd name="T12" fmla="*/ 23 h 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3">
                      <a:moveTo>
                        <a:pt x="0" y="23"/>
                      </a:moveTo>
                      <a:lnTo>
                        <a:pt x="1" y="1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4" name="Freeform 42"/>
                <p:cNvSpPr>
                  <a:spLocks/>
                </p:cNvSpPr>
                <p:nvPr/>
              </p:nvSpPr>
              <p:spPr bwMode="auto">
                <a:xfrm>
                  <a:off x="2758" y="1415"/>
                  <a:ext cx="4" cy="14"/>
                </a:xfrm>
                <a:custGeom>
                  <a:avLst/>
                  <a:gdLst>
                    <a:gd name="T0" fmla="*/ 0 w 4"/>
                    <a:gd name="T1" fmla="*/ 14 h 14"/>
                    <a:gd name="T2" fmla="*/ 1 w 4"/>
                    <a:gd name="T3" fmla="*/ 6 h 14"/>
                    <a:gd name="T4" fmla="*/ 4 w 4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4"/>
                    <a:gd name="T11" fmla="*/ 4 w 4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4">
                      <a:moveTo>
                        <a:pt x="0" y="14"/>
                      </a:moveTo>
                      <a:lnTo>
                        <a:pt x="1" y="6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5" name="Freeform 43"/>
                <p:cNvSpPr>
                  <a:spLocks/>
                </p:cNvSpPr>
                <p:nvPr/>
              </p:nvSpPr>
              <p:spPr bwMode="auto">
                <a:xfrm>
                  <a:off x="2762" y="1407"/>
                  <a:ext cx="5" cy="8"/>
                </a:xfrm>
                <a:custGeom>
                  <a:avLst/>
                  <a:gdLst>
                    <a:gd name="T0" fmla="*/ 0 w 5"/>
                    <a:gd name="T1" fmla="*/ 8 h 8"/>
                    <a:gd name="T2" fmla="*/ 2 w 5"/>
                    <a:gd name="T3" fmla="*/ 3 h 8"/>
                    <a:gd name="T4" fmla="*/ 5 w 5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8"/>
                    <a:gd name="T11" fmla="*/ 5 w 5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8">
                      <a:moveTo>
                        <a:pt x="0" y="8"/>
                      </a:moveTo>
                      <a:lnTo>
                        <a:pt x="2" y="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6" name="Freeform 44"/>
                <p:cNvSpPr>
                  <a:spLocks/>
                </p:cNvSpPr>
                <p:nvPr/>
              </p:nvSpPr>
              <p:spPr bwMode="auto">
                <a:xfrm>
                  <a:off x="2767" y="1406"/>
                  <a:ext cx="5" cy="1"/>
                </a:xfrm>
                <a:custGeom>
                  <a:avLst/>
                  <a:gdLst>
                    <a:gd name="T0" fmla="*/ 0 w 5"/>
                    <a:gd name="T1" fmla="*/ 1 h 1"/>
                    <a:gd name="T2" fmla="*/ 2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7" name="Freeform 45"/>
                <p:cNvSpPr>
                  <a:spLocks/>
                </p:cNvSpPr>
                <p:nvPr/>
              </p:nvSpPr>
              <p:spPr bwMode="auto">
                <a:xfrm>
                  <a:off x="2772" y="1406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1 w 5"/>
                    <a:gd name="T3" fmla="*/ 1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6"/>
                    <a:gd name="T11" fmla="*/ 5 w 5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6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8" name="Freeform 46"/>
                <p:cNvSpPr>
                  <a:spLocks/>
                </p:cNvSpPr>
                <p:nvPr/>
              </p:nvSpPr>
              <p:spPr bwMode="auto">
                <a:xfrm>
                  <a:off x="2777" y="1412"/>
                  <a:ext cx="4" cy="14"/>
                </a:xfrm>
                <a:custGeom>
                  <a:avLst/>
                  <a:gdLst>
                    <a:gd name="T0" fmla="*/ 0 w 4"/>
                    <a:gd name="T1" fmla="*/ 0 h 14"/>
                    <a:gd name="T2" fmla="*/ 1 w 4"/>
                    <a:gd name="T3" fmla="*/ 6 h 14"/>
                    <a:gd name="T4" fmla="*/ 4 w 4"/>
                    <a:gd name="T5" fmla="*/ 14 h 1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4"/>
                    <a:gd name="T11" fmla="*/ 4 w 4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4">
                      <a:moveTo>
                        <a:pt x="0" y="0"/>
                      </a:moveTo>
                      <a:lnTo>
                        <a:pt x="1" y="6"/>
                      </a:lnTo>
                      <a:lnTo>
                        <a:pt x="4" y="14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9" name="Line 47"/>
                <p:cNvSpPr>
                  <a:spLocks noChangeShapeType="1"/>
                </p:cNvSpPr>
                <p:nvPr/>
              </p:nvSpPr>
              <p:spPr bwMode="auto">
                <a:xfrm>
                  <a:off x="2781" y="1426"/>
                  <a:ext cx="5" cy="1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20" name="Freeform 48"/>
                <p:cNvSpPr>
                  <a:spLocks/>
                </p:cNvSpPr>
                <p:nvPr/>
              </p:nvSpPr>
              <p:spPr bwMode="auto">
                <a:xfrm>
                  <a:off x="2786" y="1445"/>
                  <a:ext cx="5" cy="24"/>
                </a:xfrm>
                <a:custGeom>
                  <a:avLst/>
                  <a:gdLst>
                    <a:gd name="T0" fmla="*/ 0 w 5"/>
                    <a:gd name="T1" fmla="*/ 0 h 24"/>
                    <a:gd name="T2" fmla="*/ 2 w 5"/>
                    <a:gd name="T3" fmla="*/ 11 h 24"/>
                    <a:gd name="T4" fmla="*/ 5 w 5"/>
                    <a:gd name="T5" fmla="*/ 24 h 2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4"/>
                    <a:gd name="T11" fmla="*/ 5 w 5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4">
                      <a:moveTo>
                        <a:pt x="0" y="0"/>
                      </a:moveTo>
                      <a:lnTo>
                        <a:pt x="2" y="11"/>
                      </a:lnTo>
                      <a:lnTo>
                        <a:pt x="5" y="24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21" name="Freeform 49"/>
                <p:cNvSpPr>
                  <a:spLocks/>
                </p:cNvSpPr>
                <p:nvPr/>
              </p:nvSpPr>
              <p:spPr bwMode="auto">
                <a:xfrm>
                  <a:off x="2791" y="1469"/>
                  <a:ext cx="5" cy="30"/>
                </a:xfrm>
                <a:custGeom>
                  <a:avLst/>
                  <a:gdLst>
                    <a:gd name="T0" fmla="*/ 0 w 5"/>
                    <a:gd name="T1" fmla="*/ 0 h 30"/>
                    <a:gd name="T2" fmla="*/ 1 w 5"/>
                    <a:gd name="T3" fmla="*/ 14 h 30"/>
                    <a:gd name="T4" fmla="*/ 5 w 5"/>
                    <a:gd name="T5" fmla="*/ 30 h 3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0"/>
                    <a:gd name="T11" fmla="*/ 5 w 5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0">
                      <a:moveTo>
                        <a:pt x="0" y="0"/>
                      </a:moveTo>
                      <a:lnTo>
                        <a:pt x="1" y="14"/>
                      </a:lnTo>
                      <a:lnTo>
                        <a:pt x="5" y="3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22" name="Freeform 50"/>
                <p:cNvSpPr>
                  <a:spLocks/>
                </p:cNvSpPr>
                <p:nvPr/>
              </p:nvSpPr>
              <p:spPr bwMode="auto">
                <a:xfrm>
                  <a:off x="2796" y="1499"/>
                  <a:ext cx="4" cy="35"/>
                </a:xfrm>
                <a:custGeom>
                  <a:avLst/>
                  <a:gdLst>
                    <a:gd name="T0" fmla="*/ 0 w 4"/>
                    <a:gd name="T1" fmla="*/ 0 h 35"/>
                    <a:gd name="T2" fmla="*/ 1 w 4"/>
                    <a:gd name="T3" fmla="*/ 18 h 35"/>
                    <a:gd name="T4" fmla="*/ 4 w 4"/>
                    <a:gd name="T5" fmla="*/ 35 h 3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5"/>
                    <a:gd name="T11" fmla="*/ 4 w 4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5">
                      <a:moveTo>
                        <a:pt x="0" y="0"/>
                      </a:moveTo>
                      <a:lnTo>
                        <a:pt x="1" y="18"/>
                      </a:lnTo>
                      <a:lnTo>
                        <a:pt x="4" y="35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23" name="Freeform 51"/>
                <p:cNvSpPr>
                  <a:spLocks/>
                </p:cNvSpPr>
                <p:nvPr/>
              </p:nvSpPr>
              <p:spPr bwMode="auto">
                <a:xfrm>
                  <a:off x="2800" y="1534"/>
                  <a:ext cx="5" cy="38"/>
                </a:xfrm>
                <a:custGeom>
                  <a:avLst/>
                  <a:gdLst>
                    <a:gd name="T0" fmla="*/ 0 w 5"/>
                    <a:gd name="T1" fmla="*/ 0 h 38"/>
                    <a:gd name="T2" fmla="*/ 2 w 5"/>
                    <a:gd name="T3" fmla="*/ 19 h 38"/>
                    <a:gd name="T4" fmla="*/ 5 w 5"/>
                    <a:gd name="T5" fmla="*/ 38 h 38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8"/>
                    <a:gd name="T11" fmla="*/ 5 w 5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8">
                      <a:moveTo>
                        <a:pt x="0" y="0"/>
                      </a:moveTo>
                      <a:lnTo>
                        <a:pt x="2" y="19"/>
                      </a:lnTo>
                      <a:lnTo>
                        <a:pt x="5" y="38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24" name="Line 52"/>
                <p:cNvSpPr>
                  <a:spLocks noChangeShapeType="1"/>
                </p:cNvSpPr>
                <p:nvPr/>
              </p:nvSpPr>
              <p:spPr bwMode="auto">
                <a:xfrm>
                  <a:off x="2805" y="1572"/>
                  <a:ext cx="5" cy="40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25" name="Freeform 53"/>
                <p:cNvSpPr>
                  <a:spLocks/>
                </p:cNvSpPr>
                <p:nvPr/>
              </p:nvSpPr>
              <p:spPr bwMode="auto">
                <a:xfrm>
                  <a:off x="2810" y="1612"/>
                  <a:ext cx="5" cy="43"/>
                </a:xfrm>
                <a:custGeom>
                  <a:avLst/>
                  <a:gdLst>
                    <a:gd name="T0" fmla="*/ 0 w 5"/>
                    <a:gd name="T1" fmla="*/ 0 h 43"/>
                    <a:gd name="T2" fmla="*/ 1 w 5"/>
                    <a:gd name="T3" fmla="*/ 21 h 43"/>
                    <a:gd name="T4" fmla="*/ 5 w 5"/>
                    <a:gd name="T5" fmla="*/ 43 h 4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3"/>
                    <a:gd name="T11" fmla="*/ 5 w 5"/>
                    <a:gd name="T12" fmla="*/ 43 h 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3">
                      <a:moveTo>
                        <a:pt x="0" y="0"/>
                      </a:moveTo>
                      <a:lnTo>
                        <a:pt x="1" y="21"/>
                      </a:lnTo>
                      <a:lnTo>
                        <a:pt x="5" y="43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26" name="Line 54"/>
                <p:cNvSpPr>
                  <a:spLocks noChangeShapeType="1"/>
                </p:cNvSpPr>
                <p:nvPr/>
              </p:nvSpPr>
              <p:spPr bwMode="auto">
                <a:xfrm>
                  <a:off x="2815" y="1655"/>
                  <a:ext cx="4" cy="4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27" name="Freeform 55"/>
                <p:cNvSpPr>
                  <a:spLocks/>
                </p:cNvSpPr>
                <p:nvPr/>
              </p:nvSpPr>
              <p:spPr bwMode="auto">
                <a:xfrm>
                  <a:off x="2819" y="1698"/>
                  <a:ext cx="5" cy="44"/>
                </a:xfrm>
                <a:custGeom>
                  <a:avLst/>
                  <a:gdLst>
                    <a:gd name="T0" fmla="*/ 0 w 5"/>
                    <a:gd name="T1" fmla="*/ 0 h 44"/>
                    <a:gd name="T2" fmla="*/ 4 w 5"/>
                    <a:gd name="T3" fmla="*/ 22 h 44"/>
                    <a:gd name="T4" fmla="*/ 5 w 5"/>
                    <a:gd name="T5" fmla="*/ 44 h 4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4"/>
                    <a:gd name="T11" fmla="*/ 5 w 5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4">
                      <a:moveTo>
                        <a:pt x="0" y="0"/>
                      </a:moveTo>
                      <a:lnTo>
                        <a:pt x="4" y="22"/>
                      </a:lnTo>
                      <a:lnTo>
                        <a:pt x="5" y="44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28" name="Line 56"/>
                <p:cNvSpPr>
                  <a:spLocks noChangeShapeType="1"/>
                </p:cNvSpPr>
                <p:nvPr/>
              </p:nvSpPr>
              <p:spPr bwMode="auto">
                <a:xfrm>
                  <a:off x="2824" y="1742"/>
                  <a:ext cx="3" cy="4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29" name="Freeform 57"/>
                <p:cNvSpPr>
                  <a:spLocks/>
                </p:cNvSpPr>
                <p:nvPr/>
              </p:nvSpPr>
              <p:spPr bwMode="auto">
                <a:xfrm>
                  <a:off x="2827" y="1785"/>
                  <a:ext cx="5" cy="41"/>
                </a:xfrm>
                <a:custGeom>
                  <a:avLst/>
                  <a:gdLst>
                    <a:gd name="T0" fmla="*/ 0 w 5"/>
                    <a:gd name="T1" fmla="*/ 0 h 41"/>
                    <a:gd name="T2" fmla="*/ 2 w 5"/>
                    <a:gd name="T3" fmla="*/ 21 h 41"/>
                    <a:gd name="T4" fmla="*/ 5 w 5"/>
                    <a:gd name="T5" fmla="*/ 41 h 4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1"/>
                    <a:gd name="T11" fmla="*/ 5 w 5"/>
                    <a:gd name="T12" fmla="*/ 41 h 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1">
                      <a:moveTo>
                        <a:pt x="0" y="0"/>
                      </a:moveTo>
                      <a:lnTo>
                        <a:pt x="2" y="21"/>
                      </a:lnTo>
                      <a:lnTo>
                        <a:pt x="5" y="41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30" name="Line 58"/>
                <p:cNvSpPr>
                  <a:spLocks noChangeShapeType="1"/>
                </p:cNvSpPr>
                <p:nvPr/>
              </p:nvSpPr>
              <p:spPr bwMode="auto">
                <a:xfrm>
                  <a:off x="2832" y="1826"/>
                  <a:ext cx="5" cy="38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31" name="Freeform 59"/>
                <p:cNvSpPr>
                  <a:spLocks/>
                </p:cNvSpPr>
                <p:nvPr/>
              </p:nvSpPr>
              <p:spPr bwMode="auto">
                <a:xfrm>
                  <a:off x="2837" y="1864"/>
                  <a:ext cx="5" cy="37"/>
                </a:xfrm>
                <a:custGeom>
                  <a:avLst/>
                  <a:gdLst>
                    <a:gd name="T0" fmla="*/ 0 w 5"/>
                    <a:gd name="T1" fmla="*/ 0 h 37"/>
                    <a:gd name="T2" fmla="*/ 1 w 5"/>
                    <a:gd name="T3" fmla="*/ 19 h 37"/>
                    <a:gd name="T4" fmla="*/ 5 w 5"/>
                    <a:gd name="T5" fmla="*/ 37 h 37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7"/>
                    <a:gd name="T11" fmla="*/ 5 w 5"/>
                    <a:gd name="T12" fmla="*/ 37 h 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7">
                      <a:moveTo>
                        <a:pt x="0" y="0"/>
                      </a:moveTo>
                      <a:lnTo>
                        <a:pt x="1" y="19"/>
                      </a:lnTo>
                      <a:lnTo>
                        <a:pt x="5" y="37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32" name="Freeform 60"/>
                <p:cNvSpPr>
                  <a:spLocks/>
                </p:cNvSpPr>
                <p:nvPr/>
              </p:nvSpPr>
              <p:spPr bwMode="auto">
                <a:xfrm>
                  <a:off x="2842" y="1901"/>
                  <a:ext cx="4" cy="32"/>
                </a:xfrm>
                <a:custGeom>
                  <a:avLst/>
                  <a:gdLst>
                    <a:gd name="T0" fmla="*/ 0 w 4"/>
                    <a:gd name="T1" fmla="*/ 0 h 32"/>
                    <a:gd name="T2" fmla="*/ 1 w 4"/>
                    <a:gd name="T3" fmla="*/ 16 h 32"/>
                    <a:gd name="T4" fmla="*/ 4 w 4"/>
                    <a:gd name="T5" fmla="*/ 32 h 3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2"/>
                    <a:gd name="T11" fmla="*/ 4 w 4"/>
                    <a:gd name="T12" fmla="*/ 32 h 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2">
                      <a:moveTo>
                        <a:pt x="0" y="0"/>
                      </a:moveTo>
                      <a:lnTo>
                        <a:pt x="1" y="16"/>
                      </a:lnTo>
                      <a:lnTo>
                        <a:pt x="4" y="32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33" name="Line 61"/>
                <p:cNvSpPr>
                  <a:spLocks noChangeShapeType="1"/>
                </p:cNvSpPr>
                <p:nvPr/>
              </p:nvSpPr>
              <p:spPr bwMode="auto">
                <a:xfrm>
                  <a:off x="2846" y="1933"/>
                  <a:ext cx="5" cy="28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34" name="Freeform 62"/>
                <p:cNvSpPr>
                  <a:spLocks/>
                </p:cNvSpPr>
                <p:nvPr/>
              </p:nvSpPr>
              <p:spPr bwMode="auto">
                <a:xfrm>
                  <a:off x="2851" y="1961"/>
                  <a:ext cx="5" cy="26"/>
                </a:xfrm>
                <a:custGeom>
                  <a:avLst/>
                  <a:gdLst>
                    <a:gd name="T0" fmla="*/ 0 w 5"/>
                    <a:gd name="T1" fmla="*/ 0 h 26"/>
                    <a:gd name="T2" fmla="*/ 2 w 5"/>
                    <a:gd name="T3" fmla="*/ 13 h 26"/>
                    <a:gd name="T4" fmla="*/ 5 w 5"/>
                    <a:gd name="T5" fmla="*/ 26 h 2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6"/>
                    <a:gd name="T11" fmla="*/ 5 w 5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6">
                      <a:moveTo>
                        <a:pt x="0" y="0"/>
                      </a:moveTo>
                      <a:lnTo>
                        <a:pt x="2" y="13"/>
                      </a:lnTo>
                      <a:lnTo>
                        <a:pt x="5" y="26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35" name="Freeform 63"/>
                <p:cNvSpPr>
                  <a:spLocks/>
                </p:cNvSpPr>
                <p:nvPr/>
              </p:nvSpPr>
              <p:spPr bwMode="auto">
                <a:xfrm>
                  <a:off x="2856" y="1987"/>
                  <a:ext cx="5" cy="19"/>
                </a:xfrm>
                <a:custGeom>
                  <a:avLst/>
                  <a:gdLst>
                    <a:gd name="T0" fmla="*/ 0 w 5"/>
                    <a:gd name="T1" fmla="*/ 0 h 19"/>
                    <a:gd name="T2" fmla="*/ 2 w 5"/>
                    <a:gd name="T3" fmla="*/ 9 h 19"/>
                    <a:gd name="T4" fmla="*/ 5 w 5"/>
                    <a:gd name="T5" fmla="*/ 19 h 19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9"/>
                    <a:gd name="T11" fmla="*/ 5 w 5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9">
                      <a:moveTo>
                        <a:pt x="0" y="0"/>
                      </a:moveTo>
                      <a:lnTo>
                        <a:pt x="2" y="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36" name="Freeform 64"/>
                <p:cNvSpPr>
                  <a:spLocks/>
                </p:cNvSpPr>
                <p:nvPr/>
              </p:nvSpPr>
              <p:spPr bwMode="auto">
                <a:xfrm>
                  <a:off x="2861" y="2006"/>
                  <a:ext cx="4" cy="15"/>
                </a:xfrm>
                <a:custGeom>
                  <a:avLst/>
                  <a:gdLst>
                    <a:gd name="T0" fmla="*/ 0 w 4"/>
                    <a:gd name="T1" fmla="*/ 0 h 15"/>
                    <a:gd name="T2" fmla="*/ 1 w 4"/>
                    <a:gd name="T3" fmla="*/ 8 h 15"/>
                    <a:gd name="T4" fmla="*/ 4 w 4"/>
                    <a:gd name="T5" fmla="*/ 15 h 1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5"/>
                    <a:gd name="T11" fmla="*/ 4 w 4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5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4" y="15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37" name="Freeform 65"/>
                <p:cNvSpPr>
                  <a:spLocks/>
                </p:cNvSpPr>
                <p:nvPr/>
              </p:nvSpPr>
              <p:spPr bwMode="auto">
                <a:xfrm>
                  <a:off x="2865" y="2021"/>
                  <a:ext cx="5" cy="12"/>
                </a:xfrm>
                <a:custGeom>
                  <a:avLst/>
                  <a:gdLst>
                    <a:gd name="T0" fmla="*/ 0 w 5"/>
                    <a:gd name="T1" fmla="*/ 0 h 12"/>
                    <a:gd name="T2" fmla="*/ 2 w 5"/>
                    <a:gd name="T3" fmla="*/ 7 h 12"/>
                    <a:gd name="T4" fmla="*/ 5 w 5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2"/>
                    <a:gd name="T11" fmla="*/ 5 w 5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2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5" y="12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38" name="Freeform 66"/>
                <p:cNvSpPr>
                  <a:spLocks/>
                </p:cNvSpPr>
                <p:nvPr/>
              </p:nvSpPr>
              <p:spPr bwMode="auto">
                <a:xfrm>
                  <a:off x="2870" y="2033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2 w 5"/>
                    <a:gd name="T3" fmla="*/ 3 h 6"/>
                    <a:gd name="T4" fmla="*/ 5 w 5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6"/>
                    <a:gd name="T11" fmla="*/ 5 w 5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6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39" name="Freeform 67"/>
                <p:cNvSpPr>
                  <a:spLocks/>
                </p:cNvSpPr>
                <p:nvPr/>
              </p:nvSpPr>
              <p:spPr bwMode="auto">
                <a:xfrm>
                  <a:off x="2875" y="2039"/>
                  <a:ext cx="5" cy="2"/>
                </a:xfrm>
                <a:custGeom>
                  <a:avLst/>
                  <a:gdLst>
                    <a:gd name="T0" fmla="*/ 0 w 5"/>
                    <a:gd name="T1" fmla="*/ 0 h 2"/>
                    <a:gd name="T2" fmla="*/ 2 w 5"/>
                    <a:gd name="T3" fmla="*/ 2 h 2"/>
                    <a:gd name="T4" fmla="*/ 5 w 5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5" y="2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0" name="Freeform 68"/>
                <p:cNvSpPr>
                  <a:spLocks/>
                </p:cNvSpPr>
                <p:nvPr/>
              </p:nvSpPr>
              <p:spPr bwMode="auto">
                <a:xfrm>
                  <a:off x="2880" y="2039"/>
                  <a:ext cx="5" cy="2"/>
                </a:xfrm>
                <a:custGeom>
                  <a:avLst/>
                  <a:gdLst>
                    <a:gd name="T0" fmla="*/ 0 w 5"/>
                    <a:gd name="T1" fmla="*/ 2 h 2"/>
                    <a:gd name="T2" fmla="*/ 1 w 5"/>
                    <a:gd name="T3" fmla="*/ 2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1" name="Freeform 69"/>
                <p:cNvSpPr>
                  <a:spLocks/>
                </p:cNvSpPr>
                <p:nvPr/>
              </p:nvSpPr>
              <p:spPr bwMode="auto">
                <a:xfrm>
                  <a:off x="2885" y="2033"/>
                  <a:ext cx="4" cy="6"/>
                </a:xfrm>
                <a:custGeom>
                  <a:avLst/>
                  <a:gdLst>
                    <a:gd name="T0" fmla="*/ 0 w 4"/>
                    <a:gd name="T1" fmla="*/ 6 h 6"/>
                    <a:gd name="T2" fmla="*/ 1 w 4"/>
                    <a:gd name="T3" fmla="*/ 3 h 6"/>
                    <a:gd name="T4" fmla="*/ 4 w 4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6"/>
                    <a:gd name="T11" fmla="*/ 4 w 4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6">
                      <a:moveTo>
                        <a:pt x="0" y="6"/>
                      </a:moveTo>
                      <a:lnTo>
                        <a:pt x="1" y="3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2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89" y="2023"/>
                  <a:ext cx="5" cy="10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3" name="Freeform 71"/>
                <p:cNvSpPr>
                  <a:spLocks/>
                </p:cNvSpPr>
                <p:nvPr/>
              </p:nvSpPr>
              <p:spPr bwMode="auto">
                <a:xfrm>
                  <a:off x="2894" y="2010"/>
                  <a:ext cx="5" cy="13"/>
                </a:xfrm>
                <a:custGeom>
                  <a:avLst/>
                  <a:gdLst>
                    <a:gd name="T0" fmla="*/ 0 w 5"/>
                    <a:gd name="T1" fmla="*/ 13 h 13"/>
                    <a:gd name="T2" fmla="*/ 2 w 5"/>
                    <a:gd name="T3" fmla="*/ 7 h 13"/>
                    <a:gd name="T4" fmla="*/ 5 w 5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3"/>
                    <a:gd name="T11" fmla="*/ 5 w 5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3">
                      <a:moveTo>
                        <a:pt x="0" y="13"/>
                      </a:moveTo>
                      <a:lnTo>
                        <a:pt x="2" y="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4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899" y="1996"/>
                  <a:ext cx="5" cy="14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5" name="Freeform 73"/>
                <p:cNvSpPr>
                  <a:spLocks/>
                </p:cNvSpPr>
                <p:nvPr/>
              </p:nvSpPr>
              <p:spPr bwMode="auto">
                <a:xfrm>
                  <a:off x="2904" y="1979"/>
                  <a:ext cx="4" cy="17"/>
                </a:xfrm>
                <a:custGeom>
                  <a:avLst/>
                  <a:gdLst>
                    <a:gd name="T0" fmla="*/ 0 w 4"/>
                    <a:gd name="T1" fmla="*/ 17 h 17"/>
                    <a:gd name="T2" fmla="*/ 1 w 4"/>
                    <a:gd name="T3" fmla="*/ 9 h 17"/>
                    <a:gd name="T4" fmla="*/ 4 w 4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7"/>
                    <a:gd name="T11" fmla="*/ 4 w 4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7">
                      <a:moveTo>
                        <a:pt x="0" y="17"/>
                      </a:moveTo>
                      <a:lnTo>
                        <a:pt x="1" y="9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6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908" y="1960"/>
                  <a:ext cx="5" cy="1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7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913" y="1941"/>
                  <a:ext cx="5" cy="1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918" y="1920"/>
                  <a:ext cx="5" cy="2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9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923" y="1899"/>
                  <a:ext cx="4" cy="2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50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927" y="1879"/>
                  <a:ext cx="5" cy="20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51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932" y="1860"/>
                  <a:ext cx="3" cy="1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52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935" y="1841"/>
                  <a:ext cx="5" cy="1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53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940" y="1823"/>
                  <a:ext cx="5" cy="18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54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2945" y="1807"/>
                  <a:ext cx="5" cy="16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55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950" y="1793"/>
                  <a:ext cx="4" cy="14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5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954" y="1780"/>
                  <a:ext cx="5" cy="1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57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959" y="1769"/>
                  <a:ext cx="5" cy="1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58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2964" y="1760"/>
                  <a:ext cx="5" cy="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59" name="Freeform 87"/>
                <p:cNvSpPr>
                  <a:spLocks/>
                </p:cNvSpPr>
                <p:nvPr/>
              </p:nvSpPr>
              <p:spPr bwMode="auto">
                <a:xfrm>
                  <a:off x="2969" y="1750"/>
                  <a:ext cx="4" cy="10"/>
                </a:xfrm>
                <a:custGeom>
                  <a:avLst/>
                  <a:gdLst>
                    <a:gd name="T0" fmla="*/ 0 w 4"/>
                    <a:gd name="T1" fmla="*/ 10 h 10"/>
                    <a:gd name="T2" fmla="*/ 1 w 4"/>
                    <a:gd name="T3" fmla="*/ 5 h 10"/>
                    <a:gd name="T4" fmla="*/ 4 w 4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0"/>
                    <a:gd name="T11" fmla="*/ 4 w 4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0">
                      <a:moveTo>
                        <a:pt x="0" y="10"/>
                      </a:moveTo>
                      <a:lnTo>
                        <a:pt x="1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6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973" y="1744"/>
                  <a:ext cx="5" cy="6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6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978" y="1739"/>
                  <a:ext cx="5" cy="5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6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983" y="1734"/>
                  <a:ext cx="5" cy="5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63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988" y="1731"/>
                  <a:ext cx="4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64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992" y="1729"/>
                  <a:ext cx="5" cy="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65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2997" y="1728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66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3002" y="1726"/>
                  <a:ext cx="5" cy="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67" name="Line 95"/>
                <p:cNvSpPr>
                  <a:spLocks noChangeShapeType="1"/>
                </p:cNvSpPr>
                <p:nvPr/>
              </p:nvSpPr>
              <p:spPr bwMode="auto">
                <a:xfrm>
                  <a:off x="3007" y="172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68" name="Line 96"/>
                <p:cNvSpPr>
                  <a:spLocks noChangeShapeType="1"/>
                </p:cNvSpPr>
                <p:nvPr/>
              </p:nvSpPr>
              <p:spPr bwMode="auto">
                <a:xfrm>
                  <a:off x="3012" y="1726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69" name="Line 97"/>
                <p:cNvSpPr>
                  <a:spLocks noChangeShapeType="1"/>
                </p:cNvSpPr>
                <p:nvPr/>
              </p:nvSpPr>
              <p:spPr bwMode="auto">
                <a:xfrm>
                  <a:off x="3016" y="172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0" name="Line 98"/>
                <p:cNvSpPr>
                  <a:spLocks noChangeShapeType="1"/>
                </p:cNvSpPr>
                <p:nvPr/>
              </p:nvSpPr>
              <p:spPr bwMode="auto">
                <a:xfrm>
                  <a:off x="3021" y="172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1" name="Line 99"/>
                <p:cNvSpPr>
                  <a:spLocks noChangeShapeType="1"/>
                </p:cNvSpPr>
                <p:nvPr/>
              </p:nvSpPr>
              <p:spPr bwMode="auto">
                <a:xfrm>
                  <a:off x="3026" y="172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2" name="Line 100"/>
                <p:cNvSpPr>
                  <a:spLocks noChangeShapeType="1"/>
                </p:cNvSpPr>
                <p:nvPr/>
              </p:nvSpPr>
              <p:spPr bwMode="auto">
                <a:xfrm>
                  <a:off x="3031" y="1726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3" name="Freeform 101"/>
                <p:cNvSpPr>
                  <a:spLocks/>
                </p:cNvSpPr>
                <p:nvPr/>
              </p:nvSpPr>
              <p:spPr bwMode="auto">
                <a:xfrm>
                  <a:off x="3035" y="1725"/>
                  <a:ext cx="5" cy="1"/>
                </a:xfrm>
                <a:custGeom>
                  <a:avLst/>
                  <a:gdLst>
                    <a:gd name="T0" fmla="*/ 0 w 5"/>
                    <a:gd name="T1" fmla="*/ 1 h 1"/>
                    <a:gd name="T2" fmla="*/ 4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1"/>
                      </a:moveTo>
                      <a:lnTo>
                        <a:pt x="4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4" name="Line 102"/>
                <p:cNvSpPr>
                  <a:spLocks noChangeShapeType="1"/>
                </p:cNvSpPr>
                <p:nvPr/>
              </p:nvSpPr>
              <p:spPr bwMode="auto">
                <a:xfrm>
                  <a:off x="3040" y="1725"/>
                  <a:ext cx="3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5" name="Line 103"/>
                <p:cNvSpPr>
                  <a:spLocks noChangeShapeType="1"/>
                </p:cNvSpPr>
                <p:nvPr/>
              </p:nvSpPr>
              <p:spPr bwMode="auto">
                <a:xfrm>
                  <a:off x="3043" y="1725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6" name="Line 104"/>
                <p:cNvSpPr>
                  <a:spLocks noChangeShapeType="1"/>
                </p:cNvSpPr>
                <p:nvPr/>
              </p:nvSpPr>
              <p:spPr bwMode="auto">
                <a:xfrm>
                  <a:off x="3048" y="1725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7" name="Line 105"/>
                <p:cNvSpPr>
                  <a:spLocks noChangeShapeType="1"/>
                </p:cNvSpPr>
                <p:nvPr/>
              </p:nvSpPr>
              <p:spPr bwMode="auto">
                <a:xfrm>
                  <a:off x="3053" y="1725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8" name="Line 106"/>
                <p:cNvSpPr>
                  <a:spLocks noChangeShapeType="1"/>
                </p:cNvSpPr>
                <p:nvPr/>
              </p:nvSpPr>
              <p:spPr bwMode="auto">
                <a:xfrm>
                  <a:off x="3058" y="1725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9" name="Freeform 107"/>
                <p:cNvSpPr>
                  <a:spLocks/>
                </p:cNvSpPr>
                <p:nvPr/>
              </p:nvSpPr>
              <p:spPr bwMode="auto">
                <a:xfrm>
                  <a:off x="3062" y="1725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5 w 5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1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80" name="Line 108"/>
                <p:cNvSpPr>
                  <a:spLocks noChangeShapeType="1"/>
                </p:cNvSpPr>
                <p:nvPr/>
              </p:nvSpPr>
              <p:spPr bwMode="auto">
                <a:xfrm>
                  <a:off x="3067" y="172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81" name="Line 109"/>
                <p:cNvSpPr>
                  <a:spLocks noChangeShapeType="1"/>
                </p:cNvSpPr>
                <p:nvPr/>
              </p:nvSpPr>
              <p:spPr bwMode="auto">
                <a:xfrm>
                  <a:off x="3072" y="1726"/>
                  <a:ext cx="5" cy="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82" name="Line 110"/>
                <p:cNvSpPr>
                  <a:spLocks noChangeShapeType="1"/>
                </p:cNvSpPr>
                <p:nvPr/>
              </p:nvSpPr>
              <p:spPr bwMode="auto">
                <a:xfrm>
                  <a:off x="3077" y="1728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83" name="Line 111"/>
                <p:cNvSpPr>
                  <a:spLocks noChangeShapeType="1"/>
                </p:cNvSpPr>
                <p:nvPr/>
              </p:nvSpPr>
              <p:spPr bwMode="auto">
                <a:xfrm>
                  <a:off x="3081" y="1729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84" name="Line 112"/>
                <p:cNvSpPr>
                  <a:spLocks noChangeShapeType="1"/>
                </p:cNvSpPr>
                <p:nvPr/>
              </p:nvSpPr>
              <p:spPr bwMode="auto">
                <a:xfrm>
                  <a:off x="3086" y="1733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85" name="Line 113"/>
                <p:cNvSpPr>
                  <a:spLocks noChangeShapeType="1"/>
                </p:cNvSpPr>
                <p:nvPr/>
              </p:nvSpPr>
              <p:spPr bwMode="auto">
                <a:xfrm>
                  <a:off x="3091" y="1736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86" name="Line 114"/>
                <p:cNvSpPr>
                  <a:spLocks noChangeShapeType="1"/>
                </p:cNvSpPr>
                <p:nvPr/>
              </p:nvSpPr>
              <p:spPr bwMode="auto">
                <a:xfrm>
                  <a:off x="3096" y="1739"/>
                  <a:ext cx="4" cy="5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87" name="Line 115"/>
                <p:cNvSpPr>
                  <a:spLocks noChangeShapeType="1"/>
                </p:cNvSpPr>
                <p:nvPr/>
              </p:nvSpPr>
              <p:spPr bwMode="auto">
                <a:xfrm>
                  <a:off x="3100" y="1744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88" name="Line 116"/>
                <p:cNvSpPr>
                  <a:spLocks noChangeShapeType="1"/>
                </p:cNvSpPr>
                <p:nvPr/>
              </p:nvSpPr>
              <p:spPr bwMode="auto">
                <a:xfrm>
                  <a:off x="3105" y="1748"/>
                  <a:ext cx="5" cy="5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89" name="Freeform 117"/>
                <p:cNvSpPr>
                  <a:spLocks/>
                </p:cNvSpPr>
                <p:nvPr/>
              </p:nvSpPr>
              <p:spPr bwMode="auto">
                <a:xfrm>
                  <a:off x="3110" y="1753"/>
                  <a:ext cx="5" cy="7"/>
                </a:xfrm>
                <a:custGeom>
                  <a:avLst/>
                  <a:gdLst>
                    <a:gd name="T0" fmla="*/ 0 w 5"/>
                    <a:gd name="T1" fmla="*/ 0 h 7"/>
                    <a:gd name="T2" fmla="*/ 2 w 5"/>
                    <a:gd name="T3" fmla="*/ 3 h 7"/>
                    <a:gd name="T4" fmla="*/ 5 w 5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7"/>
                    <a:gd name="T11" fmla="*/ 5 w 5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7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90" name="Line 118"/>
                <p:cNvSpPr>
                  <a:spLocks noChangeShapeType="1"/>
                </p:cNvSpPr>
                <p:nvPr/>
              </p:nvSpPr>
              <p:spPr bwMode="auto">
                <a:xfrm>
                  <a:off x="3115" y="1760"/>
                  <a:ext cx="4" cy="4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91" name="Line 119"/>
                <p:cNvSpPr>
                  <a:spLocks noChangeShapeType="1"/>
                </p:cNvSpPr>
                <p:nvPr/>
              </p:nvSpPr>
              <p:spPr bwMode="auto">
                <a:xfrm>
                  <a:off x="3119" y="1764"/>
                  <a:ext cx="5" cy="7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92" name="Line 120"/>
                <p:cNvSpPr>
                  <a:spLocks noChangeShapeType="1"/>
                </p:cNvSpPr>
                <p:nvPr/>
              </p:nvSpPr>
              <p:spPr bwMode="auto">
                <a:xfrm>
                  <a:off x="3124" y="1771"/>
                  <a:ext cx="5" cy="6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93" name="Line 121"/>
                <p:cNvSpPr>
                  <a:spLocks noChangeShapeType="1"/>
                </p:cNvSpPr>
                <p:nvPr/>
              </p:nvSpPr>
              <p:spPr bwMode="auto">
                <a:xfrm>
                  <a:off x="3129" y="1777"/>
                  <a:ext cx="5" cy="8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94" name="Line 122"/>
                <p:cNvSpPr>
                  <a:spLocks noChangeShapeType="1"/>
                </p:cNvSpPr>
                <p:nvPr/>
              </p:nvSpPr>
              <p:spPr bwMode="auto">
                <a:xfrm>
                  <a:off x="3134" y="1785"/>
                  <a:ext cx="5" cy="6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95" name="Line 123"/>
                <p:cNvSpPr>
                  <a:spLocks noChangeShapeType="1"/>
                </p:cNvSpPr>
                <p:nvPr/>
              </p:nvSpPr>
              <p:spPr bwMode="auto">
                <a:xfrm>
                  <a:off x="3139" y="1791"/>
                  <a:ext cx="4" cy="7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96" name="Line 124"/>
                <p:cNvSpPr>
                  <a:spLocks noChangeShapeType="1"/>
                </p:cNvSpPr>
                <p:nvPr/>
              </p:nvSpPr>
              <p:spPr bwMode="auto">
                <a:xfrm>
                  <a:off x="3143" y="1798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97" name="Freeform 125"/>
                <p:cNvSpPr>
                  <a:spLocks/>
                </p:cNvSpPr>
                <p:nvPr/>
              </p:nvSpPr>
              <p:spPr bwMode="auto">
                <a:xfrm>
                  <a:off x="3148" y="1802"/>
                  <a:ext cx="3" cy="7"/>
                </a:xfrm>
                <a:custGeom>
                  <a:avLst/>
                  <a:gdLst>
                    <a:gd name="T0" fmla="*/ 0 w 3"/>
                    <a:gd name="T1" fmla="*/ 0 h 7"/>
                    <a:gd name="T2" fmla="*/ 2 w 3"/>
                    <a:gd name="T3" fmla="*/ 4 h 7"/>
                    <a:gd name="T4" fmla="*/ 3 w 3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7"/>
                    <a:gd name="T11" fmla="*/ 3 w 3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7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3" y="7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98" name="Line 126"/>
                <p:cNvSpPr>
                  <a:spLocks noChangeShapeType="1"/>
                </p:cNvSpPr>
                <p:nvPr/>
              </p:nvSpPr>
              <p:spPr bwMode="auto">
                <a:xfrm>
                  <a:off x="3151" y="1809"/>
                  <a:ext cx="5" cy="5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99" name="Line 127"/>
                <p:cNvSpPr>
                  <a:spLocks noChangeShapeType="1"/>
                </p:cNvSpPr>
                <p:nvPr/>
              </p:nvSpPr>
              <p:spPr bwMode="auto">
                <a:xfrm>
                  <a:off x="3156" y="1814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0" name="Line 128"/>
                <p:cNvSpPr>
                  <a:spLocks noChangeShapeType="1"/>
                </p:cNvSpPr>
                <p:nvPr/>
              </p:nvSpPr>
              <p:spPr bwMode="auto">
                <a:xfrm>
                  <a:off x="3161" y="1817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1" name="Line 129"/>
                <p:cNvSpPr>
                  <a:spLocks noChangeShapeType="1"/>
                </p:cNvSpPr>
                <p:nvPr/>
              </p:nvSpPr>
              <p:spPr bwMode="auto">
                <a:xfrm>
                  <a:off x="3166" y="1820"/>
                  <a:ext cx="4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2" name="Line 130"/>
                <p:cNvSpPr>
                  <a:spLocks noChangeShapeType="1"/>
                </p:cNvSpPr>
                <p:nvPr/>
              </p:nvSpPr>
              <p:spPr bwMode="auto">
                <a:xfrm>
                  <a:off x="3170" y="1823"/>
                  <a:ext cx="5" cy="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3" name="Line 131"/>
                <p:cNvSpPr>
                  <a:spLocks noChangeShapeType="1"/>
                </p:cNvSpPr>
                <p:nvPr/>
              </p:nvSpPr>
              <p:spPr bwMode="auto">
                <a:xfrm>
                  <a:off x="3175" y="1825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4" name="Line 132"/>
                <p:cNvSpPr>
                  <a:spLocks noChangeShapeType="1"/>
                </p:cNvSpPr>
                <p:nvPr/>
              </p:nvSpPr>
              <p:spPr bwMode="auto">
                <a:xfrm>
                  <a:off x="3180" y="182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5" name="Line 133"/>
                <p:cNvSpPr>
                  <a:spLocks noChangeShapeType="1"/>
                </p:cNvSpPr>
                <p:nvPr/>
              </p:nvSpPr>
              <p:spPr bwMode="auto">
                <a:xfrm>
                  <a:off x="3185" y="1826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6" name="Line 134"/>
                <p:cNvSpPr>
                  <a:spLocks noChangeShapeType="1"/>
                </p:cNvSpPr>
                <p:nvPr/>
              </p:nvSpPr>
              <p:spPr bwMode="auto">
                <a:xfrm>
                  <a:off x="3189" y="182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7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3194" y="1825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8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3199" y="1821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9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204" y="1820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10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3208" y="1817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11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3213" y="1815"/>
                  <a:ext cx="5" cy="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12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3218" y="1812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13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3223" y="1810"/>
                  <a:ext cx="4" cy="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14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3227" y="1809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15" name="Freeform 143"/>
                <p:cNvSpPr>
                  <a:spLocks/>
                </p:cNvSpPr>
                <p:nvPr/>
              </p:nvSpPr>
              <p:spPr bwMode="auto">
                <a:xfrm>
                  <a:off x="3232" y="1806"/>
                  <a:ext cx="5" cy="3"/>
                </a:xfrm>
                <a:custGeom>
                  <a:avLst/>
                  <a:gdLst>
                    <a:gd name="T0" fmla="*/ 0 w 5"/>
                    <a:gd name="T1" fmla="*/ 3 h 3"/>
                    <a:gd name="T2" fmla="*/ 2 w 5"/>
                    <a:gd name="T3" fmla="*/ 1 h 3"/>
                    <a:gd name="T4" fmla="*/ 5 w 5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"/>
                    <a:gd name="T11" fmla="*/ 5 w 5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">
                      <a:moveTo>
                        <a:pt x="0" y="3"/>
                      </a:moveTo>
                      <a:lnTo>
                        <a:pt x="2" y="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16" name="Freeform 144"/>
                <p:cNvSpPr>
                  <a:spLocks/>
                </p:cNvSpPr>
                <p:nvPr/>
              </p:nvSpPr>
              <p:spPr bwMode="auto">
                <a:xfrm>
                  <a:off x="3237" y="180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17" name="Freeform 145"/>
                <p:cNvSpPr>
                  <a:spLocks/>
                </p:cNvSpPr>
                <p:nvPr/>
              </p:nvSpPr>
              <p:spPr bwMode="auto">
                <a:xfrm>
                  <a:off x="3242" y="1804"/>
                  <a:ext cx="5" cy="2"/>
                </a:xfrm>
                <a:custGeom>
                  <a:avLst/>
                  <a:gdLst>
                    <a:gd name="T0" fmla="*/ 0 w 5"/>
                    <a:gd name="T1" fmla="*/ 2 h 2"/>
                    <a:gd name="T2" fmla="*/ 1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18" name="Line 146"/>
                <p:cNvSpPr>
                  <a:spLocks noChangeShapeType="1"/>
                </p:cNvSpPr>
                <p:nvPr/>
              </p:nvSpPr>
              <p:spPr bwMode="auto">
                <a:xfrm>
                  <a:off x="3247" y="1804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19" name="Line 147"/>
                <p:cNvSpPr>
                  <a:spLocks noChangeShapeType="1"/>
                </p:cNvSpPr>
                <p:nvPr/>
              </p:nvSpPr>
              <p:spPr bwMode="auto">
                <a:xfrm>
                  <a:off x="3251" y="1804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20" name="Freeform 148"/>
                <p:cNvSpPr>
                  <a:spLocks/>
                </p:cNvSpPr>
                <p:nvPr/>
              </p:nvSpPr>
              <p:spPr bwMode="auto">
                <a:xfrm>
                  <a:off x="3256" y="1804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2 w 3"/>
                    <a:gd name="T3" fmla="*/ 0 h 2"/>
                    <a:gd name="T4" fmla="*/ 3 w 3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21" name="Freeform 149"/>
                <p:cNvSpPr>
                  <a:spLocks/>
                </p:cNvSpPr>
                <p:nvPr/>
              </p:nvSpPr>
              <p:spPr bwMode="auto">
                <a:xfrm>
                  <a:off x="3259" y="180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22" name="Freeform 150"/>
                <p:cNvSpPr>
                  <a:spLocks/>
                </p:cNvSpPr>
                <p:nvPr/>
              </p:nvSpPr>
              <p:spPr bwMode="auto">
                <a:xfrm>
                  <a:off x="3264" y="1806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2 w 5"/>
                    <a:gd name="T3" fmla="*/ 1 h 3"/>
                    <a:gd name="T4" fmla="*/ 5 w 5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"/>
                    <a:gd name="T11" fmla="*/ 5 w 5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23" name="Line 151"/>
                <p:cNvSpPr>
                  <a:spLocks noChangeShapeType="1"/>
                </p:cNvSpPr>
                <p:nvPr/>
              </p:nvSpPr>
              <p:spPr bwMode="auto">
                <a:xfrm>
                  <a:off x="3269" y="1809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24" name="Line 152"/>
                <p:cNvSpPr>
                  <a:spLocks noChangeShapeType="1"/>
                </p:cNvSpPr>
                <p:nvPr/>
              </p:nvSpPr>
              <p:spPr bwMode="auto">
                <a:xfrm>
                  <a:off x="3273" y="1810"/>
                  <a:ext cx="5" cy="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25" name="Line 153"/>
                <p:cNvSpPr>
                  <a:spLocks noChangeShapeType="1"/>
                </p:cNvSpPr>
                <p:nvPr/>
              </p:nvSpPr>
              <p:spPr bwMode="auto">
                <a:xfrm>
                  <a:off x="3278" y="1812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26" name="Line 154"/>
                <p:cNvSpPr>
                  <a:spLocks noChangeShapeType="1"/>
                </p:cNvSpPr>
                <p:nvPr/>
              </p:nvSpPr>
              <p:spPr bwMode="auto">
                <a:xfrm>
                  <a:off x="3283" y="1815"/>
                  <a:ext cx="5" cy="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27" name="Line 155"/>
                <p:cNvSpPr>
                  <a:spLocks noChangeShapeType="1"/>
                </p:cNvSpPr>
                <p:nvPr/>
              </p:nvSpPr>
              <p:spPr bwMode="auto">
                <a:xfrm>
                  <a:off x="3288" y="1817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28" name="Line 156"/>
                <p:cNvSpPr>
                  <a:spLocks noChangeShapeType="1"/>
                </p:cNvSpPr>
                <p:nvPr/>
              </p:nvSpPr>
              <p:spPr bwMode="auto">
                <a:xfrm>
                  <a:off x="3293" y="1820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29" name="Line 157"/>
                <p:cNvSpPr>
                  <a:spLocks noChangeShapeType="1"/>
                </p:cNvSpPr>
                <p:nvPr/>
              </p:nvSpPr>
              <p:spPr bwMode="auto">
                <a:xfrm>
                  <a:off x="3297" y="1821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30" name="Line 158"/>
                <p:cNvSpPr>
                  <a:spLocks noChangeShapeType="1"/>
                </p:cNvSpPr>
                <p:nvPr/>
              </p:nvSpPr>
              <p:spPr bwMode="auto">
                <a:xfrm>
                  <a:off x="3302" y="1825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31" name="Line 159"/>
                <p:cNvSpPr>
                  <a:spLocks noChangeShapeType="1"/>
                </p:cNvSpPr>
                <p:nvPr/>
              </p:nvSpPr>
              <p:spPr bwMode="auto">
                <a:xfrm>
                  <a:off x="3307" y="182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32" name="Line 160"/>
                <p:cNvSpPr>
                  <a:spLocks noChangeShapeType="1"/>
                </p:cNvSpPr>
                <p:nvPr/>
              </p:nvSpPr>
              <p:spPr bwMode="auto">
                <a:xfrm>
                  <a:off x="3312" y="1826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33" name="Line 161"/>
                <p:cNvSpPr>
                  <a:spLocks noChangeShapeType="1"/>
                </p:cNvSpPr>
                <p:nvPr/>
              </p:nvSpPr>
              <p:spPr bwMode="auto">
                <a:xfrm>
                  <a:off x="3316" y="182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34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3321" y="1825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35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3326" y="1823"/>
                  <a:ext cx="5" cy="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36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3331" y="1820"/>
                  <a:ext cx="4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37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3335" y="1817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38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3340" y="1814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39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3345" y="1809"/>
                  <a:ext cx="5" cy="5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40" name="Freeform 168"/>
                <p:cNvSpPr>
                  <a:spLocks/>
                </p:cNvSpPr>
                <p:nvPr/>
              </p:nvSpPr>
              <p:spPr bwMode="auto">
                <a:xfrm>
                  <a:off x="3350" y="1802"/>
                  <a:ext cx="4" cy="7"/>
                </a:xfrm>
                <a:custGeom>
                  <a:avLst/>
                  <a:gdLst>
                    <a:gd name="T0" fmla="*/ 0 w 4"/>
                    <a:gd name="T1" fmla="*/ 7 h 7"/>
                    <a:gd name="T2" fmla="*/ 1 w 4"/>
                    <a:gd name="T3" fmla="*/ 4 h 7"/>
                    <a:gd name="T4" fmla="*/ 4 w 4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7"/>
                    <a:gd name="T11" fmla="*/ 4 w 4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7">
                      <a:moveTo>
                        <a:pt x="0" y="7"/>
                      </a:moveTo>
                      <a:lnTo>
                        <a:pt x="1" y="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41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3354" y="1798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42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3359" y="1791"/>
                  <a:ext cx="5" cy="7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43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3364" y="1785"/>
                  <a:ext cx="5" cy="6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44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3369" y="1777"/>
                  <a:ext cx="3" cy="8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45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3372" y="1771"/>
                  <a:ext cx="5" cy="6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46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3377" y="1764"/>
                  <a:ext cx="4" cy="7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47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3381" y="1760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48" name="Freeform 176"/>
                <p:cNvSpPr>
                  <a:spLocks/>
                </p:cNvSpPr>
                <p:nvPr/>
              </p:nvSpPr>
              <p:spPr bwMode="auto">
                <a:xfrm>
                  <a:off x="3386" y="1753"/>
                  <a:ext cx="5" cy="7"/>
                </a:xfrm>
                <a:custGeom>
                  <a:avLst/>
                  <a:gdLst>
                    <a:gd name="T0" fmla="*/ 0 w 5"/>
                    <a:gd name="T1" fmla="*/ 7 h 7"/>
                    <a:gd name="T2" fmla="*/ 2 w 5"/>
                    <a:gd name="T3" fmla="*/ 3 h 7"/>
                    <a:gd name="T4" fmla="*/ 5 w 5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7"/>
                    <a:gd name="T11" fmla="*/ 5 w 5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7">
                      <a:moveTo>
                        <a:pt x="0" y="7"/>
                      </a:moveTo>
                      <a:lnTo>
                        <a:pt x="2" y="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49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3391" y="1748"/>
                  <a:ext cx="5" cy="5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50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3396" y="1744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51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3401" y="1739"/>
                  <a:ext cx="4" cy="5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52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3405" y="1736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53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3410" y="1733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54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3415" y="1729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55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3420" y="1728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56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3424" y="1726"/>
                  <a:ext cx="5" cy="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57" name="Line 185"/>
                <p:cNvSpPr>
                  <a:spLocks noChangeShapeType="1"/>
                </p:cNvSpPr>
                <p:nvPr/>
              </p:nvSpPr>
              <p:spPr bwMode="auto">
                <a:xfrm>
                  <a:off x="3429" y="172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58" name="Freeform 186"/>
                <p:cNvSpPr>
                  <a:spLocks/>
                </p:cNvSpPr>
                <p:nvPr/>
              </p:nvSpPr>
              <p:spPr bwMode="auto">
                <a:xfrm>
                  <a:off x="3434" y="1725"/>
                  <a:ext cx="5" cy="1"/>
                </a:xfrm>
                <a:custGeom>
                  <a:avLst/>
                  <a:gdLst>
                    <a:gd name="T0" fmla="*/ 0 w 5"/>
                    <a:gd name="T1" fmla="*/ 1 h 1"/>
                    <a:gd name="T2" fmla="*/ 1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59" name="Line 187"/>
                <p:cNvSpPr>
                  <a:spLocks noChangeShapeType="1"/>
                </p:cNvSpPr>
                <p:nvPr/>
              </p:nvSpPr>
              <p:spPr bwMode="auto">
                <a:xfrm>
                  <a:off x="3439" y="1725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60" name="Line 188"/>
                <p:cNvSpPr>
                  <a:spLocks noChangeShapeType="1"/>
                </p:cNvSpPr>
                <p:nvPr/>
              </p:nvSpPr>
              <p:spPr bwMode="auto">
                <a:xfrm>
                  <a:off x="3443" y="1725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61" name="Line 189"/>
                <p:cNvSpPr>
                  <a:spLocks noChangeShapeType="1"/>
                </p:cNvSpPr>
                <p:nvPr/>
              </p:nvSpPr>
              <p:spPr bwMode="auto">
                <a:xfrm>
                  <a:off x="3448" y="1725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62" name="Line 190"/>
                <p:cNvSpPr>
                  <a:spLocks noChangeShapeType="1"/>
                </p:cNvSpPr>
                <p:nvPr/>
              </p:nvSpPr>
              <p:spPr bwMode="auto">
                <a:xfrm>
                  <a:off x="3453" y="1725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63" name="Line 191"/>
                <p:cNvSpPr>
                  <a:spLocks noChangeShapeType="1"/>
                </p:cNvSpPr>
                <p:nvPr/>
              </p:nvSpPr>
              <p:spPr bwMode="auto">
                <a:xfrm>
                  <a:off x="3458" y="1725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64" name="Freeform 192"/>
                <p:cNvSpPr>
                  <a:spLocks/>
                </p:cNvSpPr>
                <p:nvPr/>
              </p:nvSpPr>
              <p:spPr bwMode="auto">
                <a:xfrm>
                  <a:off x="3462" y="1725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5 w 5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1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65" name="Line 193"/>
                <p:cNvSpPr>
                  <a:spLocks noChangeShapeType="1"/>
                </p:cNvSpPr>
                <p:nvPr/>
              </p:nvSpPr>
              <p:spPr bwMode="auto">
                <a:xfrm>
                  <a:off x="3467" y="172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66" name="Line 194"/>
                <p:cNvSpPr>
                  <a:spLocks noChangeShapeType="1"/>
                </p:cNvSpPr>
                <p:nvPr/>
              </p:nvSpPr>
              <p:spPr bwMode="auto">
                <a:xfrm>
                  <a:off x="3472" y="172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67" name="Line 195"/>
                <p:cNvSpPr>
                  <a:spLocks noChangeShapeType="1"/>
                </p:cNvSpPr>
                <p:nvPr/>
              </p:nvSpPr>
              <p:spPr bwMode="auto">
                <a:xfrm>
                  <a:off x="3477" y="1726"/>
                  <a:ext cx="3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68" name="Line 196"/>
                <p:cNvSpPr>
                  <a:spLocks noChangeShapeType="1"/>
                </p:cNvSpPr>
                <p:nvPr/>
              </p:nvSpPr>
              <p:spPr bwMode="auto">
                <a:xfrm>
                  <a:off x="3480" y="172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69" name="Line 197"/>
                <p:cNvSpPr>
                  <a:spLocks noChangeShapeType="1"/>
                </p:cNvSpPr>
                <p:nvPr/>
              </p:nvSpPr>
              <p:spPr bwMode="auto">
                <a:xfrm>
                  <a:off x="3485" y="1726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70" name="Line 198"/>
                <p:cNvSpPr>
                  <a:spLocks noChangeShapeType="1"/>
                </p:cNvSpPr>
                <p:nvPr/>
              </p:nvSpPr>
              <p:spPr bwMode="auto">
                <a:xfrm>
                  <a:off x="3489" y="172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71" name="Line 199"/>
                <p:cNvSpPr>
                  <a:spLocks noChangeShapeType="1"/>
                </p:cNvSpPr>
                <p:nvPr/>
              </p:nvSpPr>
              <p:spPr bwMode="auto">
                <a:xfrm>
                  <a:off x="3494" y="1726"/>
                  <a:ext cx="5" cy="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72" name="Line 200"/>
                <p:cNvSpPr>
                  <a:spLocks noChangeShapeType="1"/>
                </p:cNvSpPr>
                <p:nvPr/>
              </p:nvSpPr>
              <p:spPr bwMode="auto">
                <a:xfrm>
                  <a:off x="3499" y="1728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73" name="Line 201"/>
                <p:cNvSpPr>
                  <a:spLocks noChangeShapeType="1"/>
                </p:cNvSpPr>
                <p:nvPr/>
              </p:nvSpPr>
              <p:spPr bwMode="auto">
                <a:xfrm>
                  <a:off x="3504" y="1729"/>
                  <a:ext cx="4" cy="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74" name="Line 202"/>
                <p:cNvSpPr>
                  <a:spLocks noChangeShapeType="1"/>
                </p:cNvSpPr>
                <p:nvPr/>
              </p:nvSpPr>
              <p:spPr bwMode="auto">
                <a:xfrm>
                  <a:off x="3508" y="1731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75" name="Line 203"/>
                <p:cNvSpPr>
                  <a:spLocks noChangeShapeType="1"/>
                </p:cNvSpPr>
                <p:nvPr/>
              </p:nvSpPr>
              <p:spPr bwMode="auto">
                <a:xfrm>
                  <a:off x="3513" y="1734"/>
                  <a:ext cx="5" cy="5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76" name="Line 204"/>
                <p:cNvSpPr>
                  <a:spLocks noChangeShapeType="1"/>
                </p:cNvSpPr>
                <p:nvPr/>
              </p:nvSpPr>
              <p:spPr bwMode="auto">
                <a:xfrm>
                  <a:off x="3518" y="1739"/>
                  <a:ext cx="5" cy="5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77" name="Line 205"/>
                <p:cNvSpPr>
                  <a:spLocks noChangeShapeType="1"/>
                </p:cNvSpPr>
                <p:nvPr/>
              </p:nvSpPr>
              <p:spPr bwMode="auto">
                <a:xfrm>
                  <a:off x="3523" y="1744"/>
                  <a:ext cx="5" cy="6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78" name="Freeform 206"/>
                <p:cNvSpPr>
                  <a:spLocks/>
                </p:cNvSpPr>
                <p:nvPr/>
              </p:nvSpPr>
              <p:spPr bwMode="auto">
                <a:xfrm>
                  <a:off x="3528" y="1750"/>
                  <a:ext cx="4" cy="10"/>
                </a:xfrm>
                <a:custGeom>
                  <a:avLst/>
                  <a:gdLst>
                    <a:gd name="T0" fmla="*/ 0 w 4"/>
                    <a:gd name="T1" fmla="*/ 0 h 10"/>
                    <a:gd name="T2" fmla="*/ 1 w 4"/>
                    <a:gd name="T3" fmla="*/ 5 h 10"/>
                    <a:gd name="T4" fmla="*/ 4 w 4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0"/>
                    <a:gd name="T11" fmla="*/ 4 w 4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0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4" y="1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79" name="Line 207"/>
                <p:cNvSpPr>
                  <a:spLocks noChangeShapeType="1"/>
                </p:cNvSpPr>
                <p:nvPr/>
              </p:nvSpPr>
              <p:spPr bwMode="auto">
                <a:xfrm>
                  <a:off x="3532" y="1760"/>
                  <a:ext cx="5" cy="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80" name="Line 208"/>
                <p:cNvSpPr>
                  <a:spLocks noChangeShapeType="1"/>
                </p:cNvSpPr>
                <p:nvPr/>
              </p:nvSpPr>
              <p:spPr bwMode="auto">
                <a:xfrm>
                  <a:off x="3537" y="1769"/>
                  <a:ext cx="5" cy="1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81" name="Line 209"/>
                <p:cNvSpPr>
                  <a:spLocks noChangeShapeType="1"/>
                </p:cNvSpPr>
                <p:nvPr/>
              </p:nvSpPr>
              <p:spPr bwMode="auto">
                <a:xfrm>
                  <a:off x="3542" y="1780"/>
                  <a:ext cx="5" cy="1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82" name="Line 210"/>
                <p:cNvSpPr>
                  <a:spLocks noChangeShapeType="1"/>
                </p:cNvSpPr>
                <p:nvPr/>
              </p:nvSpPr>
              <p:spPr bwMode="auto">
                <a:xfrm>
                  <a:off x="3547" y="1793"/>
                  <a:ext cx="4" cy="14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83" name="Line 211"/>
                <p:cNvSpPr>
                  <a:spLocks noChangeShapeType="1"/>
                </p:cNvSpPr>
                <p:nvPr/>
              </p:nvSpPr>
              <p:spPr bwMode="auto">
                <a:xfrm>
                  <a:off x="3551" y="1807"/>
                  <a:ext cx="5" cy="16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84" name="Line 212"/>
                <p:cNvSpPr>
                  <a:spLocks noChangeShapeType="1"/>
                </p:cNvSpPr>
                <p:nvPr/>
              </p:nvSpPr>
              <p:spPr bwMode="auto">
                <a:xfrm>
                  <a:off x="3556" y="1823"/>
                  <a:ext cx="5" cy="18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85" name="Line 213"/>
                <p:cNvSpPr>
                  <a:spLocks noChangeShapeType="1"/>
                </p:cNvSpPr>
                <p:nvPr/>
              </p:nvSpPr>
              <p:spPr bwMode="auto">
                <a:xfrm>
                  <a:off x="3561" y="1841"/>
                  <a:ext cx="5" cy="1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86" name="Line 214"/>
                <p:cNvSpPr>
                  <a:spLocks noChangeShapeType="1"/>
                </p:cNvSpPr>
                <p:nvPr/>
              </p:nvSpPr>
              <p:spPr bwMode="auto">
                <a:xfrm>
                  <a:off x="3566" y="1860"/>
                  <a:ext cx="4" cy="1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87" name="Line 215"/>
                <p:cNvSpPr>
                  <a:spLocks noChangeShapeType="1"/>
                </p:cNvSpPr>
                <p:nvPr/>
              </p:nvSpPr>
              <p:spPr bwMode="auto">
                <a:xfrm>
                  <a:off x="3570" y="1879"/>
                  <a:ext cx="5" cy="20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88" name="Line 216"/>
                <p:cNvSpPr>
                  <a:spLocks noChangeShapeType="1"/>
                </p:cNvSpPr>
                <p:nvPr/>
              </p:nvSpPr>
              <p:spPr bwMode="auto">
                <a:xfrm>
                  <a:off x="3575" y="1899"/>
                  <a:ext cx="5" cy="2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89" name="Line 217"/>
                <p:cNvSpPr>
                  <a:spLocks noChangeShapeType="1"/>
                </p:cNvSpPr>
                <p:nvPr/>
              </p:nvSpPr>
              <p:spPr bwMode="auto">
                <a:xfrm>
                  <a:off x="3580" y="1920"/>
                  <a:ext cx="5" cy="2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90" name="Line 218"/>
                <p:cNvSpPr>
                  <a:spLocks noChangeShapeType="1"/>
                </p:cNvSpPr>
                <p:nvPr/>
              </p:nvSpPr>
              <p:spPr bwMode="auto">
                <a:xfrm>
                  <a:off x="3585" y="1941"/>
                  <a:ext cx="3" cy="1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91" name="Line 219"/>
                <p:cNvSpPr>
                  <a:spLocks noChangeShapeType="1"/>
                </p:cNvSpPr>
                <p:nvPr/>
              </p:nvSpPr>
              <p:spPr bwMode="auto">
                <a:xfrm>
                  <a:off x="3588" y="1960"/>
                  <a:ext cx="5" cy="1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92" name="Freeform 220"/>
                <p:cNvSpPr>
                  <a:spLocks/>
                </p:cNvSpPr>
                <p:nvPr/>
              </p:nvSpPr>
              <p:spPr bwMode="auto">
                <a:xfrm>
                  <a:off x="3593" y="1979"/>
                  <a:ext cx="4" cy="17"/>
                </a:xfrm>
                <a:custGeom>
                  <a:avLst/>
                  <a:gdLst>
                    <a:gd name="T0" fmla="*/ 0 w 4"/>
                    <a:gd name="T1" fmla="*/ 0 h 17"/>
                    <a:gd name="T2" fmla="*/ 1 w 4"/>
                    <a:gd name="T3" fmla="*/ 9 h 17"/>
                    <a:gd name="T4" fmla="*/ 4 w 4"/>
                    <a:gd name="T5" fmla="*/ 17 h 17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7"/>
                    <a:gd name="T11" fmla="*/ 4 w 4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7">
                      <a:moveTo>
                        <a:pt x="0" y="0"/>
                      </a:moveTo>
                      <a:lnTo>
                        <a:pt x="1" y="9"/>
                      </a:lnTo>
                      <a:lnTo>
                        <a:pt x="4" y="17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191" name="Group 221"/>
              <p:cNvGrpSpPr>
                <a:grpSpLocks/>
              </p:cNvGrpSpPr>
              <p:nvPr/>
            </p:nvGrpSpPr>
            <p:grpSpPr bwMode="auto">
              <a:xfrm>
                <a:off x="2664" y="1406"/>
                <a:ext cx="1173" cy="803"/>
                <a:chOff x="2664" y="1406"/>
                <a:chExt cx="1173" cy="803"/>
              </a:xfrm>
            </p:grpSpPr>
            <p:sp>
              <p:nvSpPr>
                <p:cNvPr id="29293" name="Line 222"/>
                <p:cNvSpPr>
                  <a:spLocks noChangeShapeType="1"/>
                </p:cNvSpPr>
                <p:nvPr/>
              </p:nvSpPr>
              <p:spPr bwMode="auto">
                <a:xfrm>
                  <a:off x="3597" y="1996"/>
                  <a:ext cx="5" cy="14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4" name="Freeform 223"/>
                <p:cNvSpPr>
                  <a:spLocks/>
                </p:cNvSpPr>
                <p:nvPr/>
              </p:nvSpPr>
              <p:spPr bwMode="auto">
                <a:xfrm>
                  <a:off x="3602" y="2010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2 w 5"/>
                    <a:gd name="T3" fmla="*/ 7 h 13"/>
                    <a:gd name="T4" fmla="*/ 5 w 5"/>
                    <a:gd name="T5" fmla="*/ 13 h 1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3"/>
                    <a:gd name="T11" fmla="*/ 5 w 5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3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5" y="13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5" name="Line 224"/>
                <p:cNvSpPr>
                  <a:spLocks noChangeShapeType="1"/>
                </p:cNvSpPr>
                <p:nvPr/>
              </p:nvSpPr>
              <p:spPr bwMode="auto">
                <a:xfrm>
                  <a:off x="3607" y="2023"/>
                  <a:ext cx="5" cy="10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6" name="Freeform 225"/>
                <p:cNvSpPr>
                  <a:spLocks/>
                </p:cNvSpPr>
                <p:nvPr/>
              </p:nvSpPr>
              <p:spPr bwMode="auto">
                <a:xfrm>
                  <a:off x="3612" y="2033"/>
                  <a:ext cx="4" cy="6"/>
                </a:xfrm>
                <a:custGeom>
                  <a:avLst/>
                  <a:gdLst>
                    <a:gd name="T0" fmla="*/ 0 w 4"/>
                    <a:gd name="T1" fmla="*/ 0 h 6"/>
                    <a:gd name="T2" fmla="*/ 1 w 4"/>
                    <a:gd name="T3" fmla="*/ 3 h 6"/>
                    <a:gd name="T4" fmla="*/ 4 w 4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6"/>
                    <a:gd name="T11" fmla="*/ 4 w 4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6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4" y="6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7" name="Freeform 226"/>
                <p:cNvSpPr>
                  <a:spLocks/>
                </p:cNvSpPr>
                <p:nvPr/>
              </p:nvSpPr>
              <p:spPr bwMode="auto">
                <a:xfrm>
                  <a:off x="3616" y="2039"/>
                  <a:ext cx="5" cy="2"/>
                </a:xfrm>
                <a:custGeom>
                  <a:avLst/>
                  <a:gdLst>
                    <a:gd name="T0" fmla="*/ 0 w 5"/>
                    <a:gd name="T1" fmla="*/ 0 h 2"/>
                    <a:gd name="T2" fmla="*/ 2 w 5"/>
                    <a:gd name="T3" fmla="*/ 2 h 2"/>
                    <a:gd name="T4" fmla="*/ 5 w 5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5" y="2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8" name="Freeform 227"/>
                <p:cNvSpPr>
                  <a:spLocks/>
                </p:cNvSpPr>
                <p:nvPr/>
              </p:nvSpPr>
              <p:spPr bwMode="auto">
                <a:xfrm>
                  <a:off x="3621" y="2039"/>
                  <a:ext cx="5" cy="2"/>
                </a:xfrm>
                <a:custGeom>
                  <a:avLst/>
                  <a:gdLst>
                    <a:gd name="T0" fmla="*/ 0 w 5"/>
                    <a:gd name="T1" fmla="*/ 2 h 2"/>
                    <a:gd name="T2" fmla="*/ 2 w 5"/>
                    <a:gd name="T3" fmla="*/ 2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9" name="Freeform 228"/>
                <p:cNvSpPr>
                  <a:spLocks/>
                </p:cNvSpPr>
                <p:nvPr/>
              </p:nvSpPr>
              <p:spPr bwMode="auto">
                <a:xfrm>
                  <a:off x="3626" y="2033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2 w 5"/>
                    <a:gd name="T3" fmla="*/ 3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6"/>
                    <a:gd name="T11" fmla="*/ 5 w 5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6">
                      <a:moveTo>
                        <a:pt x="0" y="6"/>
                      </a:moveTo>
                      <a:lnTo>
                        <a:pt x="2" y="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0" name="Freeform 229"/>
                <p:cNvSpPr>
                  <a:spLocks/>
                </p:cNvSpPr>
                <p:nvPr/>
              </p:nvSpPr>
              <p:spPr bwMode="auto">
                <a:xfrm>
                  <a:off x="3631" y="2021"/>
                  <a:ext cx="4" cy="12"/>
                </a:xfrm>
                <a:custGeom>
                  <a:avLst/>
                  <a:gdLst>
                    <a:gd name="T0" fmla="*/ 0 w 4"/>
                    <a:gd name="T1" fmla="*/ 12 h 12"/>
                    <a:gd name="T2" fmla="*/ 1 w 4"/>
                    <a:gd name="T3" fmla="*/ 7 h 12"/>
                    <a:gd name="T4" fmla="*/ 4 w 4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2"/>
                    <a:gd name="T11" fmla="*/ 4 w 4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2">
                      <a:moveTo>
                        <a:pt x="0" y="12"/>
                      </a:moveTo>
                      <a:lnTo>
                        <a:pt x="1" y="7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1" name="Freeform 230"/>
                <p:cNvSpPr>
                  <a:spLocks/>
                </p:cNvSpPr>
                <p:nvPr/>
              </p:nvSpPr>
              <p:spPr bwMode="auto">
                <a:xfrm>
                  <a:off x="3635" y="2006"/>
                  <a:ext cx="5" cy="15"/>
                </a:xfrm>
                <a:custGeom>
                  <a:avLst/>
                  <a:gdLst>
                    <a:gd name="T0" fmla="*/ 0 w 5"/>
                    <a:gd name="T1" fmla="*/ 15 h 15"/>
                    <a:gd name="T2" fmla="*/ 2 w 5"/>
                    <a:gd name="T3" fmla="*/ 8 h 15"/>
                    <a:gd name="T4" fmla="*/ 5 w 5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5"/>
                    <a:gd name="T11" fmla="*/ 5 w 5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5">
                      <a:moveTo>
                        <a:pt x="0" y="15"/>
                      </a:moveTo>
                      <a:lnTo>
                        <a:pt x="2" y="8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2" name="Freeform 231"/>
                <p:cNvSpPr>
                  <a:spLocks/>
                </p:cNvSpPr>
                <p:nvPr/>
              </p:nvSpPr>
              <p:spPr bwMode="auto">
                <a:xfrm>
                  <a:off x="3640" y="1987"/>
                  <a:ext cx="5" cy="19"/>
                </a:xfrm>
                <a:custGeom>
                  <a:avLst/>
                  <a:gdLst>
                    <a:gd name="T0" fmla="*/ 0 w 5"/>
                    <a:gd name="T1" fmla="*/ 19 h 19"/>
                    <a:gd name="T2" fmla="*/ 2 w 5"/>
                    <a:gd name="T3" fmla="*/ 9 h 19"/>
                    <a:gd name="T4" fmla="*/ 5 w 5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9"/>
                    <a:gd name="T11" fmla="*/ 5 w 5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9">
                      <a:moveTo>
                        <a:pt x="0" y="19"/>
                      </a:moveTo>
                      <a:lnTo>
                        <a:pt x="2" y="9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3" name="Freeform 232"/>
                <p:cNvSpPr>
                  <a:spLocks/>
                </p:cNvSpPr>
                <p:nvPr/>
              </p:nvSpPr>
              <p:spPr bwMode="auto">
                <a:xfrm>
                  <a:off x="3645" y="1961"/>
                  <a:ext cx="5" cy="26"/>
                </a:xfrm>
                <a:custGeom>
                  <a:avLst/>
                  <a:gdLst>
                    <a:gd name="T0" fmla="*/ 0 w 5"/>
                    <a:gd name="T1" fmla="*/ 26 h 26"/>
                    <a:gd name="T2" fmla="*/ 2 w 5"/>
                    <a:gd name="T3" fmla="*/ 13 h 26"/>
                    <a:gd name="T4" fmla="*/ 5 w 5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6"/>
                    <a:gd name="T11" fmla="*/ 5 w 5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6">
                      <a:moveTo>
                        <a:pt x="0" y="26"/>
                      </a:moveTo>
                      <a:lnTo>
                        <a:pt x="2" y="1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4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3650" y="1933"/>
                  <a:ext cx="5" cy="28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5" name="Freeform 234"/>
                <p:cNvSpPr>
                  <a:spLocks/>
                </p:cNvSpPr>
                <p:nvPr/>
              </p:nvSpPr>
              <p:spPr bwMode="auto">
                <a:xfrm>
                  <a:off x="3655" y="1901"/>
                  <a:ext cx="4" cy="32"/>
                </a:xfrm>
                <a:custGeom>
                  <a:avLst/>
                  <a:gdLst>
                    <a:gd name="T0" fmla="*/ 0 w 4"/>
                    <a:gd name="T1" fmla="*/ 32 h 32"/>
                    <a:gd name="T2" fmla="*/ 1 w 4"/>
                    <a:gd name="T3" fmla="*/ 16 h 32"/>
                    <a:gd name="T4" fmla="*/ 4 w 4"/>
                    <a:gd name="T5" fmla="*/ 0 h 3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2"/>
                    <a:gd name="T11" fmla="*/ 4 w 4"/>
                    <a:gd name="T12" fmla="*/ 32 h 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2">
                      <a:moveTo>
                        <a:pt x="0" y="32"/>
                      </a:moveTo>
                      <a:lnTo>
                        <a:pt x="1" y="16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6" name="Freeform 235"/>
                <p:cNvSpPr>
                  <a:spLocks/>
                </p:cNvSpPr>
                <p:nvPr/>
              </p:nvSpPr>
              <p:spPr bwMode="auto">
                <a:xfrm>
                  <a:off x="3659" y="1864"/>
                  <a:ext cx="5" cy="37"/>
                </a:xfrm>
                <a:custGeom>
                  <a:avLst/>
                  <a:gdLst>
                    <a:gd name="T0" fmla="*/ 0 w 5"/>
                    <a:gd name="T1" fmla="*/ 37 h 37"/>
                    <a:gd name="T2" fmla="*/ 2 w 5"/>
                    <a:gd name="T3" fmla="*/ 19 h 37"/>
                    <a:gd name="T4" fmla="*/ 5 w 5"/>
                    <a:gd name="T5" fmla="*/ 0 h 37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7"/>
                    <a:gd name="T11" fmla="*/ 5 w 5"/>
                    <a:gd name="T12" fmla="*/ 37 h 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7">
                      <a:moveTo>
                        <a:pt x="0" y="37"/>
                      </a:moveTo>
                      <a:lnTo>
                        <a:pt x="2" y="19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7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3664" y="1826"/>
                  <a:ext cx="5" cy="38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8" name="Freeform 237"/>
                <p:cNvSpPr>
                  <a:spLocks/>
                </p:cNvSpPr>
                <p:nvPr/>
              </p:nvSpPr>
              <p:spPr bwMode="auto">
                <a:xfrm>
                  <a:off x="3669" y="1785"/>
                  <a:ext cx="5" cy="41"/>
                </a:xfrm>
                <a:custGeom>
                  <a:avLst/>
                  <a:gdLst>
                    <a:gd name="T0" fmla="*/ 0 w 5"/>
                    <a:gd name="T1" fmla="*/ 41 h 41"/>
                    <a:gd name="T2" fmla="*/ 1 w 5"/>
                    <a:gd name="T3" fmla="*/ 21 h 41"/>
                    <a:gd name="T4" fmla="*/ 5 w 5"/>
                    <a:gd name="T5" fmla="*/ 0 h 4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1"/>
                    <a:gd name="T11" fmla="*/ 5 w 5"/>
                    <a:gd name="T12" fmla="*/ 41 h 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1">
                      <a:moveTo>
                        <a:pt x="0" y="41"/>
                      </a:moveTo>
                      <a:lnTo>
                        <a:pt x="1" y="2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9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3674" y="1742"/>
                  <a:ext cx="4" cy="4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0" name="Freeform 239"/>
                <p:cNvSpPr>
                  <a:spLocks/>
                </p:cNvSpPr>
                <p:nvPr/>
              </p:nvSpPr>
              <p:spPr bwMode="auto">
                <a:xfrm>
                  <a:off x="3678" y="1698"/>
                  <a:ext cx="5" cy="44"/>
                </a:xfrm>
                <a:custGeom>
                  <a:avLst/>
                  <a:gdLst>
                    <a:gd name="T0" fmla="*/ 0 w 5"/>
                    <a:gd name="T1" fmla="*/ 44 h 44"/>
                    <a:gd name="T2" fmla="*/ 2 w 5"/>
                    <a:gd name="T3" fmla="*/ 22 h 44"/>
                    <a:gd name="T4" fmla="*/ 5 w 5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4"/>
                    <a:gd name="T11" fmla="*/ 5 w 5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4">
                      <a:moveTo>
                        <a:pt x="0" y="44"/>
                      </a:moveTo>
                      <a:lnTo>
                        <a:pt x="2" y="22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1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3683" y="1655"/>
                  <a:ext cx="5" cy="43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2" name="Freeform 241"/>
                <p:cNvSpPr>
                  <a:spLocks/>
                </p:cNvSpPr>
                <p:nvPr/>
              </p:nvSpPr>
              <p:spPr bwMode="auto">
                <a:xfrm>
                  <a:off x="3688" y="1612"/>
                  <a:ext cx="5" cy="43"/>
                </a:xfrm>
                <a:custGeom>
                  <a:avLst/>
                  <a:gdLst>
                    <a:gd name="T0" fmla="*/ 0 w 5"/>
                    <a:gd name="T1" fmla="*/ 43 h 43"/>
                    <a:gd name="T2" fmla="*/ 3 w 5"/>
                    <a:gd name="T3" fmla="*/ 21 h 43"/>
                    <a:gd name="T4" fmla="*/ 5 w 5"/>
                    <a:gd name="T5" fmla="*/ 0 h 4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3"/>
                    <a:gd name="T11" fmla="*/ 5 w 5"/>
                    <a:gd name="T12" fmla="*/ 43 h 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3">
                      <a:moveTo>
                        <a:pt x="0" y="43"/>
                      </a:moveTo>
                      <a:lnTo>
                        <a:pt x="3" y="2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3693" y="1572"/>
                  <a:ext cx="3" cy="40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4" name="Freeform 243"/>
                <p:cNvSpPr>
                  <a:spLocks/>
                </p:cNvSpPr>
                <p:nvPr/>
              </p:nvSpPr>
              <p:spPr bwMode="auto">
                <a:xfrm>
                  <a:off x="3696" y="1534"/>
                  <a:ext cx="5" cy="38"/>
                </a:xfrm>
                <a:custGeom>
                  <a:avLst/>
                  <a:gdLst>
                    <a:gd name="T0" fmla="*/ 0 w 5"/>
                    <a:gd name="T1" fmla="*/ 38 h 38"/>
                    <a:gd name="T2" fmla="*/ 1 w 5"/>
                    <a:gd name="T3" fmla="*/ 19 h 38"/>
                    <a:gd name="T4" fmla="*/ 5 w 5"/>
                    <a:gd name="T5" fmla="*/ 0 h 38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8"/>
                    <a:gd name="T11" fmla="*/ 5 w 5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8">
                      <a:moveTo>
                        <a:pt x="0" y="38"/>
                      </a:moveTo>
                      <a:lnTo>
                        <a:pt x="1" y="19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5" name="Freeform 244"/>
                <p:cNvSpPr>
                  <a:spLocks/>
                </p:cNvSpPr>
                <p:nvPr/>
              </p:nvSpPr>
              <p:spPr bwMode="auto">
                <a:xfrm>
                  <a:off x="3701" y="1499"/>
                  <a:ext cx="4" cy="35"/>
                </a:xfrm>
                <a:custGeom>
                  <a:avLst/>
                  <a:gdLst>
                    <a:gd name="T0" fmla="*/ 0 w 4"/>
                    <a:gd name="T1" fmla="*/ 35 h 35"/>
                    <a:gd name="T2" fmla="*/ 1 w 4"/>
                    <a:gd name="T3" fmla="*/ 18 h 35"/>
                    <a:gd name="T4" fmla="*/ 4 w 4"/>
                    <a:gd name="T5" fmla="*/ 0 h 3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5"/>
                    <a:gd name="T11" fmla="*/ 4 w 4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5">
                      <a:moveTo>
                        <a:pt x="0" y="35"/>
                      </a:moveTo>
                      <a:lnTo>
                        <a:pt x="1" y="18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6" name="Freeform 245"/>
                <p:cNvSpPr>
                  <a:spLocks/>
                </p:cNvSpPr>
                <p:nvPr/>
              </p:nvSpPr>
              <p:spPr bwMode="auto">
                <a:xfrm>
                  <a:off x="3705" y="1469"/>
                  <a:ext cx="5" cy="30"/>
                </a:xfrm>
                <a:custGeom>
                  <a:avLst/>
                  <a:gdLst>
                    <a:gd name="T0" fmla="*/ 0 w 5"/>
                    <a:gd name="T1" fmla="*/ 30 h 30"/>
                    <a:gd name="T2" fmla="*/ 2 w 5"/>
                    <a:gd name="T3" fmla="*/ 14 h 30"/>
                    <a:gd name="T4" fmla="*/ 5 w 5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0"/>
                    <a:gd name="T11" fmla="*/ 5 w 5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0">
                      <a:moveTo>
                        <a:pt x="0" y="30"/>
                      </a:moveTo>
                      <a:lnTo>
                        <a:pt x="2" y="1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7" name="Freeform 246"/>
                <p:cNvSpPr>
                  <a:spLocks/>
                </p:cNvSpPr>
                <p:nvPr/>
              </p:nvSpPr>
              <p:spPr bwMode="auto">
                <a:xfrm>
                  <a:off x="3710" y="1445"/>
                  <a:ext cx="5" cy="24"/>
                </a:xfrm>
                <a:custGeom>
                  <a:avLst/>
                  <a:gdLst>
                    <a:gd name="T0" fmla="*/ 0 w 5"/>
                    <a:gd name="T1" fmla="*/ 24 h 24"/>
                    <a:gd name="T2" fmla="*/ 2 w 5"/>
                    <a:gd name="T3" fmla="*/ 11 h 24"/>
                    <a:gd name="T4" fmla="*/ 5 w 5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4"/>
                    <a:gd name="T11" fmla="*/ 5 w 5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4">
                      <a:moveTo>
                        <a:pt x="0" y="24"/>
                      </a:moveTo>
                      <a:lnTo>
                        <a:pt x="2" y="1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8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3715" y="1426"/>
                  <a:ext cx="5" cy="1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9" name="Freeform 248"/>
                <p:cNvSpPr>
                  <a:spLocks/>
                </p:cNvSpPr>
                <p:nvPr/>
              </p:nvSpPr>
              <p:spPr bwMode="auto">
                <a:xfrm>
                  <a:off x="3720" y="1412"/>
                  <a:ext cx="4" cy="14"/>
                </a:xfrm>
                <a:custGeom>
                  <a:avLst/>
                  <a:gdLst>
                    <a:gd name="T0" fmla="*/ 0 w 4"/>
                    <a:gd name="T1" fmla="*/ 14 h 14"/>
                    <a:gd name="T2" fmla="*/ 1 w 4"/>
                    <a:gd name="T3" fmla="*/ 6 h 14"/>
                    <a:gd name="T4" fmla="*/ 4 w 4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4"/>
                    <a:gd name="T11" fmla="*/ 4 w 4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4">
                      <a:moveTo>
                        <a:pt x="0" y="14"/>
                      </a:moveTo>
                      <a:lnTo>
                        <a:pt x="1" y="6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20" name="Freeform 249"/>
                <p:cNvSpPr>
                  <a:spLocks/>
                </p:cNvSpPr>
                <p:nvPr/>
              </p:nvSpPr>
              <p:spPr bwMode="auto">
                <a:xfrm>
                  <a:off x="3724" y="140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2 w 5"/>
                    <a:gd name="T3" fmla="*/ 1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6"/>
                    <a:gd name="T11" fmla="*/ 5 w 5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6">
                      <a:moveTo>
                        <a:pt x="0" y="6"/>
                      </a:moveTo>
                      <a:lnTo>
                        <a:pt x="2" y="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21" name="Freeform 250"/>
                <p:cNvSpPr>
                  <a:spLocks/>
                </p:cNvSpPr>
                <p:nvPr/>
              </p:nvSpPr>
              <p:spPr bwMode="auto">
                <a:xfrm>
                  <a:off x="3729" y="140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5 w 5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1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22" name="Freeform 251"/>
                <p:cNvSpPr>
                  <a:spLocks/>
                </p:cNvSpPr>
                <p:nvPr/>
              </p:nvSpPr>
              <p:spPr bwMode="auto">
                <a:xfrm>
                  <a:off x="3734" y="1407"/>
                  <a:ext cx="5" cy="8"/>
                </a:xfrm>
                <a:custGeom>
                  <a:avLst/>
                  <a:gdLst>
                    <a:gd name="T0" fmla="*/ 0 w 5"/>
                    <a:gd name="T1" fmla="*/ 0 h 8"/>
                    <a:gd name="T2" fmla="*/ 2 w 5"/>
                    <a:gd name="T3" fmla="*/ 3 h 8"/>
                    <a:gd name="T4" fmla="*/ 5 w 5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8"/>
                    <a:gd name="T11" fmla="*/ 5 w 5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8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5" y="8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23" name="Freeform 252"/>
                <p:cNvSpPr>
                  <a:spLocks/>
                </p:cNvSpPr>
                <p:nvPr/>
              </p:nvSpPr>
              <p:spPr bwMode="auto">
                <a:xfrm>
                  <a:off x="3739" y="1415"/>
                  <a:ext cx="4" cy="14"/>
                </a:xfrm>
                <a:custGeom>
                  <a:avLst/>
                  <a:gdLst>
                    <a:gd name="T0" fmla="*/ 0 w 4"/>
                    <a:gd name="T1" fmla="*/ 0 h 14"/>
                    <a:gd name="T2" fmla="*/ 1 w 4"/>
                    <a:gd name="T3" fmla="*/ 6 h 14"/>
                    <a:gd name="T4" fmla="*/ 4 w 4"/>
                    <a:gd name="T5" fmla="*/ 14 h 1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4"/>
                    <a:gd name="T11" fmla="*/ 4 w 4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4">
                      <a:moveTo>
                        <a:pt x="0" y="0"/>
                      </a:moveTo>
                      <a:lnTo>
                        <a:pt x="1" y="6"/>
                      </a:lnTo>
                      <a:lnTo>
                        <a:pt x="4" y="14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24" name="Freeform 253"/>
                <p:cNvSpPr>
                  <a:spLocks/>
                </p:cNvSpPr>
                <p:nvPr/>
              </p:nvSpPr>
              <p:spPr bwMode="auto">
                <a:xfrm>
                  <a:off x="3743" y="1429"/>
                  <a:ext cx="5" cy="23"/>
                </a:xfrm>
                <a:custGeom>
                  <a:avLst/>
                  <a:gdLst>
                    <a:gd name="T0" fmla="*/ 0 w 5"/>
                    <a:gd name="T1" fmla="*/ 0 h 23"/>
                    <a:gd name="T2" fmla="*/ 2 w 5"/>
                    <a:gd name="T3" fmla="*/ 10 h 23"/>
                    <a:gd name="T4" fmla="*/ 5 w 5"/>
                    <a:gd name="T5" fmla="*/ 23 h 2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3"/>
                    <a:gd name="T11" fmla="*/ 5 w 5"/>
                    <a:gd name="T12" fmla="*/ 23 h 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3">
                      <a:moveTo>
                        <a:pt x="0" y="0"/>
                      </a:moveTo>
                      <a:lnTo>
                        <a:pt x="2" y="10"/>
                      </a:lnTo>
                      <a:lnTo>
                        <a:pt x="5" y="23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25" name="Freeform 254"/>
                <p:cNvSpPr>
                  <a:spLocks/>
                </p:cNvSpPr>
                <p:nvPr/>
              </p:nvSpPr>
              <p:spPr bwMode="auto">
                <a:xfrm>
                  <a:off x="3748" y="1452"/>
                  <a:ext cx="5" cy="28"/>
                </a:xfrm>
                <a:custGeom>
                  <a:avLst/>
                  <a:gdLst>
                    <a:gd name="T0" fmla="*/ 0 w 5"/>
                    <a:gd name="T1" fmla="*/ 0 h 28"/>
                    <a:gd name="T2" fmla="*/ 2 w 5"/>
                    <a:gd name="T3" fmla="*/ 14 h 28"/>
                    <a:gd name="T4" fmla="*/ 5 w 5"/>
                    <a:gd name="T5" fmla="*/ 28 h 28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8"/>
                    <a:gd name="T11" fmla="*/ 5 w 5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8">
                      <a:moveTo>
                        <a:pt x="0" y="0"/>
                      </a:moveTo>
                      <a:lnTo>
                        <a:pt x="2" y="14"/>
                      </a:lnTo>
                      <a:lnTo>
                        <a:pt x="5" y="28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26" name="Freeform 255"/>
                <p:cNvSpPr>
                  <a:spLocks/>
                </p:cNvSpPr>
                <p:nvPr/>
              </p:nvSpPr>
              <p:spPr bwMode="auto">
                <a:xfrm>
                  <a:off x="3753" y="1480"/>
                  <a:ext cx="5" cy="35"/>
                </a:xfrm>
                <a:custGeom>
                  <a:avLst/>
                  <a:gdLst>
                    <a:gd name="T0" fmla="*/ 0 w 5"/>
                    <a:gd name="T1" fmla="*/ 0 h 35"/>
                    <a:gd name="T2" fmla="*/ 2 w 5"/>
                    <a:gd name="T3" fmla="*/ 18 h 35"/>
                    <a:gd name="T4" fmla="*/ 5 w 5"/>
                    <a:gd name="T5" fmla="*/ 35 h 3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5"/>
                    <a:gd name="T11" fmla="*/ 5 w 5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5">
                      <a:moveTo>
                        <a:pt x="0" y="0"/>
                      </a:moveTo>
                      <a:lnTo>
                        <a:pt x="2" y="18"/>
                      </a:lnTo>
                      <a:lnTo>
                        <a:pt x="5" y="35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27" name="Freeform 256"/>
                <p:cNvSpPr>
                  <a:spLocks/>
                </p:cNvSpPr>
                <p:nvPr/>
              </p:nvSpPr>
              <p:spPr bwMode="auto">
                <a:xfrm>
                  <a:off x="3758" y="1515"/>
                  <a:ext cx="5" cy="40"/>
                </a:xfrm>
                <a:custGeom>
                  <a:avLst/>
                  <a:gdLst>
                    <a:gd name="T0" fmla="*/ 0 w 5"/>
                    <a:gd name="T1" fmla="*/ 0 h 40"/>
                    <a:gd name="T2" fmla="*/ 1 w 5"/>
                    <a:gd name="T3" fmla="*/ 19 h 40"/>
                    <a:gd name="T4" fmla="*/ 5 w 5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0"/>
                    <a:gd name="T11" fmla="*/ 5 w 5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0">
                      <a:moveTo>
                        <a:pt x="0" y="0"/>
                      </a:moveTo>
                      <a:lnTo>
                        <a:pt x="1" y="19"/>
                      </a:lnTo>
                      <a:lnTo>
                        <a:pt x="5" y="4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28" name="Freeform 257"/>
                <p:cNvSpPr>
                  <a:spLocks/>
                </p:cNvSpPr>
                <p:nvPr/>
              </p:nvSpPr>
              <p:spPr bwMode="auto">
                <a:xfrm>
                  <a:off x="3763" y="1555"/>
                  <a:ext cx="4" cy="46"/>
                </a:xfrm>
                <a:custGeom>
                  <a:avLst/>
                  <a:gdLst>
                    <a:gd name="T0" fmla="*/ 0 w 4"/>
                    <a:gd name="T1" fmla="*/ 0 h 46"/>
                    <a:gd name="T2" fmla="*/ 1 w 4"/>
                    <a:gd name="T3" fmla="*/ 22 h 46"/>
                    <a:gd name="T4" fmla="*/ 4 w 4"/>
                    <a:gd name="T5" fmla="*/ 46 h 4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6"/>
                    <a:gd name="T11" fmla="*/ 4 w 4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6">
                      <a:moveTo>
                        <a:pt x="0" y="0"/>
                      </a:moveTo>
                      <a:lnTo>
                        <a:pt x="1" y="22"/>
                      </a:lnTo>
                      <a:lnTo>
                        <a:pt x="4" y="46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29" name="Line 258"/>
                <p:cNvSpPr>
                  <a:spLocks noChangeShapeType="1"/>
                </p:cNvSpPr>
                <p:nvPr/>
              </p:nvSpPr>
              <p:spPr bwMode="auto">
                <a:xfrm>
                  <a:off x="3767" y="1601"/>
                  <a:ext cx="5" cy="4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0" name="Line 259"/>
                <p:cNvSpPr>
                  <a:spLocks noChangeShapeType="1"/>
                </p:cNvSpPr>
                <p:nvPr/>
              </p:nvSpPr>
              <p:spPr bwMode="auto">
                <a:xfrm>
                  <a:off x="3772" y="1650"/>
                  <a:ext cx="5" cy="5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1" name="Freeform 260"/>
                <p:cNvSpPr>
                  <a:spLocks/>
                </p:cNvSpPr>
                <p:nvPr/>
              </p:nvSpPr>
              <p:spPr bwMode="auto">
                <a:xfrm>
                  <a:off x="3777" y="1702"/>
                  <a:ext cx="5" cy="56"/>
                </a:xfrm>
                <a:custGeom>
                  <a:avLst/>
                  <a:gdLst>
                    <a:gd name="T0" fmla="*/ 0 w 5"/>
                    <a:gd name="T1" fmla="*/ 0 h 56"/>
                    <a:gd name="T2" fmla="*/ 1 w 5"/>
                    <a:gd name="T3" fmla="*/ 27 h 56"/>
                    <a:gd name="T4" fmla="*/ 5 w 5"/>
                    <a:gd name="T5" fmla="*/ 56 h 5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6"/>
                    <a:gd name="T11" fmla="*/ 5 w 5"/>
                    <a:gd name="T12" fmla="*/ 56 h 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6">
                      <a:moveTo>
                        <a:pt x="0" y="0"/>
                      </a:moveTo>
                      <a:lnTo>
                        <a:pt x="1" y="27"/>
                      </a:lnTo>
                      <a:lnTo>
                        <a:pt x="5" y="56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2" name="Line 261"/>
                <p:cNvSpPr>
                  <a:spLocks noChangeShapeType="1"/>
                </p:cNvSpPr>
                <p:nvPr/>
              </p:nvSpPr>
              <p:spPr bwMode="auto">
                <a:xfrm>
                  <a:off x="3782" y="1758"/>
                  <a:ext cx="4" cy="56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3" name="Line 262"/>
                <p:cNvSpPr>
                  <a:spLocks noChangeShapeType="1"/>
                </p:cNvSpPr>
                <p:nvPr/>
              </p:nvSpPr>
              <p:spPr bwMode="auto">
                <a:xfrm>
                  <a:off x="3786" y="1814"/>
                  <a:ext cx="5" cy="55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4" name="Freeform 263"/>
                <p:cNvSpPr>
                  <a:spLocks/>
                </p:cNvSpPr>
                <p:nvPr/>
              </p:nvSpPr>
              <p:spPr bwMode="auto">
                <a:xfrm>
                  <a:off x="3791" y="1869"/>
                  <a:ext cx="5" cy="56"/>
                </a:xfrm>
                <a:custGeom>
                  <a:avLst/>
                  <a:gdLst>
                    <a:gd name="T0" fmla="*/ 0 w 5"/>
                    <a:gd name="T1" fmla="*/ 0 h 56"/>
                    <a:gd name="T2" fmla="*/ 2 w 5"/>
                    <a:gd name="T3" fmla="*/ 29 h 56"/>
                    <a:gd name="T4" fmla="*/ 5 w 5"/>
                    <a:gd name="T5" fmla="*/ 56 h 5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6"/>
                    <a:gd name="T11" fmla="*/ 5 w 5"/>
                    <a:gd name="T12" fmla="*/ 56 h 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6">
                      <a:moveTo>
                        <a:pt x="0" y="0"/>
                      </a:moveTo>
                      <a:lnTo>
                        <a:pt x="2" y="29"/>
                      </a:lnTo>
                      <a:lnTo>
                        <a:pt x="5" y="56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5" name="Line 264"/>
                <p:cNvSpPr>
                  <a:spLocks noChangeShapeType="1"/>
                </p:cNvSpPr>
                <p:nvPr/>
              </p:nvSpPr>
              <p:spPr bwMode="auto">
                <a:xfrm>
                  <a:off x="3796" y="1925"/>
                  <a:ext cx="5" cy="52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6" name="Line 265"/>
                <p:cNvSpPr>
                  <a:spLocks noChangeShapeType="1"/>
                </p:cNvSpPr>
                <p:nvPr/>
              </p:nvSpPr>
              <p:spPr bwMode="auto">
                <a:xfrm>
                  <a:off x="3801" y="1977"/>
                  <a:ext cx="3" cy="49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7" name="Freeform 266"/>
                <p:cNvSpPr>
                  <a:spLocks/>
                </p:cNvSpPr>
                <p:nvPr/>
              </p:nvSpPr>
              <p:spPr bwMode="auto">
                <a:xfrm>
                  <a:off x="3804" y="2026"/>
                  <a:ext cx="5" cy="46"/>
                </a:xfrm>
                <a:custGeom>
                  <a:avLst/>
                  <a:gdLst>
                    <a:gd name="T0" fmla="*/ 0 w 5"/>
                    <a:gd name="T1" fmla="*/ 0 h 46"/>
                    <a:gd name="T2" fmla="*/ 1 w 5"/>
                    <a:gd name="T3" fmla="*/ 24 h 46"/>
                    <a:gd name="T4" fmla="*/ 5 w 5"/>
                    <a:gd name="T5" fmla="*/ 46 h 4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6"/>
                    <a:gd name="T11" fmla="*/ 5 w 5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6">
                      <a:moveTo>
                        <a:pt x="0" y="0"/>
                      </a:moveTo>
                      <a:lnTo>
                        <a:pt x="1" y="24"/>
                      </a:lnTo>
                      <a:lnTo>
                        <a:pt x="5" y="46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8" name="Freeform 267"/>
                <p:cNvSpPr>
                  <a:spLocks/>
                </p:cNvSpPr>
                <p:nvPr/>
              </p:nvSpPr>
              <p:spPr bwMode="auto">
                <a:xfrm>
                  <a:off x="3809" y="2072"/>
                  <a:ext cx="4" cy="40"/>
                </a:xfrm>
                <a:custGeom>
                  <a:avLst/>
                  <a:gdLst>
                    <a:gd name="T0" fmla="*/ 0 w 4"/>
                    <a:gd name="T1" fmla="*/ 0 h 40"/>
                    <a:gd name="T2" fmla="*/ 1 w 4"/>
                    <a:gd name="T3" fmla="*/ 21 h 40"/>
                    <a:gd name="T4" fmla="*/ 4 w 4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0"/>
                    <a:gd name="T11" fmla="*/ 4 w 4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0">
                      <a:moveTo>
                        <a:pt x="0" y="0"/>
                      </a:moveTo>
                      <a:lnTo>
                        <a:pt x="1" y="21"/>
                      </a:lnTo>
                      <a:lnTo>
                        <a:pt x="4" y="4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9" name="Freeform 268"/>
                <p:cNvSpPr>
                  <a:spLocks/>
                </p:cNvSpPr>
                <p:nvPr/>
              </p:nvSpPr>
              <p:spPr bwMode="auto">
                <a:xfrm>
                  <a:off x="3813" y="2112"/>
                  <a:ext cx="5" cy="33"/>
                </a:xfrm>
                <a:custGeom>
                  <a:avLst/>
                  <a:gdLst>
                    <a:gd name="T0" fmla="*/ 0 w 5"/>
                    <a:gd name="T1" fmla="*/ 0 h 33"/>
                    <a:gd name="T2" fmla="*/ 2 w 5"/>
                    <a:gd name="T3" fmla="*/ 17 h 33"/>
                    <a:gd name="T4" fmla="*/ 5 w 5"/>
                    <a:gd name="T5" fmla="*/ 33 h 3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3"/>
                    <a:gd name="T11" fmla="*/ 5 w 5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3">
                      <a:moveTo>
                        <a:pt x="0" y="0"/>
                      </a:moveTo>
                      <a:lnTo>
                        <a:pt x="2" y="17"/>
                      </a:lnTo>
                      <a:lnTo>
                        <a:pt x="5" y="33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40" name="Freeform 269"/>
                <p:cNvSpPr>
                  <a:spLocks/>
                </p:cNvSpPr>
                <p:nvPr/>
              </p:nvSpPr>
              <p:spPr bwMode="auto">
                <a:xfrm>
                  <a:off x="3818" y="2145"/>
                  <a:ext cx="5" cy="27"/>
                </a:xfrm>
                <a:custGeom>
                  <a:avLst/>
                  <a:gdLst>
                    <a:gd name="T0" fmla="*/ 0 w 5"/>
                    <a:gd name="T1" fmla="*/ 0 h 27"/>
                    <a:gd name="T2" fmla="*/ 2 w 5"/>
                    <a:gd name="T3" fmla="*/ 15 h 27"/>
                    <a:gd name="T4" fmla="*/ 5 w 5"/>
                    <a:gd name="T5" fmla="*/ 27 h 27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7"/>
                    <a:gd name="T11" fmla="*/ 5 w 5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7">
                      <a:moveTo>
                        <a:pt x="0" y="0"/>
                      </a:moveTo>
                      <a:lnTo>
                        <a:pt x="2" y="15"/>
                      </a:lnTo>
                      <a:lnTo>
                        <a:pt x="5" y="27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41" name="Freeform 270"/>
                <p:cNvSpPr>
                  <a:spLocks/>
                </p:cNvSpPr>
                <p:nvPr/>
              </p:nvSpPr>
              <p:spPr bwMode="auto">
                <a:xfrm>
                  <a:off x="3823" y="2172"/>
                  <a:ext cx="5" cy="21"/>
                </a:xfrm>
                <a:custGeom>
                  <a:avLst/>
                  <a:gdLst>
                    <a:gd name="T0" fmla="*/ 0 w 5"/>
                    <a:gd name="T1" fmla="*/ 0 h 21"/>
                    <a:gd name="T2" fmla="*/ 1 w 5"/>
                    <a:gd name="T3" fmla="*/ 11 h 21"/>
                    <a:gd name="T4" fmla="*/ 5 w 5"/>
                    <a:gd name="T5" fmla="*/ 21 h 2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1"/>
                    <a:gd name="T11" fmla="*/ 5 w 5"/>
                    <a:gd name="T12" fmla="*/ 21 h 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1">
                      <a:moveTo>
                        <a:pt x="0" y="0"/>
                      </a:moveTo>
                      <a:lnTo>
                        <a:pt x="1" y="11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42" name="Freeform 271"/>
                <p:cNvSpPr>
                  <a:spLocks/>
                </p:cNvSpPr>
                <p:nvPr/>
              </p:nvSpPr>
              <p:spPr bwMode="auto">
                <a:xfrm>
                  <a:off x="3828" y="2193"/>
                  <a:ext cx="4" cy="11"/>
                </a:xfrm>
                <a:custGeom>
                  <a:avLst/>
                  <a:gdLst>
                    <a:gd name="T0" fmla="*/ 0 w 4"/>
                    <a:gd name="T1" fmla="*/ 0 h 11"/>
                    <a:gd name="T2" fmla="*/ 1 w 4"/>
                    <a:gd name="T3" fmla="*/ 6 h 11"/>
                    <a:gd name="T4" fmla="*/ 4 w 4"/>
                    <a:gd name="T5" fmla="*/ 11 h 1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1"/>
                    <a:gd name="T11" fmla="*/ 4 w 4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1">
                      <a:moveTo>
                        <a:pt x="0" y="0"/>
                      </a:moveTo>
                      <a:lnTo>
                        <a:pt x="1" y="6"/>
                      </a:lnTo>
                      <a:lnTo>
                        <a:pt x="4" y="11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43" name="Freeform 272"/>
                <p:cNvSpPr>
                  <a:spLocks/>
                </p:cNvSpPr>
                <p:nvPr/>
              </p:nvSpPr>
              <p:spPr bwMode="auto">
                <a:xfrm>
                  <a:off x="3832" y="2204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2 w 5"/>
                    <a:gd name="T3" fmla="*/ 3 h 5"/>
                    <a:gd name="T4" fmla="*/ 5 w 5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"/>
                    <a:gd name="T11" fmla="*/ 5 w 5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44" name="Freeform 273"/>
                <p:cNvSpPr>
                  <a:spLocks/>
                </p:cNvSpPr>
                <p:nvPr/>
              </p:nvSpPr>
              <p:spPr bwMode="auto">
                <a:xfrm>
                  <a:off x="2664" y="2198"/>
                  <a:ext cx="5" cy="3"/>
                </a:xfrm>
                <a:custGeom>
                  <a:avLst/>
                  <a:gdLst>
                    <a:gd name="T0" fmla="*/ 0 w 5"/>
                    <a:gd name="T1" fmla="*/ 3 h 3"/>
                    <a:gd name="T2" fmla="*/ 1 w 5"/>
                    <a:gd name="T3" fmla="*/ 1 h 3"/>
                    <a:gd name="T4" fmla="*/ 5 w 5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"/>
                    <a:gd name="T11" fmla="*/ 5 w 5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">
                      <a:moveTo>
                        <a:pt x="0" y="3"/>
                      </a:moveTo>
                      <a:lnTo>
                        <a:pt x="1" y="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45" name="Freeform 274"/>
                <p:cNvSpPr>
                  <a:spLocks/>
                </p:cNvSpPr>
                <p:nvPr/>
              </p:nvSpPr>
              <p:spPr bwMode="auto">
                <a:xfrm>
                  <a:off x="2669" y="2185"/>
                  <a:ext cx="4" cy="13"/>
                </a:xfrm>
                <a:custGeom>
                  <a:avLst/>
                  <a:gdLst>
                    <a:gd name="T0" fmla="*/ 0 w 4"/>
                    <a:gd name="T1" fmla="*/ 13 h 13"/>
                    <a:gd name="T2" fmla="*/ 1 w 4"/>
                    <a:gd name="T3" fmla="*/ 8 h 13"/>
                    <a:gd name="T4" fmla="*/ 4 w 4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3"/>
                    <a:gd name="T11" fmla="*/ 4 w 4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3">
                      <a:moveTo>
                        <a:pt x="0" y="13"/>
                      </a:moveTo>
                      <a:lnTo>
                        <a:pt x="1" y="8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46" name="Freeform 275"/>
                <p:cNvSpPr>
                  <a:spLocks/>
                </p:cNvSpPr>
                <p:nvPr/>
              </p:nvSpPr>
              <p:spPr bwMode="auto">
                <a:xfrm>
                  <a:off x="2673" y="2166"/>
                  <a:ext cx="5" cy="19"/>
                </a:xfrm>
                <a:custGeom>
                  <a:avLst/>
                  <a:gdLst>
                    <a:gd name="T0" fmla="*/ 0 w 5"/>
                    <a:gd name="T1" fmla="*/ 19 h 19"/>
                    <a:gd name="T2" fmla="*/ 2 w 5"/>
                    <a:gd name="T3" fmla="*/ 9 h 19"/>
                    <a:gd name="T4" fmla="*/ 5 w 5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9"/>
                    <a:gd name="T11" fmla="*/ 5 w 5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9">
                      <a:moveTo>
                        <a:pt x="0" y="19"/>
                      </a:moveTo>
                      <a:lnTo>
                        <a:pt x="2" y="9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47" name="Freeform 276"/>
                <p:cNvSpPr>
                  <a:spLocks/>
                </p:cNvSpPr>
                <p:nvPr/>
              </p:nvSpPr>
              <p:spPr bwMode="auto">
                <a:xfrm>
                  <a:off x="2678" y="2141"/>
                  <a:ext cx="5" cy="25"/>
                </a:xfrm>
                <a:custGeom>
                  <a:avLst/>
                  <a:gdLst>
                    <a:gd name="T0" fmla="*/ 0 w 5"/>
                    <a:gd name="T1" fmla="*/ 25 h 25"/>
                    <a:gd name="T2" fmla="*/ 2 w 5"/>
                    <a:gd name="T3" fmla="*/ 14 h 25"/>
                    <a:gd name="T4" fmla="*/ 5 w 5"/>
                    <a:gd name="T5" fmla="*/ 0 h 2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5"/>
                    <a:gd name="T11" fmla="*/ 5 w 5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5">
                      <a:moveTo>
                        <a:pt x="0" y="25"/>
                      </a:moveTo>
                      <a:lnTo>
                        <a:pt x="2" y="1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48" name="Freeform 277"/>
                <p:cNvSpPr>
                  <a:spLocks/>
                </p:cNvSpPr>
                <p:nvPr/>
              </p:nvSpPr>
              <p:spPr bwMode="auto">
                <a:xfrm>
                  <a:off x="2683" y="2107"/>
                  <a:ext cx="5" cy="34"/>
                </a:xfrm>
                <a:custGeom>
                  <a:avLst/>
                  <a:gdLst>
                    <a:gd name="T0" fmla="*/ 0 w 5"/>
                    <a:gd name="T1" fmla="*/ 34 h 34"/>
                    <a:gd name="T2" fmla="*/ 1 w 5"/>
                    <a:gd name="T3" fmla="*/ 18 h 34"/>
                    <a:gd name="T4" fmla="*/ 5 w 5"/>
                    <a:gd name="T5" fmla="*/ 0 h 3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4"/>
                    <a:gd name="T11" fmla="*/ 5 w 5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4">
                      <a:moveTo>
                        <a:pt x="0" y="34"/>
                      </a:moveTo>
                      <a:lnTo>
                        <a:pt x="1" y="18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4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2688" y="2069"/>
                  <a:ext cx="4" cy="38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50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2692" y="2026"/>
                  <a:ext cx="5" cy="4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51" name="Freeform 280"/>
                <p:cNvSpPr>
                  <a:spLocks/>
                </p:cNvSpPr>
                <p:nvPr/>
              </p:nvSpPr>
              <p:spPr bwMode="auto">
                <a:xfrm>
                  <a:off x="2697" y="1979"/>
                  <a:ext cx="5" cy="47"/>
                </a:xfrm>
                <a:custGeom>
                  <a:avLst/>
                  <a:gdLst>
                    <a:gd name="T0" fmla="*/ 0 w 5"/>
                    <a:gd name="T1" fmla="*/ 47 h 47"/>
                    <a:gd name="T2" fmla="*/ 2 w 5"/>
                    <a:gd name="T3" fmla="*/ 23 h 47"/>
                    <a:gd name="T4" fmla="*/ 5 w 5"/>
                    <a:gd name="T5" fmla="*/ 0 h 47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7"/>
                    <a:gd name="T11" fmla="*/ 5 w 5"/>
                    <a:gd name="T12" fmla="*/ 47 h 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7">
                      <a:moveTo>
                        <a:pt x="0" y="47"/>
                      </a:moveTo>
                      <a:lnTo>
                        <a:pt x="2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5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2702" y="1928"/>
                  <a:ext cx="5" cy="5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53" name="Freeform 282"/>
                <p:cNvSpPr>
                  <a:spLocks/>
                </p:cNvSpPr>
                <p:nvPr/>
              </p:nvSpPr>
              <p:spPr bwMode="auto">
                <a:xfrm>
                  <a:off x="2707" y="1874"/>
                  <a:ext cx="4" cy="54"/>
                </a:xfrm>
                <a:custGeom>
                  <a:avLst/>
                  <a:gdLst>
                    <a:gd name="T0" fmla="*/ 0 w 4"/>
                    <a:gd name="T1" fmla="*/ 54 h 54"/>
                    <a:gd name="T2" fmla="*/ 1 w 4"/>
                    <a:gd name="T3" fmla="*/ 27 h 54"/>
                    <a:gd name="T4" fmla="*/ 4 w 4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4"/>
                    <a:gd name="T11" fmla="*/ 4 w 4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4">
                      <a:moveTo>
                        <a:pt x="0" y="54"/>
                      </a:moveTo>
                      <a:lnTo>
                        <a:pt x="1" y="27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54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2711" y="1820"/>
                  <a:ext cx="5" cy="54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55" name="Freeform 284"/>
                <p:cNvSpPr>
                  <a:spLocks/>
                </p:cNvSpPr>
                <p:nvPr/>
              </p:nvSpPr>
              <p:spPr bwMode="auto">
                <a:xfrm>
                  <a:off x="2716" y="1764"/>
                  <a:ext cx="3" cy="56"/>
                </a:xfrm>
                <a:custGeom>
                  <a:avLst/>
                  <a:gdLst>
                    <a:gd name="T0" fmla="*/ 0 w 3"/>
                    <a:gd name="T1" fmla="*/ 56 h 56"/>
                    <a:gd name="T2" fmla="*/ 2 w 3"/>
                    <a:gd name="T3" fmla="*/ 27 h 56"/>
                    <a:gd name="T4" fmla="*/ 3 w 3"/>
                    <a:gd name="T5" fmla="*/ 0 h 56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56"/>
                    <a:gd name="T11" fmla="*/ 3 w 3"/>
                    <a:gd name="T12" fmla="*/ 56 h 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56">
                      <a:moveTo>
                        <a:pt x="0" y="56"/>
                      </a:moveTo>
                      <a:lnTo>
                        <a:pt x="2" y="27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56" name="Freeform 285"/>
                <p:cNvSpPr>
                  <a:spLocks/>
                </p:cNvSpPr>
                <p:nvPr/>
              </p:nvSpPr>
              <p:spPr bwMode="auto">
                <a:xfrm>
                  <a:off x="2719" y="1712"/>
                  <a:ext cx="5" cy="52"/>
                </a:xfrm>
                <a:custGeom>
                  <a:avLst/>
                  <a:gdLst>
                    <a:gd name="T0" fmla="*/ 0 w 5"/>
                    <a:gd name="T1" fmla="*/ 52 h 52"/>
                    <a:gd name="T2" fmla="*/ 2 w 5"/>
                    <a:gd name="T3" fmla="*/ 25 h 52"/>
                    <a:gd name="T4" fmla="*/ 5 w 5"/>
                    <a:gd name="T5" fmla="*/ 0 h 5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2"/>
                    <a:gd name="T11" fmla="*/ 5 w 5"/>
                    <a:gd name="T12" fmla="*/ 52 h 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2">
                      <a:moveTo>
                        <a:pt x="0" y="52"/>
                      </a:moveTo>
                      <a:lnTo>
                        <a:pt x="2" y="2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57" name="Freeform 286"/>
                <p:cNvSpPr>
                  <a:spLocks/>
                </p:cNvSpPr>
                <p:nvPr/>
              </p:nvSpPr>
              <p:spPr bwMode="auto">
                <a:xfrm>
                  <a:off x="2724" y="1660"/>
                  <a:ext cx="5" cy="52"/>
                </a:xfrm>
                <a:custGeom>
                  <a:avLst/>
                  <a:gdLst>
                    <a:gd name="T0" fmla="*/ 0 w 5"/>
                    <a:gd name="T1" fmla="*/ 52 h 52"/>
                    <a:gd name="T2" fmla="*/ 2 w 5"/>
                    <a:gd name="T3" fmla="*/ 25 h 52"/>
                    <a:gd name="T4" fmla="*/ 5 w 5"/>
                    <a:gd name="T5" fmla="*/ 0 h 5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2"/>
                    <a:gd name="T11" fmla="*/ 5 w 5"/>
                    <a:gd name="T12" fmla="*/ 52 h 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2">
                      <a:moveTo>
                        <a:pt x="0" y="52"/>
                      </a:moveTo>
                      <a:lnTo>
                        <a:pt x="2" y="2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58" name="Freeform 287"/>
                <p:cNvSpPr>
                  <a:spLocks/>
                </p:cNvSpPr>
                <p:nvPr/>
              </p:nvSpPr>
              <p:spPr bwMode="auto">
                <a:xfrm>
                  <a:off x="2729" y="1610"/>
                  <a:ext cx="5" cy="50"/>
                </a:xfrm>
                <a:custGeom>
                  <a:avLst/>
                  <a:gdLst>
                    <a:gd name="T0" fmla="*/ 0 w 5"/>
                    <a:gd name="T1" fmla="*/ 50 h 50"/>
                    <a:gd name="T2" fmla="*/ 2 w 5"/>
                    <a:gd name="T3" fmla="*/ 24 h 50"/>
                    <a:gd name="T4" fmla="*/ 5 w 5"/>
                    <a:gd name="T5" fmla="*/ 0 h 5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0"/>
                    <a:gd name="T11" fmla="*/ 5 w 5"/>
                    <a:gd name="T12" fmla="*/ 50 h 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0">
                      <a:moveTo>
                        <a:pt x="0" y="50"/>
                      </a:moveTo>
                      <a:lnTo>
                        <a:pt x="2" y="2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59" name="Freeform 288"/>
                <p:cNvSpPr>
                  <a:spLocks/>
                </p:cNvSpPr>
                <p:nvPr/>
              </p:nvSpPr>
              <p:spPr bwMode="auto">
                <a:xfrm>
                  <a:off x="2734" y="1566"/>
                  <a:ext cx="4" cy="44"/>
                </a:xfrm>
                <a:custGeom>
                  <a:avLst/>
                  <a:gdLst>
                    <a:gd name="T0" fmla="*/ 0 w 4"/>
                    <a:gd name="T1" fmla="*/ 44 h 44"/>
                    <a:gd name="T2" fmla="*/ 1 w 4"/>
                    <a:gd name="T3" fmla="*/ 22 h 44"/>
                    <a:gd name="T4" fmla="*/ 4 w 4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4"/>
                    <a:gd name="T11" fmla="*/ 4 w 4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4">
                      <a:moveTo>
                        <a:pt x="0" y="44"/>
                      </a:moveTo>
                      <a:lnTo>
                        <a:pt x="1" y="2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0" name="Freeform 289"/>
                <p:cNvSpPr>
                  <a:spLocks/>
                </p:cNvSpPr>
                <p:nvPr/>
              </p:nvSpPr>
              <p:spPr bwMode="auto">
                <a:xfrm>
                  <a:off x="2738" y="1525"/>
                  <a:ext cx="5" cy="41"/>
                </a:xfrm>
                <a:custGeom>
                  <a:avLst/>
                  <a:gdLst>
                    <a:gd name="T0" fmla="*/ 0 w 5"/>
                    <a:gd name="T1" fmla="*/ 41 h 41"/>
                    <a:gd name="T2" fmla="*/ 2 w 5"/>
                    <a:gd name="T3" fmla="*/ 20 h 41"/>
                    <a:gd name="T4" fmla="*/ 5 w 5"/>
                    <a:gd name="T5" fmla="*/ 0 h 4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1"/>
                    <a:gd name="T11" fmla="*/ 5 w 5"/>
                    <a:gd name="T12" fmla="*/ 41 h 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1">
                      <a:moveTo>
                        <a:pt x="0" y="41"/>
                      </a:moveTo>
                      <a:lnTo>
                        <a:pt x="2" y="2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1" name="Freeform 290"/>
                <p:cNvSpPr>
                  <a:spLocks/>
                </p:cNvSpPr>
                <p:nvPr/>
              </p:nvSpPr>
              <p:spPr bwMode="auto">
                <a:xfrm>
                  <a:off x="2743" y="1490"/>
                  <a:ext cx="5" cy="35"/>
                </a:xfrm>
                <a:custGeom>
                  <a:avLst/>
                  <a:gdLst>
                    <a:gd name="T0" fmla="*/ 0 w 5"/>
                    <a:gd name="T1" fmla="*/ 35 h 35"/>
                    <a:gd name="T2" fmla="*/ 2 w 5"/>
                    <a:gd name="T3" fmla="*/ 17 h 35"/>
                    <a:gd name="T4" fmla="*/ 5 w 5"/>
                    <a:gd name="T5" fmla="*/ 0 h 3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5"/>
                    <a:gd name="T11" fmla="*/ 5 w 5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5">
                      <a:moveTo>
                        <a:pt x="0" y="35"/>
                      </a:moveTo>
                      <a:lnTo>
                        <a:pt x="2" y="1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2" name="Freeform 291"/>
                <p:cNvSpPr>
                  <a:spLocks/>
                </p:cNvSpPr>
                <p:nvPr/>
              </p:nvSpPr>
              <p:spPr bwMode="auto">
                <a:xfrm>
                  <a:off x="2748" y="1460"/>
                  <a:ext cx="5" cy="30"/>
                </a:xfrm>
                <a:custGeom>
                  <a:avLst/>
                  <a:gdLst>
                    <a:gd name="T0" fmla="*/ 0 w 5"/>
                    <a:gd name="T1" fmla="*/ 30 h 30"/>
                    <a:gd name="T2" fmla="*/ 2 w 5"/>
                    <a:gd name="T3" fmla="*/ 14 h 30"/>
                    <a:gd name="T4" fmla="*/ 5 w 5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0"/>
                    <a:gd name="T11" fmla="*/ 5 w 5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0">
                      <a:moveTo>
                        <a:pt x="0" y="30"/>
                      </a:moveTo>
                      <a:lnTo>
                        <a:pt x="2" y="1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3" name="Freeform 292"/>
                <p:cNvSpPr>
                  <a:spLocks/>
                </p:cNvSpPr>
                <p:nvPr/>
              </p:nvSpPr>
              <p:spPr bwMode="auto">
                <a:xfrm>
                  <a:off x="2753" y="1436"/>
                  <a:ext cx="5" cy="24"/>
                </a:xfrm>
                <a:custGeom>
                  <a:avLst/>
                  <a:gdLst>
                    <a:gd name="T0" fmla="*/ 0 w 5"/>
                    <a:gd name="T1" fmla="*/ 24 h 24"/>
                    <a:gd name="T2" fmla="*/ 1 w 5"/>
                    <a:gd name="T3" fmla="*/ 11 h 24"/>
                    <a:gd name="T4" fmla="*/ 5 w 5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4"/>
                    <a:gd name="T11" fmla="*/ 5 w 5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4">
                      <a:moveTo>
                        <a:pt x="0" y="24"/>
                      </a:moveTo>
                      <a:lnTo>
                        <a:pt x="1" y="1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4" name="Freeform 293"/>
                <p:cNvSpPr>
                  <a:spLocks/>
                </p:cNvSpPr>
                <p:nvPr/>
              </p:nvSpPr>
              <p:spPr bwMode="auto">
                <a:xfrm>
                  <a:off x="2758" y="1420"/>
                  <a:ext cx="4" cy="16"/>
                </a:xfrm>
                <a:custGeom>
                  <a:avLst/>
                  <a:gdLst>
                    <a:gd name="T0" fmla="*/ 0 w 4"/>
                    <a:gd name="T1" fmla="*/ 16 h 16"/>
                    <a:gd name="T2" fmla="*/ 1 w 4"/>
                    <a:gd name="T3" fmla="*/ 6 h 16"/>
                    <a:gd name="T4" fmla="*/ 4 w 4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6"/>
                    <a:gd name="T11" fmla="*/ 4 w 4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6">
                      <a:moveTo>
                        <a:pt x="0" y="16"/>
                      </a:moveTo>
                      <a:lnTo>
                        <a:pt x="1" y="6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5" name="Freeform 294"/>
                <p:cNvSpPr>
                  <a:spLocks/>
                </p:cNvSpPr>
                <p:nvPr/>
              </p:nvSpPr>
              <p:spPr bwMode="auto">
                <a:xfrm>
                  <a:off x="2762" y="1410"/>
                  <a:ext cx="5" cy="10"/>
                </a:xfrm>
                <a:custGeom>
                  <a:avLst/>
                  <a:gdLst>
                    <a:gd name="T0" fmla="*/ 0 w 5"/>
                    <a:gd name="T1" fmla="*/ 10 h 10"/>
                    <a:gd name="T2" fmla="*/ 2 w 5"/>
                    <a:gd name="T3" fmla="*/ 5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10"/>
                      </a:moveTo>
                      <a:lnTo>
                        <a:pt x="2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6" name="Freeform 295"/>
                <p:cNvSpPr>
                  <a:spLocks/>
                </p:cNvSpPr>
                <p:nvPr/>
              </p:nvSpPr>
              <p:spPr bwMode="auto">
                <a:xfrm>
                  <a:off x="2767" y="1406"/>
                  <a:ext cx="5" cy="4"/>
                </a:xfrm>
                <a:custGeom>
                  <a:avLst/>
                  <a:gdLst>
                    <a:gd name="T0" fmla="*/ 0 w 5"/>
                    <a:gd name="T1" fmla="*/ 4 h 4"/>
                    <a:gd name="T2" fmla="*/ 2 w 5"/>
                    <a:gd name="T3" fmla="*/ 1 h 4"/>
                    <a:gd name="T4" fmla="*/ 5 w 5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4"/>
                      </a:moveTo>
                      <a:lnTo>
                        <a:pt x="2" y="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7" name="Freeform 296"/>
                <p:cNvSpPr>
                  <a:spLocks/>
                </p:cNvSpPr>
                <p:nvPr/>
              </p:nvSpPr>
              <p:spPr bwMode="auto">
                <a:xfrm>
                  <a:off x="2772" y="1406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1 w 5"/>
                    <a:gd name="T3" fmla="*/ 1 h 4"/>
                    <a:gd name="T4" fmla="*/ 5 w 5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5" y="4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8" name="Freeform 297"/>
                <p:cNvSpPr>
                  <a:spLocks/>
                </p:cNvSpPr>
                <p:nvPr/>
              </p:nvSpPr>
              <p:spPr bwMode="auto">
                <a:xfrm>
                  <a:off x="2777" y="1410"/>
                  <a:ext cx="4" cy="10"/>
                </a:xfrm>
                <a:custGeom>
                  <a:avLst/>
                  <a:gdLst>
                    <a:gd name="T0" fmla="*/ 0 w 4"/>
                    <a:gd name="T1" fmla="*/ 0 h 10"/>
                    <a:gd name="T2" fmla="*/ 1 w 4"/>
                    <a:gd name="T3" fmla="*/ 5 h 10"/>
                    <a:gd name="T4" fmla="*/ 4 w 4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0"/>
                    <a:gd name="T11" fmla="*/ 4 w 4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0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4" y="1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9" name="Freeform 298"/>
                <p:cNvSpPr>
                  <a:spLocks/>
                </p:cNvSpPr>
                <p:nvPr/>
              </p:nvSpPr>
              <p:spPr bwMode="auto">
                <a:xfrm>
                  <a:off x="2781" y="1420"/>
                  <a:ext cx="5" cy="16"/>
                </a:xfrm>
                <a:custGeom>
                  <a:avLst/>
                  <a:gdLst>
                    <a:gd name="T0" fmla="*/ 0 w 5"/>
                    <a:gd name="T1" fmla="*/ 0 h 16"/>
                    <a:gd name="T2" fmla="*/ 2 w 5"/>
                    <a:gd name="T3" fmla="*/ 8 h 16"/>
                    <a:gd name="T4" fmla="*/ 5 w 5"/>
                    <a:gd name="T5" fmla="*/ 16 h 1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6"/>
                    <a:gd name="T11" fmla="*/ 5 w 5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6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5" y="16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70" name="Freeform 299"/>
                <p:cNvSpPr>
                  <a:spLocks/>
                </p:cNvSpPr>
                <p:nvPr/>
              </p:nvSpPr>
              <p:spPr bwMode="auto">
                <a:xfrm>
                  <a:off x="2786" y="1436"/>
                  <a:ext cx="5" cy="20"/>
                </a:xfrm>
                <a:custGeom>
                  <a:avLst/>
                  <a:gdLst>
                    <a:gd name="T0" fmla="*/ 0 w 5"/>
                    <a:gd name="T1" fmla="*/ 0 h 20"/>
                    <a:gd name="T2" fmla="*/ 2 w 5"/>
                    <a:gd name="T3" fmla="*/ 9 h 20"/>
                    <a:gd name="T4" fmla="*/ 5 w 5"/>
                    <a:gd name="T5" fmla="*/ 20 h 2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0"/>
                    <a:gd name="T11" fmla="*/ 5 w 5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0">
                      <a:moveTo>
                        <a:pt x="0" y="0"/>
                      </a:moveTo>
                      <a:lnTo>
                        <a:pt x="2" y="9"/>
                      </a:lnTo>
                      <a:lnTo>
                        <a:pt x="5" y="2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71" name="Freeform 300"/>
                <p:cNvSpPr>
                  <a:spLocks/>
                </p:cNvSpPr>
                <p:nvPr/>
              </p:nvSpPr>
              <p:spPr bwMode="auto">
                <a:xfrm>
                  <a:off x="2791" y="1456"/>
                  <a:ext cx="5" cy="27"/>
                </a:xfrm>
                <a:custGeom>
                  <a:avLst/>
                  <a:gdLst>
                    <a:gd name="T0" fmla="*/ 0 w 5"/>
                    <a:gd name="T1" fmla="*/ 0 h 27"/>
                    <a:gd name="T2" fmla="*/ 1 w 5"/>
                    <a:gd name="T3" fmla="*/ 13 h 27"/>
                    <a:gd name="T4" fmla="*/ 5 w 5"/>
                    <a:gd name="T5" fmla="*/ 27 h 27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7"/>
                    <a:gd name="T11" fmla="*/ 5 w 5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7">
                      <a:moveTo>
                        <a:pt x="0" y="0"/>
                      </a:moveTo>
                      <a:lnTo>
                        <a:pt x="1" y="13"/>
                      </a:lnTo>
                      <a:lnTo>
                        <a:pt x="5" y="27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72" name="Freeform 301"/>
                <p:cNvSpPr>
                  <a:spLocks/>
                </p:cNvSpPr>
                <p:nvPr/>
              </p:nvSpPr>
              <p:spPr bwMode="auto">
                <a:xfrm>
                  <a:off x="2796" y="1483"/>
                  <a:ext cx="4" cy="31"/>
                </a:xfrm>
                <a:custGeom>
                  <a:avLst/>
                  <a:gdLst>
                    <a:gd name="T0" fmla="*/ 0 w 4"/>
                    <a:gd name="T1" fmla="*/ 0 h 31"/>
                    <a:gd name="T2" fmla="*/ 1 w 4"/>
                    <a:gd name="T3" fmla="*/ 15 h 31"/>
                    <a:gd name="T4" fmla="*/ 4 w 4"/>
                    <a:gd name="T5" fmla="*/ 31 h 3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1"/>
                    <a:gd name="T11" fmla="*/ 4 w 4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1">
                      <a:moveTo>
                        <a:pt x="0" y="0"/>
                      </a:moveTo>
                      <a:lnTo>
                        <a:pt x="1" y="15"/>
                      </a:lnTo>
                      <a:lnTo>
                        <a:pt x="4" y="31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73" name="Freeform 302"/>
                <p:cNvSpPr>
                  <a:spLocks/>
                </p:cNvSpPr>
                <p:nvPr/>
              </p:nvSpPr>
              <p:spPr bwMode="auto">
                <a:xfrm>
                  <a:off x="2800" y="1514"/>
                  <a:ext cx="5" cy="34"/>
                </a:xfrm>
                <a:custGeom>
                  <a:avLst/>
                  <a:gdLst>
                    <a:gd name="T0" fmla="*/ 0 w 5"/>
                    <a:gd name="T1" fmla="*/ 0 h 34"/>
                    <a:gd name="T2" fmla="*/ 2 w 5"/>
                    <a:gd name="T3" fmla="*/ 17 h 34"/>
                    <a:gd name="T4" fmla="*/ 5 w 5"/>
                    <a:gd name="T5" fmla="*/ 34 h 3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4"/>
                    <a:gd name="T11" fmla="*/ 5 w 5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4">
                      <a:moveTo>
                        <a:pt x="0" y="0"/>
                      </a:moveTo>
                      <a:lnTo>
                        <a:pt x="2" y="17"/>
                      </a:lnTo>
                      <a:lnTo>
                        <a:pt x="5" y="34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74" name="Line 303"/>
                <p:cNvSpPr>
                  <a:spLocks noChangeShapeType="1"/>
                </p:cNvSpPr>
                <p:nvPr/>
              </p:nvSpPr>
              <p:spPr bwMode="auto">
                <a:xfrm>
                  <a:off x="2805" y="1548"/>
                  <a:ext cx="5" cy="37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75" name="Line 304"/>
                <p:cNvSpPr>
                  <a:spLocks noChangeShapeType="1"/>
                </p:cNvSpPr>
                <p:nvPr/>
              </p:nvSpPr>
              <p:spPr bwMode="auto">
                <a:xfrm>
                  <a:off x="2810" y="1585"/>
                  <a:ext cx="5" cy="40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76" name="Line 305"/>
                <p:cNvSpPr>
                  <a:spLocks noChangeShapeType="1"/>
                </p:cNvSpPr>
                <p:nvPr/>
              </p:nvSpPr>
              <p:spPr bwMode="auto">
                <a:xfrm>
                  <a:off x="2815" y="1625"/>
                  <a:ext cx="4" cy="4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77" name="Line 306"/>
                <p:cNvSpPr>
                  <a:spLocks noChangeShapeType="1"/>
                </p:cNvSpPr>
                <p:nvPr/>
              </p:nvSpPr>
              <p:spPr bwMode="auto">
                <a:xfrm>
                  <a:off x="2819" y="1666"/>
                  <a:ext cx="5" cy="4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78" name="Line 307"/>
                <p:cNvSpPr>
                  <a:spLocks noChangeShapeType="1"/>
                </p:cNvSpPr>
                <p:nvPr/>
              </p:nvSpPr>
              <p:spPr bwMode="auto">
                <a:xfrm>
                  <a:off x="2824" y="1707"/>
                  <a:ext cx="3" cy="4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79" name="Line 308"/>
                <p:cNvSpPr>
                  <a:spLocks noChangeShapeType="1"/>
                </p:cNvSpPr>
                <p:nvPr/>
              </p:nvSpPr>
              <p:spPr bwMode="auto">
                <a:xfrm>
                  <a:off x="2827" y="1748"/>
                  <a:ext cx="5" cy="40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80" name="Line 309"/>
                <p:cNvSpPr>
                  <a:spLocks noChangeShapeType="1"/>
                </p:cNvSpPr>
                <p:nvPr/>
              </p:nvSpPr>
              <p:spPr bwMode="auto">
                <a:xfrm>
                  <a:off x="2832" y="1788"/>
                  <a:ext cx="5" cy="38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81" name="Freeform 310"/>
                <p:cNvSpPr>
                  <a:spLocks/>
                </p:cNvSpPr>
                <p:nvPr/>
              </p:nvSpPr>
              <p:spPr bwMode="auto">
                <a:xfrm>
                  <a:off x="2837" y="1826"/>
                  <a:ext cx="5" cy="37"/>
                </a:xfrm>
                <a:custGeom>
                  <a:avLst/>
                  <a:gdLst>
                    <a:gd name="T0" fmla="*/ 0 w 5"/>
                    <a:gd name="T1" fmla="*/ 0 h 37"/>
                    <a:gd name="T2" fmla="*/ 1 w 5"/>
                    <a:gd name="T3" fmla="*/ 19 h 37"/>
                    <a:gd name="T4" fmla="*/ 5 w 5"/>
                    <a:gd name="T5" fmla="*/ 37 h 37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7"/>
                    <a:gd name="T11" fmla="*/ 5 w 5"/>
                    <a:gd name="T12" fmla="*/ 37 h 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7">
                      <a:moveTo>
                        <a:pt x="0" y="0"/>
                      </a:moveTo>
                      <a:lnTo>
                        <a:pt x="1" y="19"/>
                      </a:lnTo>
                      <a:lnTo>
                        <a:pt x="5" y="37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82" name="Line 311"/>
                <p:cNvSpPr>
                  <a:spLocks noChangeShapeType="1"/>
                </p:cNvSpPr>
                <p:nvPr/>
              </p:nvSpPr>
              <p:spPr bwMode="auto">
                <a:xfrm>
                  <a:off x="2842" y="1863"/>
                  <a:ext cx="4" cy="3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83" name="Line 312"/>
                <p:cNvSpPr>
                  <a:spLocks noChangeShapeType="1"/>
                </p:cNvSpPr>
                <p:nvPr/>
              </p:nvSpPr>
              <p:spPr bwMode="auto">
                <a:xfrm>
                  <a:off x="2846" y="1896"/>
                  <a:ext cx="5" cy="30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84" name="Line 313"/>
                <p:cNvSpPr>
                  <a:spLocks noChangeShapeType="1"/>
                </p:cNvSpPr>
                <p:nvPr/>
              </p:nvSpPr>
              <p:spPr bwMode="auto">
                <a:xfrm>
                  <a:off x="2851" y="1926"/>
                  <a:ext cx="5" cy="27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85" name="Freeform 314"/>
                <p:cNvSpPr>
                  <a:spLocks/>
                </p:cNvSpPr>
                <p:nvPr/>
              </p:nvSpPr>
              <p:spPr bwMode="auto">
                <a:xfrm>
                  <a:off x="2856" y="1953"/>
                  <a:ext cx="5" cy="24"/>
                </a:xfrm>
                <a:custGeom>
                  <a:avLst/>
                  <a:gdLst>
                    <a:gd name="T0" fmla="*/ 0 w 5"/>
                    <a:gd name="T1" fmla="*/ 0 h 24"/>
                    <a:gd name="T2" fmla="*/ 2 w 5"/>
                    <a:gd name="T3" fmla="*/ 13 h 24"/>
                    <a:gd name="T4" fmla="*/ 5 w 5"/>
                    <a:gd name="T5" fmla="*/ 24 h 2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4"/>
                    <a:gd name="T11" fmla="*/ 5 w 5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4">
                      <a:moveTo>
                        <a:pt x="0" y="0"/>
                      </a:moveTo>
                      <a:lnTo>
                        <a:pt x="2" y="13"/>
                      </a:lnTo>
                      <a:lnTo>
                        <a:pt x="5" y="24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86" name="Line 315"/>
                <p:cNvSpPr>
                  <a:spLocks noChangeShapeType="1"/>
                </p:cNvSpPr>
                <p:nvPr/>
              </p:nvSpPr>
              <p:spPr bwMode="auto">
                <a:xfrm>
                  <a:off x="2861" y="1977"/>
                  <a:ext cx="4" cy="19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87" name="Freeform 316"/>
                <p:cNvSpPr>
                  <a:spLocks/>
                </p:cNvSpPr>
                <p:nvPr/>
              </p:nvSpPr>
              <p:spPr bwMode="auto">
                <a:xfrm>
                  <a:off x="2865" y="1996"/>
                  <a:ext cx="5" cy="14"/>
                </a:xfrm>
                <a:custGeom>
                  <a:avLst/>
                  <a:gdLst>
                    <a:gd name="T0" fmla="*/ 0 w 5"/>
                    <a:gd name="T1" fmla="*/ 0 h 14"/>
                    <a:gd name="T2" fmla="*/ 2 w 5"/>
                    <a:gd name="T3" fmla="*/ 8 h 14"/>
                    <a:gd name="T4" fmla="*/ 5 w 5"/>
                    <a:gd name="T5" fmla="*/ 14 h 1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4"/>
                    <a:gd name="T11" fmla="*/ 5 w 5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4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5" y="14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88" name="Line 317"/>
                <p:cNvSpPr>
                  <a:spLocks noChangeShapeType="1"/>
                </p:cNvSpPr>
                <p:nvPr/>
              </p:nvSpPr>
              <p:spPr bwMode="auto">
                <a:xfrm>
                  <a:off x="2870" y="2010"/>
                  <a:ext cx="5" cy="1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89" name="Freeform 318"/>
                <p:cNvSpPr>
                  <a:spLocks/>
                </p:cNvSpPr>
                <p:nvPr/>
              </p:nvSpPr>
              <p:spPr bwMode="auto">
                <a:xfrm>
                  <a:off x="2875" y="2021"/>
                  <a:ext cx="5" cy="8"/>
                </a:xfrm>
                <a:custGeom>
                  <a:avLst/>
                  <a:gdLst>
                    <a:gd name="T0" fmla="*/ 0 w 5"/>
                    <a:gd name="T1" fmla="*/ 0 h 8"/>
                    <a:gd name="T2" fmla="*/ 2 w 5"/>
                    <a:gd name="T3" fmla="*/ 5 h 8"/>
                    <a:gd name="T4" fmla="*/ 5 w 5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8"/>
                    <a:gd name="T11" fmla="*/ 5 w 5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8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5" y="8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0" name="Freeform 319"/>
                <p:cNvSpPr>
                  <a:spLocks/>
                </p:cNvSpPr>
                <p:nvPr/>
              </p:nvSpPr>
              <p:spPr bwMode="auto">
                <a:xfrm>
                  <a:off x="2880" y="2029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1 w 5"/>
                    <a:gd name="T3" fmla="*/ 2 h 4"/>
                    <a:gd name="T4" fmla="*/ 5 w 5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5" y="4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1" name="Line 320"/>
                <p:cNvSpPr>
                  <a:spLocks noChangeShapeType="1"/>
                </p:cNvSpPr>
                <p:nvPr/>
              </p:nvSpPr>
              <p:spPr bwMode="auto">
                <a:xfrm>
                  <a:off x="2885" y="2033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2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2889" y="2029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3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2894" y="2023"/>
                  <a:ext cx="5" cy="6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4" name="Freeform 323"/>
                <p:cNvSpPr>
                  <a:spLocks/>
                </p:cNvSpPr>
                <p:nvPr/>
              </p:nvSpPr>
              <p:spPr bwMode="auto">
                <a:xfrm>
                  <a:off x="2899" y="2014"/>
                  <a:ext cx="5" cy="9"/>
                </a:xfrm>
                <a:custGeom>
                  <a:avLst/>
                  <a:gdLst>
                    <a:gd name="T0" fmla="*/ 0 w 5"/>
                    <a:gd name="T1" fmla="*/ 9 h 9"/>
                    <a:gd name="T2" fmla="*/ 1 w 5"/>
                    <a:gd name="T3" fmla="*/ 4 h 9"/>
                    <a:gd name="T4" fmla="*/ 5 w 5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9"/>
                    <a:gd name="T11" fmla="*/ 5 w 5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9">
                      <a:moveTo>
                        <a:pt x="0" y="9"/>
                      </a:moveTo>
                      <a:lnTo>
                        <a:pt x="1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5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2904" y="2002"/>
                  <a:ext cx="4" cy="12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6" name="Line 325"/>
                <p:cNvSpPr>
                  <a:spLocks noChangeShapeType="1"/>
                </p:cNvSpPr>
                <p:nvPr/>
              </p:nvSpPr>
              <p:spPr bwMode="auto">
                <a:xfrm flipV="1">
                  <a:off x="2908" y="1990"/>
                  <a:ext cx="5" cy="12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7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2913" y="1975"/>
                  <a:ext cx="5" cy="15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8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918" y="1961"/>
                  <a:ext cx="5" cy="14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9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2923" y="1945"/>
                  <a:ext cx="4" cy="16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0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927" y="1929"/>
                  <a:ext cx="5" cy="16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01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2932" y="1914"/>
                  <a:ext cx="3" cy="15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02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935" y="1898"/>
                  <a:ext cx="5" cy="16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03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2940" y="1882"/>
                  <a:ext cx="5" cy="16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04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945" y="1866"/>
                  <a:ext cx="5" cy="16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05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2950" y="1852"/>
                  <a:ext cx="4" cy="14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06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2954" y="1839"/>
                  <a:ext cx="5" cy="1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07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2959" y="1826"/>
                  <a:ext cx="5" cy="1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08" name="Freeform 337"/>
                <p:cNvSpPr>
                  <a:spLocks/>
                </p:cNvSpPr>
                <p:nvPr/>
              </p:nvSpPr>
              <p:spPr bwMode="auto">
                <a:xfrm>
                  <a:off x="2964" y="1814"/>
                  <a:ext cx="5" cy="12"/>
                </a:xfrm>
                <a:custGeom>
                  <a:avLst/>
                  <a:gdLst>
                    <a:gd name="T0" fmla="*/ 0 w 5"/>
                    <a:gd name="T1" fmla="*/ 12 h 12"/>
                    <a:gd name="T2" fmla="*/ 1 w 5"/>
                    <a:gd name="T3" fmla="*/ 6 h 12"/>
                    <a:gd name="T4" fmla="*/ 5 w 5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2"/>
                    <a:gd name="T11" fmla="*/ 5 w 5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2">
                      <a:moveTo>
                        <a:pt x="0" y="12"/>
                      </a:moveTo>
                      <a:lnTo>
                        <a:pt x="1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09" name="Freeform 338"/>
                <p:cNvSpPr>
                  <a:spLocks/>
                </p:cNvSpPr>
                <p:nvPr/>
              </p:nvSpPr>
              <p:spPr bwMode="auto">
                <a:xfrm>
                  <a:off x="2969" y="1804"/>
                  <a:ext cx="4" cy="10"/>
                </a:xfrm>
                <a:custGeom>
                  <a:avLst/>
                  <a:gdLst>
                    <a:gd name="T0" fmla="*/ 0 w 4"/>
                    <a:gd name="T1" fmla="*/ 10 h 10"/>
                    <a:gd name="T2" fmla="*/ 1 w 4"/>
                    <a:gd name="T3" fmla="*/ 5 h 10"/>
                    <a:gd name="T4" fmla="*/ 4 w 4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0"/>
                    <a:gd name="T11" fmla="*/ 4 w 4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0">
                      <a:moveTo>
                        <a:pt x="0" y="10"/>
                      </a:moveTo>
                      <a:lnTo>
                        <a:pt x="1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10" name="Freeform 339"/>
                <p:cNvSpPr>
                  <a:spLocks/>
                </p:cNvSpPr>
                <p:nvPr/>
              </p:nvSpPr>
              <p:spPr bwMode="auto">
                <a:xfrm>
                  <a:off x="2973" y="1793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2 w 5"/>
                    <a:gd name="T3" fmla="*/ 5 h 11"/>
                    <a:gd name="T4" fmla="*/ 5 w 5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1"/>
                    <a:gd name="T11" fmla="*/ 5 w 5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1">
                      <a:moveTo>
                        <a:pt x="0" y="11"/>
                      </a:moveTo>
                      <a:lnTo>
                        <a:pt x="2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11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2978" y="1783"/>
                  <a:ext cx="5" cy="10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12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983" y="1775"/>
                  <a:ext cx="5" cy="8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13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2988" y="1768"/>
                  <a:ext cx="4" cy="7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14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992" y="1760"/>
                  <a:ext cx="5" cy="8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15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2997" y="1752"/>
                  <a:ext cx="5" cy="8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16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3002" y="1745"/>
                  <a:ext cx="5" cy="7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17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3007" y="1739"/>
                  <a:ext cx="5" cy="6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18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3012" y="1733"/>
                  <a:ext cx="4" cy="6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19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3016" y="1726"/>
                  <a:ext cx="5" cy="7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0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3021" y="1720"/>
                  <a:ext cx="5" cy="6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1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3026" y="1715"/>
                  <a:ext cx="5" cy="5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2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3031" y="1710"/>
                  <a:ext cx="4" cy="5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3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3035" y="1706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4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3040" y="1701"/>
                  <a:ext cx="3" cy="5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5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3043" y="1698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6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3048" y="1694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7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3053" y="1691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8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3058" y="1690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9" name="Line 358"/>
                <p:cNvSpPr>
                  <a:spLocks noChangeShapeType="1"/>
                </p:cNvSpPr>
                <p:nvPr/>
              </p:nvSpPr>
              <p:spPr bwMode="auto">
                <a:xfrm>
                  <a:off x="3062" y="1690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30" name="Line 359"/>
                <p:cNvSpPr>
                  <a:spLocks noChangeShapeType="1"/>
                </p:cNvSpPr>
                <p:nvPr/>
              </p:nvSpPr>
              <p:spPr bwMode="auto">
                <a:xfrm>
                  <a:off x="3067" y="1690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31" name="Line 360"/>
                <p:cNvSpPr>
                  <a:spLocks noChangeShapeType="1"/>
                </p:cNvSpPr>
                <p:nvPr/>
              </p:nvSpPr>
              <p:spPr bwMode="auto">
                <a:xfrm>
                  <a:off x="3072" y="1690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32" name="Line 361"/>
                <p:cNvSpPr>
                  <a:spLocks noChangeShapeType="1"/>
                </p:cNvSpPr>
                <p:nvPr/>
              </p:nvSpPr>
              <p:spPr bwMode="auto">
                <a:xfrm>
                  <a:off x="3077" y="1691"/>
                  <a:ext cx="4" cy="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33" name="Line 362"/>
                <p:cNvSpPr>
                  <a:spLocks noChangeShapeType="1"/>
                </p:cNvSpPr>
                <p:nvPr/>
              </p:nvSpPr>
              <p:spPr bwMode="auto">
                <a:xfrm>
                  <a:off x="3081" y="1694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34" name="Line 363"/>
                <p:cNvSpPr>
                  <a:spLocks noChangeShapeType="1"/>
                </p:cNvSpPr>
                <p:nvPr/>
              </p:nvSpPr>
              <p:spPr bwMode="auto">
                <a:xfrm>
                  <a:off x="3086" y="1698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35" name="Line 364"/>
                <p:cNvSpPr>
                  <a:spLocks noChangeShapeType="1"/>
                </p:cNvSpPr>
                <p:nvPr/>
              </p:nvSpPr>
              <p:spPr bwMode="auto">
                <a:xfrm>
                  <a:off x="3091" y="1702"/>
                  <a:ext cx="5" cy="7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36" name="Line 365"/>
                <p:cNvSpPr>
                  <a:spLocks noChangeShapeType="1"/>
                </p:cNvSpPr>
                <p:nvPr/>
              </p:nvSpPr>
              <p:spPr bwMode="auto">
                <a:xfrm>
                  <a:off x="3096" y="1709"/>
                  <a:ext cx="4" cy="6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37" name="Line 366"/>
                <p:cNvSpPr>
                  <a:spLocks noChangeShapeType="1"/>
                </p:cNvSpPr>
                <p:nvPr/>
              </p:nvSpPr>
              <p:spPr bwMode="auto">
                <a:xfrm>
                  <a:off x="3100" y="1715"/>
                  <a:ext cx="5" cy="8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38" name="Line 367"/>
                <p:cNvSpPr>
                  <a:spLocks noChangeShapeType="1"/>
                </p:cNvSpPr>
                <p:nvPr/>
              </p:nvSpPr>
              <p:spPr bwMode="auto">
                <a:xfrm>
                  <a:off x="3105" y="1723"/>
                  <a:ext cx="5" cy="8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39" name="Line 368"/>
                <p:cNvSpPr>
                  <a:spLocks noChangeShapeType="1"/>
                </p:cNvSpPr>
                <p:nvPr/>
              </p:nvSpPr>
              <p:spPr bwMode="auto">
                <a:xfrm>
                  <a:off x="3110" y="1731"/>
                  <a:ext cx="5" cy="8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40" name="Line 369"/>
                <p:cNvSpPr>
                  <a:spLocks noChangeShapeType="1"/>
                </p:cNvSpPr>
                <p:nvPr/>
              </p:nvSpPr>
              <p:spPr bwMode="auto">
                <a:xfrm>
                  <a:off x="3115" y="1739"/>
                  <a:ext cx="4" cy="9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41" name="Line 370"/>
                <p:cNvSpPr>
                  <a:spLocks noChangeShapeType="1"/>
                </p:cNvSpPr>
                <p:nvPr/>
              </p:nvSpPr>
              <p:spPr bwMode="auto">
                <a:xfrm>
                  <a:off x="3119" y="1748"/>
                  <a:ext cx="5" cy="10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42" name="Line 371"/>
                <p:cNvSpPr>
                  <a:spLocks noChangeShapeType="1"/>
                </p:cNvSpPr>
                <p:nvPr/>
              </p:nvSpPr>
              <p:spPr bwMode="auto">
                <a:xfrm>
                  <a:off x="3124" y="1758"/>
                  <a:ext cx="5" cy="10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43" name="Line 372"/>
                <p:cNvSpPr>
                  <a:spLocks noChangeShapeType="1"/>
                </p:cNvSpPr>
                <p:nvPr/>
              </p:nvSpPr>
              <p:spPr bwMode="auto">
                <a:xfrm>
                  <a:off x="3129" y="1768"/>
                  <a:ext cx="5" cy="9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44" name="Line 373"/>
                <p:cNvSpPr>
                  <a:spLocks noChangeShapeType="1"/>
                </p:cNvSpPr>
                <p:nvPr/>
              </p:nvSpPr>
              <p:spPr bwMode="auto">
                <a:xfrm>
                  <a:off x="3134" y="1777"/>
                  <a:ext cx="5" cy="10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45" name="Line 374"/>
                <p:cNvSpPr>
                  <a:spLocks noChangeShapeType="1"/>
                </p:cNvSpPr>
                <p:nvPr/>
              </p:nvSpPr>
              <p:spPr bwMode="auto">
                <a:xfrm>
                  <a:off x="3139" y="1787"/>
                  <a:ext cx="4" cy="7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46" name="Freeform 375"/>
                <p:cNvSpPr>
                  <a:spLocks/>
                </p:cNvSpPr>
                <p:nvPr/>
              </p:nvSpPr>
              <p:spPr bwMode="auto">
                <a:xfrm>
                  <a:off x="3143" y="1794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3 w 5"/>
                    <a:gd name="T3" fmla="*/ 5 h 10"/>
                    <a:gd name="T4" fmla="*/ 5 w 5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47" name="Freeform 376"/>
                <p:cNvSpPr>
                  <a:spLocks/>
                </p:cNvSpPr>
                <p:nvPr/>
              </p:nvSpPr>
              <p:spPr bwMode="auto">
                <a:xfrm>
                  <a:off x="3148" y="1804"/>
                  <a:ext cx="3" cy="6"/>
                </a:xfrm>
                <a:custGeom>
                  <a:avLst/>
                  <a:gdLst>
                    <a:gd name="T0" fmla="*/ 0 w 3"/>
                    <a:gd name="T1" fmla="*/ 0 h 6"/>
                    <a:gd name="T2" fmla="*/ 2 w 3"/>
                    <a:gd name="T3" fmla="*/ 3 h 6"/>
                    <a:gd name="T4" fmla="*/ 3 w 3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6"/>
                    <a:gd name="T11" fmla="*/ 3 w 3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6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3" y="6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48" name="Line 377"/>
                <p:cNvSpPr>
                  <a:spLocks noChangeShapeType="1"/>
                </p:cNvSpPr>
                <p:nvPr/>
              </p:nvSpPr>
              <p:spPr bwMode="auto">
                <a:xfrm>
                  <a:off x="3151" y="1810"/>
                  <a:ext cx="5" cy="7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49" name="Line 378"/>
                <p:cNvSpPr>
                  <a:spLocks noChangeShapeType="1"/>
                </p:cNvSpPr>
                <p:nvPr/>
              </p:nvSpPr>
              <p:spPr bwMode="auto">
                <a:xfrm>
                  <a:off x="3156" y="1817"/>
                  <a:ext cx="5" cy="6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0" name="Line 379"/>
                <p:cNvSpPr>
                  <a:spLocks noChangeShapeType="1"/>
                </p:cNvSpPr>
                <p:nvPr/>
              </p:nvSpPr>
              <p:spPr bwMode="auto">
                <a:xfrm>
                  <a:off x="3161" y="1823"/>
                  <a:ext cx="5" cy="5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1" name="Line 380"/>
                <p:cNvSpPr>
                  <a:spLocks noChangeShapeType="1"/>
                </p:cNvSpPr>
                <p:nvPr/>
              </p:nvSpPr>
              <p:spPr bwMode="auto">
                <a:xfrm>
                  <a:off x="3166" y="1828"/>
                  <a:ext cx="4" cy="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2" name="Line 381"/>
                <p:cNvSpPr>
                  <a:spLocks noChangeShapeType="1"/>
                </p:cNvSpPr>
                <p:nvPr/>
              </p:nvSpPr>
              <p:spPr bwMode="auto">
                <a:xfrm>
                  <a:off x="3170" y="1831"/>
                  <a:ext cx="5" cy="2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3" name="Line 382"/>
                <p:cNvSpPr>
                  <a:spLocks noChangeShapeType="1"/>
                </p:cNvSpPr>
                <p:nvPr/>
              </p:nvSpPr>
              <p:spPr bwMode="auto">
                <a:xfrm>
                  <a:off x="3175" y="1833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4" name="Line 383"/>
                <p:cNvSpPr>
                  <a:spLocks noChangeShapeType="1"/>
                </p:cNvSpPr>
                <p:nvPr/>
              </p:nvSpPr>
              <p:spPr bwMode="auto">
                <a:xfrm>
                  <a:off x="3180" y="1834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5" name="Line 384"/>
                <p:cNvSpPr>
                  <a:spLocks noChangeShapeType="1"/>
                </p:cNvSpPr>
                <p:nvPr/>
              </p:nvSpPr>
              <p:spPr bwMode="auto">
                <a:xfrm>
                  <a:off x="3185" y="1834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6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3189" y="1833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7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3194" y="1829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8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3199" y="1828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9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3204" y="1825"/>
                  <a:ext cx="4" cy="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60" name="Freeform 389"/>
                <p:cNvSpPr>
                  <a:spLocks/>
                </p:cNvSpPr>
                <p:nvPr/>
              </p:nvSpPr>
              <p:spPr bwMode="auto">
                <a:xfrm>
                  <a:off x="3208" y="1820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2 w 5"/>
                    <a:gd name="T3" fmla="*/ 1 h 5"/>
                    <a:gd name="T4" fmla="*/ 5 w 5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"/>
                    <a:gd name="T11" fmla="*/ 5 w 5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">
                      <a:moveTo>
                        <a:pt x="0" y="5"/>
                      </a:moveTo>
                      <a:lnTo>
                        <a:pt x="2" y="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61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3213" y="1817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62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3218" y="1814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63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3223" y="1810"/>
                  <a:ext cx="4" cy="4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64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3227" y="1807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65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3232" y="180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66" name="Freeform 395"/>
                <p:cNvSpPr>
                  <a:spLocks/>
                </p:cNvSpPr>
                <p:nvPr/>
              </p:nvSpPr>
              <p:spPr bwMode="auto">
                <a:xfrm>
                  <a:off x="3237" y="1802"/>
                  <a:ext cx="5" cy="4"/>
                </a:xfrm>
                <a:custGeom>
                  <a:avLst/>
                  <a:gdLst>
                    <a:gd name="T0" fmla="*/ 0 w 5"/>
                    <a:gd name="T1" fmla="*/ 4 h 4"/>
                    <a:gd name="T2" fmla="*/ 2 w 5"/>
                    <a:gd name="T3" fmla="*/ 2 h 4"/>
                    <a:gd name="T4" fmla="*/ 5 w 5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67" name="Freeform 396"/>
                <p:cNvSpPr>
                  <a:spLocks/>
                </p:cNvSpPr>
                <p:nvPr/>
              </p:nvSpPr>
              <p:spPr bwMode="auto">
                <a:xfrm>
                  <a:off x="3242" y="1802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1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68" name="Line 397"/>
                <p:cNvSpPr>
                  <a:spLocks noChangeShapeType="1"/>
                </p:cNvSpPr>
                <p:nvPr/>
              </p:nvSpPr>
              <p:spPr bwMode="auto">
                <a:xfrm>
                  <a:off x="3247" y="1802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69" name="Line 398"/>
                <p:cNvSpPr>
                  <a:spLocks noChangeShapeType="1"/>
                </p:cNvSpPr>
                <p:nvPr/>
              </p:nvSpPr>
              <p:spPr bwMode="auto">
                <a:xfrm>
                  <a:off x="3251" y="1802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70" name="Freeform 399"/>
                <p:cNvSpPr>
                  <a:spLocks/>
                </p:cNvSpPr>
                <p:nvPr/>
              </p:nvSpPr>
              <p:spPr bwMode="auto">
                <a:xfrm>
                  <a:off x="3256" y="1802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71" name="Freeform 400"/>
                <p:cNvSpPr>
                  <a:spLocks/>
                </p:cNvSpPr>
                <p:nvPr/>
              </p:nvSpPr>
              <p:spPr bwMode="auto">
                <a:xfrm>
                  <a:off x="3259" y="1802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2 w 5"/>
                    <a:gd name="T3" fmla="*/ 2 h 4"/>
                    <a:gd name="T4" fmla="*/ 5 w 5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5" y="4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72" name="Line 401"/>
                <p:cNvSpPr>
                  <a:spLocks noChangeShapeType="1"/>
                </p:cNvSpPr>
                <p:nvPr/>
              </p:nvSpPr>
              <p:spPr bwMode="auto">
                <a:xfrm>
                  <a:off x="3264" y="1806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73" name="Line 402"/>
                <p:cNvSpPr>
                  <a:spLocks noChangeShapeType="1"/>
                </p:cNvSpPr>
                <p:nvPr/>
              </p:nvSpPr>
              <p:spPr bwMode="auto">
                <a:xfrm>
                  <a:off x="3269" y="1807"/>
                  <a:ext cx="4" cy="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74" name="Line 403"/>
                <p:cNvSpPr>
                  <a:spLocks noChangeShapeType="1"/>
                </p:cNvSpPr>
                <p:nvPr/>
              </p:nvSpPr>
              <p:spPr bwMode="auto">
                <a:xfrm>
                  <a:off x="3273" y="1810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75" name="Line 404"/>
                <p:cNvSpPr>
                  <a:spLocks noChangeShapeType="1"/>
                </p:cNvSpPr>
                <p:nvPr/>
              </p:nvSpPr>
              <p:spPr bwMode="auto">
                <a:xfrm>
                  <a:off x="3278" y="1814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76" name="Line 405"/>
                <p:cNvSpPr>
                  <a:spLocks noChangeShapeType="1"/>
                </p:cNvSpPr>
                <p:nvPr/>
              </p:nvSpPr>
              <p:spPr bwMode="auto">
                <a:xfrm>
                  <a:off x="3283" y="1817"/>
                  <a:ext cx="5" cy="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77" name="Freeform 406"/>
                <p:cNvSpPr>
                  <a:spLocks/>
                </p:cNvSpPr>
                <p:nvPr/>
              </p:nvSpPr>
              <p:spPr bwMode="auto">
                <a:xfrm>
                  <a:off x="3288" y="1820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1 w 5"/>
                    <a:gd name="T3" fmla="*/ 1 h 5"/>
                    <a:gd name="T4" fmla="*/ 5 w 5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"/>
                    <a:gd name="T11" fmla="*/ 5 w 5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78" name="Line 407"/>
                <p:cNvSpPr>
                  <a:spLocks noChangeShapeType="1"/>
                </p:cNvSpPr>
                <p:nvPr/>
              </p:nvSpPr>
              <p:spPr bwMode="auto">
                <a:xfrm>
                  <a:off x="3293" y="1825"/>
                  <a:ext cx="4" cy="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79" name="Line 408"/>
                <p:cNvSpPr>
                  <a:spLocks noChangeShapeType="1"/>
                </p:cNvSpPr>
                <p:nvPr/>
              </p:nvSpPr>
              <p:spPr bwMode="auto">
                <a:xfrm>
                  <a:off x="3297" y="1828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0" name="Line 409"/>
                <p:cNvSpPr>
                  <a:spLocks noChangeShapeType="1"/>
                </p:cNvSpPr>
                <p:nvPr/>
              </p:nvSpPr>
              <p:spPr bwMode="auto">
                <a:xfrm>
                  <a:off x="3302" y="1829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1" name="Line 410"/>
                <p:cNvSpPr>
                  <a:spLocks noChangeShapeType="1"/>
                </p:cNvSpPr>
                <p:nvPr/>
              </p:nvSpPr>
              <p:spPr bwMode="auto">
                <a:xfrm>
                  <a:off x="3307" y="1833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2" name="Line 411"/>
                <p:cNvSpPr>
                  <a:spLocks noChangeShapeType="1"/>
                </p:cNvSpPr>
                <p:nvPr/>
              </p:nvSpPr>
              <p:spPr bwMode="auto">
                <a:xfrm>
                  <a:off x="3312" y="1834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3" name="Line 412"/>
                <p:cNvSpPr>
                  <a:spLocks noChangeShapeType="1"/>
                </p:cNvSpPr>
                <p:nvPr/>
              </p:nvSpPr>
              <p:spPr bwMode="auto">
                <a:xfrm>
                  <a:off x="3316" y="1834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4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3321" y="1833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5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3326" y="1831"/>
                  <a:ext cx="5" cy="2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6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3331" y="1828"/>
                  <a:ext cx="4" cy="3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7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3335" y="1823"/>
                  <a:ext cx="5" cy="5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8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3340" y="1817"/>
                  <a:ext cx="5" cy="6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9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3345" y="1810"/>
                  <a:ext cx="5" cy="7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90" name="Freeform 419"/>
                <p:cNvSpPr>
                  <a:spLocks/>
                </p:cNvSpPr>
                <p:nvPr/>
              </p:nvSpPr>
              <p:spPr bwMode="auto">
                <a:xfrm>
                  <a:off x="3350" y="1804"/>
                  <a:ext cx="4" cy="6"/>
                </a:xfrm>
                <a:custGeom>
                  <a:avLst/>
                  <a:gdLst>
                    <a:gd name="T0" fmla="*/ 0 w 4"/>
                    <a:gd name="T1" fmla="*/ 6 h 6"/>
                    <a:gd name="T2" fmla="*/ 1 w 4"/>
                    <a:gd name="T3" fmla="*/ 3 h 6"/>
                    <a:gd name="T4" fmla="*/ 4 w 4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6"/>
                    <a:gd name="T11" fmla="*/ 4 w 4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6">
                      <a:moveTo>
                        <a:pt x="0" y="6"/>
                      </a:moveTo>
                      <a:lnTo>
                        <a:pt x="1" y="3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91" name="Freeform 420"/>
                <p:cNvSpPr>
                  <a:spLocks/>
                </p:cNvSpPr>
                <p:nvPr/>
              </p:nvSpPr>
              <p:spPr bwMode="auto">
                <a:xfrm>
                  <a:off x="3354" y="1794"/>
                  <a:ext cx="5" cy="10"/>
                </a:xfrm>
                <a:custGeom>
                  <a:avLst/>
                  <a:gdLst>
                    <a:gd name="T0" fmla="*/ 0 w 5"/>
                    <a:gd name="T1" fmla="*/ 10 h 10"/>
                    <a:gd name="T2" fmla="*/ 2 w 5"/>
                    <a:gd name="T3" fmla="*/ 5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10"/>
                      </a:moveTo>
                      <a:lnTo>
                        <a:pt x="2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92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3359" y="1787"/>
                  <a:ext cx="5" cy="7"/>
                </a:xfrm>
                <a:prstGeom prst="line">
                  <a:avLst/>
                </a:prstGeom>
                <a:noFill/>
                <a:ln w="79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192" name="Line 422"/>
              <p:cNvSpPr>
                <a:spLocks noChangeShapeType="1"/>
              </p:cNvSpPr>
              <p:nvPr/>
            </p:nvSpPr>
            <p:spPr bwMode="auto">
              <a:xfrm flipV="1">
                <a:off x="3364" y="1777"/>
                <a:ext cx="5" cy="1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3" name="Line 423"/>
              <p:cNvSpPr>
                <a:spLocks noChangeShapeType="1"/>
              </p:cNvSpPr>
              <p:nvPr/>
            </p:nvSpPr>
            <p:spPr bwMode="auto">
              <a:xfrm flipV="1">
                <a:off x="3369" y="1768"/>
                <a:ext cx="3" cy="9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" name="Line 424"/>
              <p:cNvSpPr>
                <a:spLocks noChangeShapeType="1"/>
              </p:cNvSpPr>
              <p:nvPr/>
            </p:nvSpPr>
            <p:spPr bwMode="auto">
              <a:xfrm flipV="1">
                <a:off x="3372" y="1758"/>
                <a:ext cx="5" cy="1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5" name="Line 425"/>
              <p:cNvSpPr>
                <a:spLocks noChangeShapeType="1"/>
              </p:cNvSpPr>
              <p:nvPr/>
            </p:nvSpPr>
            <p:spPr bwMode="auto">
              <a:xfrm flipV="1">
                <a:off x="3377" y="1748"/>
                <a:ext cx="4" cy="1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6" name="Line 426"/>
              <p:cNvSpPr>
                <a:spLocks noChangeShapeType="1"/>
              </p:cNvSpPr>
              <p:nvPr/>
            </p:nvSpPr>
            <p:spPr bwMode="auto">
              <a:xfrm flipV="1">
                <a:off x="3381" y="1739"/>
                <a:ext cx="5" cy="9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7" name="Line 427"/>
              <p:cNvSpPr>
                <a:spLocks noChangeShapeType="1"/>
              </p:cNvSpPr>
              <p:nvPr/>
            </p:nvSpPr>
            <p:spPr bwMode="auto">
              <a:xfrm flipV="1">
                <a:off x="3386" y="1731"/>
                <a:ext cx="5" cy="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" name="Line 428"/>
              <p:cNvSpPr>
                <a:spLocks noChangeShapeType="1"/>
              </p:cNvSpPr>
              <p:nvPr/>
            </p:nvSpPr>
            <p:spPr bwMode="auto">
              <a:xfrm flipV="1">
                <a:off x="3391" y="1723"/>
                <a:ext cx="5" cy="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" name="Line 429"/>
              <p:cNvSpPr>
                <a:spLocks noChangeShapeType="1"/>
              </p:cNvSpPr>
              <p:nvPr/>
            </p:nvSpPr>
            <p:spPr bwMode="auto">
              <a:xfrm flipV="1">
                <a:off x="3396" y="1715"/>
                <a:ext cx="5" cy="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0" name="Line 430"/>
              <p:cNvSpPr>
                <a:spLocks noChangeShapeType="1"/>
              </p:cNvSpPr>
              <p:nvPr/>
            </p:nvSpPr>
            <p:spPr bwMode="auto">
              <a:xfrm flipV="1">
                <a:off x="3401" y="1709"/>
                <a:ext cx="4" cy="6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1" name="Line 431"/>
              <p:cNvSpPr>
                <a:spLocks noChangeShapeType="1"/>
              </p:cNvSpPr>
              <p:nvPr/>
            </p:nvSpPr>
            <p:spPr bwMode="auto">
              <a:xfrm flipV="1">
                <a:off x="3405" y="1702"/>
                <a:ext cx="5" cy="7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2" name="Line 432"/>
              <p:cNvSpPr>
                <a:spLocks noChangeShapeType="1"/>
              </p:cNvSpPr>
              <p:nvPr/>
            </p:nvSpPr>
            <p:spPr bwMode="auto">
              <a:xfrm flipV="1">
                <a:off x="3410" y="1698"/>
                <a:ext cx="5" cy="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3" name="Line 433"/>
              <p:cNvSpPr>
                <a:spLocks noChangeShapeType="1"/>
              </p:cNvSpPr>
              <p:nvPr/>
            </p:nvSpPr>
            <p:spPr bwMode="auto">
              <a:xfrm flipV="1">
                <a:off x="3415" y="1694"/>
                <a:ext cx="5" cy="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4" name="Line 434"/>
              <p:cNvSpPr>
                <a:spLocks noChangeShapeType="1"/>
              </p:cNvSpPr>
              <p:nvPr/>
            </p:nvSpPr>
            <p:spPr bwMode="auto">
              <a:xfrm flipV="1">
                <a:off x="3420" y="1691"/>
                <a:ext cx="4" cy="3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5" name="Line 435"/>
              <p:cNvSpPr>
                <a:spLocks noChangeShapeType="1"/>
              </p:cNvSpPr>
              <p:nvPr/>
            </p:nvSpPr>
            <p:spPr bwMode="auto">
              <a:xfrm flipV="1">
                <a:off x="3424" y="1690"/>
                <a:ext cx="5" cy="1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6" name="Line 436"/>
              <p:cNvSpPr>
                <a:spLocks noChangeShapeType="1"/>
              </p:cNvSpPr>
              <p:nvPr/>
            </p:nvSpPr>
            <p:spPr bwMode="auto">
              <a:xfrm>
                <a:off x="3429" y="1690"/>
                <a:ext cx="5" cy="1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7" name="Line 437"/>
              <p:cNvSpPr>
                <a:spLocks noChangeShapeType="1"/>
              </p:cNvSpPr>
              <p:nvPr/>
            </p:nvSpPr>
            <p:spPr bwMode="auto">
              <a:xfrm>
                <a:off x="3434" y="1690"/>
                <a:ext cx="5" cy="1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8" name="Line 438"/>
              <p:cNvSpPr>
                <a:spLocks noChangeShapeType="1"/>
              </p:cNvSpPr>
              <p:nvPr/>
            </p:nvSpPr>
            <p:spPr bwMode="auto">
              <a:xfrm>
                <a:off x="3439" y="1690"/>
                <a:ext cx="4" cy="1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9" name="Line 439"/>
              <p:cNvSpPr>
                <a:spLocks noChangeShapeType="1"/>
              </p:cNvSpPr>
              <p:nvPr/>
            </p:nvSpPr>
            <p:spPr bwMode="auto">
              <a:xfrm>
                <a:off x="3443" y="1691"/>
                <a:ext cx="5" cy="3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0" name="Line 440"/>
              <p:cNvSpPr>
                <a:spLocks noChangeShapeType="1"/>
              </p:cNvSpPr>
              <p:nvPr/>
            </p:nvSpPr>
            <p:spPr bwMode="auto">
              <a:xfrm>
                <a:off x="3448" y="1694"/>
                <a:ext cx="5" cy="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1" name="Line 441"/>
              <p:cNvSpPr>
                <a:spLocks noChangeShapeType="1"/>
              </p:cNvSpPr>
              <p:nvPr/>
            </p:nvSpPr>
            <p:spPr bwMode="auto">
              <a:xfrm>
                <a:off x="3453" y="1698"/>
                <a:ext cx="5" cy="3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2" name="Line 442"/>
              <p:cNvSpPr>
                <a:spLocks noChangeShapeType="1"/>
              </p:cNvSpPr>
              <p:nvPr/>
            </p:nvSpPr>
            <p:spPr bwMode="auto">
              <a:xfrm>
                <a:off x="3458" y="1701"/>
                <a:ext cx="4" cy="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3" name="Line 443"/>
              <p:cNvSpPr>
                <a:spLocks noChangeShapeType="1"/>
              </p:cNvSpPr>
              <p:nvPr/>
            </p:nvSpPr>
            <p:spPr bwMode="auto">
              <a:xfrm>
                <a:off x="3462" y="1706"/>
                <a:ext cx="5" cy="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4" name="Line 444"/>
              <p:cNvSpPr>
                <a:spLocks noChangeShapeType="1"/>
              </p:cNvSpPr>
              <p:nvPr/>
            </p:nvSpPr>
            <p:spPr bwMode="auto">
              <a:xfrm>
                <a:off x="3467" y="1710"/>
                <a:ext cx="5" cy="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5" name="Line 445"/>
              <p:cNvSpPr>
                <a:spLocks noChangeShapeType="1"/>
              </p:cNvSpPr>
              <p:nvPr/>
            </p:nvSpPr>
            <p:spPr bwMode="auto">
              <a:xfrm>
                <a:off x="3472" y="1715"/>
                <a:ext cx="5" cy="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6" name="Line 446"/>
              <p:cNvSpPr>
                <a:spLocks noChangeShapeType="1"/>
              </p:cNvSpPr>
              <p:nvPr/>
            </p:nvSpPr>
            <p:spPr bwMode="auto">
              <a:xfrm>
                <a:off x="3477" y="1720"/>
                <a:ext cx="3" cy="6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7" name="Line 447"/>
              <p:cNvSpPr>
                <a:spLocks noChangeShapeType="1"/>
              </p:cNvSpPr>
              <p:nvPr/>
            </p:nvSpPr>
            <p:spPr bwMode="auto">
              <a:xfrm>
                <a:off x="3480" y="1726"/>
                <a:ext cx="5" cy="7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8" name="Line 448"/>
              <p:cNvSpPr>
                <a:spLocks noChangeShapeType="1"/>
              </p:cNvSpPr>
              <p:nvPr/>
            </p:nvSpPr>
            <p:spPr bwMode="auto">
              <a:xfrm>
                <a:off x="3485" y="1733"/>
                <a:ext cx="4" cy="6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9" name="Line 449"/>
              <p:cNvSpPr>
                <a:spLocks noChangeShapeType="1"/>
              </p:cNvSpPr>
              <p:nvPr/>
            </p:nvSpPr>
            <p:spPr bwMode="auto">
              <a:xfrm>
                <a:off x="3489" y="1739"/>
                <a:ext cx="5" cy="6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0" name="Line 450"/>
              <p:cNvSpPr>
                <a:spLocks noChangeShapeType="1"/>
              </p:cNvSpPr>
              <p:nvPr/>
            </p:nvSpPr>
            <p:spPr bwMode="auto">
              <a:xfrm>
                <a:off x="3494" y="1745"/>
                <a:ext cx="5" cy="7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1" name="Line 451"/>
              <p:cNvSpPr>
                <a:spLocks noChangeShapeType="1"/>
              </p:cNvSpPr>
              <p:nvPr/>
            </p:nvSpPr>
            <p:spPr bwMode="auto">
              <a:xfrm>
                <a:off x="3499" y="1752"/>
                <a:ext cx="5" cy="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2" name="Line 452"/>
              <p:cNvSpPr>
                <a:spLocks noChangeShapeType="1"/>
              </p:cNvSpPr>
              <p:nvPr/>
            </p:nvSpPr>
            <p:spPr bwMode="auto">
              <a:xfrm>
                <a:off x="3504" y="1760"/>
                <a:ext cx="4" cy="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3" name="Line 453"/>
              <p:cNvSpPr>
                <a:spLocks noChangeShapeType="1"/>
              </p:cNvSpPr>
              <p:nvPr/>
            </p:nvSpPr>
            <p:spPr bwMode="auto">
              <a:xfrm>
                <a:off x="3508" y="1768"/>
                <a:ext cx="5" cy="7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4" name="Line 454"/>
              <p:cNvSpPr>
                <a:spLocks noChangeShapeType="1"/>
              </p:cNvSpPr>
              <p:nvPr/>
            </p:nvSpPr>
            <p:spPr bwMode="auto">
              <a:xfrm>
                <a:off x="3513" y="1775"/>
                <a:ext cx="5" cy="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5" name="Line 455"/>
              <p:cNvSpPr>
                <a:spLocks noChangeShapeType="1"/>
              </p:cNvSpPr>
              <p:nvPr/>
            </p:nvSpPr>
            <p:spPr bwMode="auto">
              <a:xfrm>
                <a:off x="3518" y="1783"/>
                <a:ext cx="5" cy="1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6" name="Freeform 456"/>
              <p:cNvSpPr>
                <a:spLocks/>
              </p:cNvSpPr>
              <p:nvPr/>
            </p:nvSpPr>
            <p:spPr bwMode="auto">
              <a:xfrm>
                <a:off x="3523" y="1793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1 w 5"/>
                  <a:gd name="T3" fmla="*/ 5 h 11"/>
                  <a:gd name="T4" fmla="*/ 5 w 5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0"/>
                    </a:moveTo>
                    <a:lnTo>
                      <a:pt x="1" y="5"/>
                    </a:lnTo>
                    <a:lnTo>
                      <a:pt x="5" y="11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7" name="Freeform 457"/>
              <p:cNvSpPr>
                <a:spLocks/>
              </p:cNvSpPr>
              <p:nvPr/>
            </p:nvSpPr>
            <p:spPr bwMode="auto">
              <a:xfrm>
                <a:off x="3528" y="1804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1 w 4"/>
                  <a:gd name="T3" fmla="*/ 5 h 10"/>
                  <a:gd name="T4" fmla="*/ 4 w 4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0"/>
                  <a:gd name="T11" fmla="*/ 4 w 4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0">
                    <a:moveTo>
                      <a:pt x="0" y="0"/>
                    </a:moveTo>
                    <a:lnTo>
                      <a:pt x="1" y="5"/>
                    </a:lnTo>
                    <a:lnTo>
                      <a:pt x="4" y="1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8" name="Freeform 458"/>
              <p:cNvSpPr>
                <a:spLocks/>
              </p:cNvSpPr>
              <p:nvPr/>
            </p:nvSpPr>
            <p:spPr bwMode="auto">
              <a:xfrm>
                <a:off x="3532" y="1814"/>
                <a:ext cx="5" cy="12"/>
              </a:xfrm>
              <a:custGeom>
                <a:avLst/>
                <a:gdLst>
                  <a:gd name="T0" fmla="*/ 0 w 5"/>
                  <a:gd name="T1" fmla="*/ 0 h 12"/>
                  <a:gd name="T2" fmla="*/ 2 w 5"/>
                  <a:gd name="T3" fmla="*/ 6 h 12"/>
                  <a:gd name="T4" fmla="*/ 5 w 5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0" y="0"/>
                    </a:moveTo>
                    <a:lnTo>
                      <a:pt x="2" y="6"/>
                    </a:lnTo>
                    <a:lnTo>
                      <a:pt x="5" y="12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9" name="Line 459"/>
              <p:cNvSpPr>
                <a:spLocks noChangeShapeType="1"/>
              </p:cNvSpPr>
              <p:nvPr/>
            </p:nvSpPr>
            <p:spPr bwMode="auto">
              <a:xfrm>
                <a:off x="3537" y="1826"/>
                <a:ext cx="5" cy="13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0" name="Line 460"/>
              <p:cNvSpPr>
                <a:spLocks noChangeShapeType="1"/>
              </p:cNvSpPr>
              <p:nvPr/>
            </p:nvSpPr>
            <p:spPr bwMode="auto">
              <a:xfrm>
                <a:off x="3542" y="1839"/>
                <a:ext cx="5" cy="13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1" name="Line 461"/>
              <p:cNvSpPr>
                <a:spLocks noChangeShapeType="1"/>
              </p:cNvSpPr>
              <p:nvPr/>
            </p:nvSpPr>
            <p:spPr bwMode="auto">
              <a:xfrm>
                <a:off x="3547" y="1852"/>
                <a:ext cx="4" cy="1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2" name="Line 462"/>
              <p:cNvSpPr>
                <a:spLocks noChangeShapeType="1"/>
              </p:cNvSpPr>
              <p:nvPr/>
            </p:nvSpPr>
            <p:spPr bwMode="auto">
              <a:xfrm>
                <a:off x="3551" y="1866"/>
                <a:ext cx="5" cy="16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3" name="Line 463"/>
              <p:cNvSpPr>
                <a:spLocks noChangeShapeType="1"/>
              </p:cNvSpPr>
              <p:nvPr/>
            </p:nvSpPr>
            <p:spPr bwMode="auto">
              <a:xfrm>
                <a:off x="3556" y="1882"/>
                <a:ext cx="5" cy="16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4" name="Line 464"/>
              <p:cNvSpPr>
                <a:spLocks noChangeShapeType="1"/>
              </p:cNvSpPr>
              <p:nvPr/>
            </p:nvSpPr>
            <p:spPr bwMode="auto">
              <a:xfrm>
                <a:off x="3561" y="1898"/>
                <a:ext cx="5" cy="16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5" name="Line 465"/>
              <p:cNvSpPr>
                <a:spLocks noChangeShapeType="1"/>
              </p:cNvSpPr>
              <p:nvPr/>
            </p:nvSpPr>
            <p:spPr bwMode="auto">
              <a:xfrm>
                <a:off x="3566" y="1914"/>
                <a:ext cx="4" cy="1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6" name="Line 466"/>
              <p:cNvSpPr>
                <a:spLocks noChangeShapeType="1"/>
              </p:cNvSpPr>
              <p:nvPr/>
            </p:nvSpPr>
            <p:spPr bwMode="auto">
              <a:xfrm>
                <a:off x="3570" y="1929"/>
                <a:ext cx="5" cy="16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7" name="Line 467"/>
              <p:cNvSpPr>
                <a:spLocks noChangeShapeType="1"/>
              </p:cNvSpPr>
              <p:nvPr/>
            </p:nvSpPr>
            <p:spPr bwMode="auto">
              <a:xfrm>
                <a:off x="3575" y="1945"/>
                <a:ext cx="5" cy="16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8" name="Line 468"/>
              <p:cNvSpPr>
                <a:spLocks noChangeShapeType="1"/>
              </p:cNvSpPr>
              <p:nvPr/>
            </p:nvSpPr>
            <p:spPr bwMode="auto">
              <a:xfrm>
                <a:off x="3580" y="1961"/>
                <a:ext cx="5" cy="1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9" name="Line 469"/>
              <p:cNvSpPr>
                <a:spLocks noChangeShapeType="1"/>
              </p:cNvSpPr>
              <p:nvPr/>
            </p:nvSpPr>
            <p:spPr bwMode="auto">
              <a:xfrm>
                <a:off x="3585" y="1975"/>
                <a:ext cx="3" cy="1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0" name="Line 470"/>
              <p:cNvSpPr>
                <a:spLocks noChangeShapeType="1"/>
              </p:cNvSpPr>
              <p:nvPr/>
            </p:nvSpPr>
            <p:spPr bwMode="auto">
              <a:xfrm>
                <a:off x="3588" y="1990"/>
                <a:ext cx="5" cy="12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1" name="Line 471"/>
              <p:cNvSpPr>
                <a:spLocks noChangeShapeType="1"/>
              </p:cNvSpPr>
              <p:nvPr/>
            </p:nvSpPr>
            <p:spPr bwMode="auto">
              <a:xfrm>
                <a:off x="3593" y="2002"/>
                <a:ext cx="4" cy="12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2" name="Freeform 472"/>
              <p:cNvSpPr>
                <a:spLocks/>
              </p:cNvSpPr>
              <p:nvPr/>
            </p:nvSpPr>
            <p:spPr bwMode="auto">
              <a:xfrm>
                <a:off x="3597" y="2014"/>
                <a:ext cx="5" cy="9"/>
              </a:xfrm>
              <a:custGeom>
                <a:avLst/>
                <a:gdLst>
                  <a:gd name="T0" fmla="*/ 0 w 5"/>
                  <a:gd name="T1" fmla="*/ 0 h 9"/>
                  <a:gd name="T2" fmla="*/ 2 w 5"/>
                  <a:gd name="T3" fmla="*/ 4 h 9"/>
                  <a:gd name="T4" fmla="*/ 5 w 5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9"/>
                  <a:gd name="T11" fmla="*/ 5 w 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9">
                    <a:moveTo>
                      <a:pt x="0" y="0"/>
                    </a:moveTo>
                    <a:lnTo>
                      <a:pt x="2" y="4"/>
                    </a:lnTo>
                    <a:lnTo>
                      <a:pt x="5" y="9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3" name="Line 473"/>
              <p:cNvSpPr>
                <a:spLocks noChangeShapeType="1"/>
              </p:cNvSpPr>
              <p:nvPr/>
            </p:nvSpPr>
            <p:spPr bwMode="auto">
              <a:xfrm>
                <a:off x="3602" y="2023"/>
                <a:ext cx="5" cy="6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4" name="Line 474"/>
              <p:cNvSpPr>
                <a:spLocks noChangeShapeType="1"/>
              </p:cNvSpPr>
              <p:nvPr/>
            </p:nvSpPr>
            <p:spPr bwMode="auto">
              <a:xfrm>
                <a:off x="3607" y="2029"/>
                <a:ext cx="5" cy="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5" name="Line 475"/>
              <p:cNvSpPr>
                <a:spLocks noChangeShapeType="1"/>
              </p:cNvSpPr>
              <p:nvPr/>
            </p:nvSpPr>
            <p:spPr bwMode="auto">
              <a:xfrm>
                <a:off x="3612" y="2033"/>
                <a:ext cx="4" cy="1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6" name="Freeform 476"/>
              <p:cNvSpPr>
                <a:spLocks/>
              </p:cNvSpPr>
              <p:nvPr/>
            </p:nvSpPr>
            <p:spPr bwMode="auto">
              <a:xfrm>
                <a:off x="3616" y="2029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2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4"/>
                    </a:moveTo>
                    <a:lnTo>
                      <a:pt x="2" y="2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7" name="Freeform 477"/>
              <p:cNvSpPr>
                <a:spLocks/>
              </p:cNvSpPr>
              <p:nvPr/>
            </p:nvSpPr>
            <p:spPr bwMode="auto">
              <a:xfrm>
                <a:off x="3621" y="2021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2 w 5"/>
                  <a:gd name="T3" fmla="*/ 5 h 8"/>
                  <a:gd name="T4" fmla="*/ 5 w 5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8"/>
                  <a:gd name="T11" fmla="*/ 5 w 5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8">
                    <a:moveTo>
                      <a:pt x="0" y="8"/>
                    </a:moveTo>
                    <a:lnTo>
                      <a:pt x="2" y="5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8" name="Line 478"/>
              <p:cNvSpPr>
                <a:spLocks noChangeShapeType="1"/>
              </p:cNvSpPr>
              <p:nvPr/>
            </p:nvSpPr>
            <p:spPr bwMode="auto">
              <a:xfrm flipV="1">
                <a:off x="3626" y="2010"/>
                <a:ext cx="5" cy="11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9" name="Freeform 479"/>
              <p:cNvSpPr>
                <a:spLocks/>
              </p:cNvSpPr>
              <p:nvPr/>
            </p:nvSpPr>
            <p:spPr bwMode="auto">
              <a:xfrm>
                <a:off x="3631" y="1996"/>
                <a:ext cx="4" cy="14"/>
              </a:xfrm>
              <a:custGeom>
                <a:avLst/>
                <a:gdLst>
                  <a:gd name="T0" fmla="*/ 0 w 4"/>
                  <a:gd name="T1" fmla="*/ 14 h 14"/>
                  <a:gd name="T2" fmla="*/ 1 w 4"/>
                  <a:gd name="T3" fmla="*/ 8 h 14"/>
                  <a:gd name="T4" fmla="*/ 4 w 4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4"/>
                  <a:gd name="T11" fmla="*/ 4 w 4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4">
                    <a:moveTo>
                      <a:pt x="0" y="14"/>
                    </a:moveTo>
                    <a:lnTo>
                      <a:pt x="1" y="8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0" name="Line 480"/>
              <p:cNvSpPr>
                <a:spLocks noChangeShapeType="1"/>
              </p:cNvSpPr>
              <p:nvPr/>
            </p:nvSpPr>
            <p:spPr bwMode="auto">
              <a:xfrm flipV="1">
                <a:off x="3635" y="1977"/>
                <a:ext cx="5" cy="19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1" name="Freeform 481"/>
              <p:cNvSpPr>
                <a:spLocks/>
              </p:cNvSpPr>
              <p:nvPr/>
            </p:nvSpPr>
            <p:spPr bwMode="auto">
              <a:xfrm>
                <a:off x="3640" y="1953"/>
                <a:ext cx="5" cy="24"/>
              </a:xfrm>
              <a:custGeom>
                <a:avLst/>
                <a:gdLst>
                  <a:gd name="T0" fmla="*/ 0 w 5"/>
                  <a:gd name="T1" fmla="*/ 24 h 24"/>
                  <a:gd name="T2" fmla="*/ 2 w 5"/>
                  <a:gd name="T3" fmla="*/ 13 h 24"/>
                  <a:gd name="T4" fmla="*/ 5 w 5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4"/>
                  <a:gd name="T11" fmla="*/ 5 w 5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4">
                    <a:moveTo>
                      <a:pt x="0" y="24"/>
                    </a:moveTo>
                    <a:lnTo>
                      <a:pt x="2" y="13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2" name="Line 482"/>
              <p:cNvSpPr>
                <a:spLocks noChangeShapeType="1"/>
              </p:cNvSpPr>
              <p:nvPr/>
            </p:nvSpPr>
            <p:spPr bwMode="auto">
              <a:xfrm flipV="1">
                <a:off x="3645" y="1926"/>
                <a:ext cx="5" cy="27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3" name="Line 483"/>
              <p:cNvSpPr>
                <a:spLocks noChangeShapeType="1"/>
              </p:cNvSpPr>
              <p:nvPr/>
            </p:nvSpPr>
            <p:spPr bwMode="auto">
              <a:xfrm flipV="1">
                <a:off x="3650" y="1896"/>
                <a:ext cx="5" cy="3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4" name="Line 484"/>
              <p:cNvSpPr>
                <a:spLocks noChangeShapeType="1"/>
              </p:cNvSpPr>
              <p:nvPr/>
            </p:nvSpPr>
            <p:spPr bwMode="auto">
              <a:xfrm flipV="1">
                <a:off x="3655" y="1863"/>
                <a:ext cx="4" cy="33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5" name="Freeform 485"/>
              <p:cNvSpPr>
                <a:spLocks/>
              </p:cNvSpPr>
              <p:nvPr/>
            </p:nvSpPr>
            <p:spPr bwMode="auto">
              <a:xfrm>
                <a:off x="3659" y="1826"/>
                <a:ext cx="5" cy="37"/>
              </a:xfrm>
              <a:custGeom>
                <a:avLst/>
                <a:gdLst>
                  <a:gd name="T0" fmla="*/ 0 w 5"/>
                  <a:gd name="T1" fmla="*/ 37 h 37"/>
                  <a:gd name="T2" fmla="*/ 2 w 5"/>
                  <a:gd name="T3" fmla="*/ 19 h 37"/>
                  <a:gd name="T4" fmla="*/ 5 w 5"/>
                  <a:gd name="T5" fmla="*/ 0 h 3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7"/>
                  <a:gd name="T11" fmla="*/ 5 w 5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7">
                    <a:moveTo>
                      <a:pt x="0" y="37"/>
                    </a:moveTo>
                    <a:lnTo>
                      <a:pt x="2" y="19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6" name="Line 486"/>
              <p:cNvSpPr>
                <a:spLocks noChangeShapeType="1"/>
              </p:cNvSpPr>
              <p:nvPr/>
            </p:nvSpPr>
            <p:spPr bwMode="auto">
              <a:xfrm flipV="1">
                <a:off x="3664" y="1788"/>
                <a:ext cx="5" cy="3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7" name="Line 487"/>
              <p:cNvSpPr>
                <a:spLocks noChangeShapeType="1"/>
              </p:cNvSpPr>
              <p:nvPr/>
            </p:nvSpPr>
            <p:spPr bwMode="auto">
              <a:xfrm flipV="1">
                <a:off x="3669" y="1748"/>
                <a:ext cx="5" cy="4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8" name="Line 488"/>
              <p:cNvSpPr>
                <a:spLocks noChangeShapeType="1"/>
              </p:cNvSpPr>
              <p:nvPr/>
            </p:nvSpPr>
            <p:spPr bwMode="auto">
              <a:xfrm flipV="1">
                <a:off x="3674" y="1707"/>
                <a:ext cx="4" cy="41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9" name="Line 489"/>
              <p:cNvSpPr>
                <a:spLocks noChangeShapeType="1"/>
              </p:cNvSpPr>
              <p:nvPr/>
            </p:nvSpPr>
            <p:spPr bwMode="auto">
              <a:xfrm flipV="1">
                <a:off x="3678" y="1666"/>
                <a:ext cx="5" cy="41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0" name="Line 490"/>
              <p:cNvSpPr>
                <a:spLocks noChangeShapeType="1"/>
              </p:cNvSpPr>
              <p:nvPr/>
            </p:nvSpPr>
            <p:spPr bwMode="auto">
              <a:xfrm flipV="1">
                <a:off x="3683" y="1625"/>
                <a:ext cx="5" cy="41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1" name="Line 491"/>
              <p:cNvSpPr>
                <a:spLocks noChangeShapeType="1"/>
              </p:cNvSpPr>
              <p:nvPr/>
            </p:nvSpPr>
            <p:spPr bwMode="auto">
              <a:xfrm flipV="1">
                <a:off x="3688" y="1585"/>
                <a:ext cx="5" cy="4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2" name="Line 492"/>
              <p:cNvSpPr>
                <a:spLocks noChangeShapeType="1"/>
              </p:cNvSpPr>
              <p:nvPr/>
            </p:nvSpPr>
            <p:spPr bwMode="auto">
              <a:xfrm flipV="1">
                <a:off x="3693" y="1548"/>
                <a:ext cx="3" cy="37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3" name="Freeform 493"/>
              <p:cNvSpPr>
                <a:spLocks/>
              </p:cNvSpPr>
              <p:nvPr/>
            </p:nvSpPr>
            <p:spPr bwMode="auto">
              <a:xfrm>
                <a:off x="3696" y="1514"/>
                <a:ext cx="5" cy="34"/>
              </a:xfrm>
              <a:custGeom>
                <a:avLst/>
                <a:gdLst>
                  <a:gd name="T0" fmla="*/ 0 w 5"/>
                  <a:gd name="T1" fmla="*/ 34 h 34"/>
                  <a:gd name="T2" fmla="*/ 1 w 5"/>
                  <a:gd name="T3" fmla="*/ 17 h 34"/>
                  <a:gd name="T4" fmla="*/ 5 w 5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4"/>
                  <a:gd name="T11" fmla="*/ 5 w 5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4">
                    <a:moveTo>
                      <a:pt x="0" y="34"/>
                    </a:moveTo>
                    <a:lnTo>
                      <a:pt x="1" y="17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4" name="Freeform 494"/>
              <p:cNvSpPr>
                <a:spLocks/>
              </p:cNvSpPr>
              <p:nvPr/>
            </p:nvSpPr>
            <p:spPr bwMode="auto">
              <a:xfrm>
                <a:off x="3701" y="1483"/>
                <a:ext cx="4" cy="31"/>
              </a:xfrm>
              <a:custGeom>
                <a:avLst/>
                <a:gdLst>
                  <a:gd name="T0" fmla="*/ 0 w 4"/>
                  <a:gd name="T1" fmla="*/ 31 h 31"/>
                  <a:gd name="T2" fmla="*/ 1 w 4"/>
                  <a:gd name="T3" fmla="*/ 15 h 31"/>
                  <a:gd name="T4" fmla="*/ 4 w 4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1"/>
                  <a:gd name="T11" fmla="*/ 4 w 4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1">
                    <a:moveTo>
                      <a:pt x="0" y="31"/>
                    </a:moveTo>
                    <a:lnTo>
                      <a:pt x="1" y="15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5" name="Freeform 495"/>
              <p:cNvSpPr>
                <a:spLocks/>
              </p:cNvSpPr>
              <p:nvPr/>
            </p:nvSpPr>
            <p:spPr bwMode="auto">
              <a:xfrm>
                <a:off x="3705" y="1456"/>
                <a:ext cx="5" cy="27"/>
              </a:xfrm>
              <a:custGeom>
                <a:avLst/>
                <a:gdLst>
                  <a:gd name="T0" fmla="*/ 0 w 5"/>
                  <a:gd name="T1" fmla="*/ 27 h 27"/>
                  <a:gd name="T2" fmla="*/ 2 w 5"/>
                  <a:gd name="T3" fmla="*/ 13 h 27"/>
                  <a:gd name="T4" fmla="*/ 5 w 5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7"/>
                  <a:gd name="T11" fmla="*/ 5 w 5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7">
                    <a:moveTo>
                      <a:pt x="0" y="27"/>
                    </a:moveTo>
                    <a:lnTo>
                      <a:pt x="2" y="13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6" name="Freeform 496"/>
              <p:cNvSpPr>
                <a:spLocks/>
              </p:cNvSpPr>
              <p:nvPr/>
            </p:nvSpPr>
            <p:spPr bwMode="auto">
              <a:xfrm>
                <a:off x="3710" y="1436"/>
                <a:ext cx="5" cy="20"/>
              </a:xfrm>
              <a:custGeom>
                <a:avLst/>
                <a:gdLst>
                  <a:gd name="T0" fmla="*/ 0 w 5"/>
                  <a:gd name="T1" fmla="*/ 20 h 20"/>
                  <a:gd name="T2" fmla="*/ 2 w 5"/>
                  <a:gd name="T3" fmla="*/ 9 h 20"/>
                  <a:gd name="T4" fmla="*/ 5 w 5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0"/>
                  <a:gd name="T11" fmla="*/ 5 w 5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0">
                    <a:moveTo>
                      <a:pt x="0" y="20"/>
                    </a:moveTo>
                    <a:lnTo>
                      <a:pt x="2" y="9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7" name="Freeform 497"/>
              <p:cNvSpPr>
                <a:spLocks/>
              </p:cNvSpPr>
              <p:nvPr/>
            </p:nvSpPr>
            <p:spPr bwMode="auto">
              <a:xfrm>
                <a:off x="3715" y="1420"/>
                <a:ext cx="5" cy="16"/>
              </a:xfrm>
              <a:custGeom>
                <a:avLst/>
                <a:gdLst>
                  <a:gd name="T0" fmla="*/ 0 w 5"/>
                  <a:gd name="T1" fmla="*/ 16 h 16"/>
                  <a:gd name="T2" fmla="*/ 1 w 5"/>
                  <a:gd name="T3" fmla="*/ 8 h 16"/>
                  <a:gd name="T4" fmla="*/ 5 w 5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6"/>
                  <a:gd name="T11" fmla="*/ 5 w 5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6">
                    <a:moveTo>
                      <a:pt x="0" y="16"/>
                    </a:moveTo>
                    <a:lnTo>
                      <a:pt x="1" y="8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8" name="Freeform 498"/>
              <p:cNvSpPr>
                <a:spLocks/>
              </p:cNvSpPr>
              <p:nvPr/>
            </p:nvSpPr>
            <p:spPr bwMode="auto">
              <a:xfrm>
                <a:off x="3720" y="1410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1 w 4"/>
                  <a:gd name="T3" fmla="*/ 5 h 10"/>
                  <a:gd name="T4" fmla="*/ 4 w 4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0"/>
                  <a:gd name="T11" fmla="*/ 4 w 4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0">
                    <a:moveTo>
                      <a:pt x="0" y="10"/>
                    </a:moveTo>
                    <a:lnTo>
                      <a:pt x="1" y="5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9" name="Freeform 499"/>
              <p:cNvSpPr>
                <a:spLocks/>
              </p:cNvSpPr>
              <p:nvPr/>
            </p:nvSpPr>
            <p:spPr bwMode="auto">
              <a:xfrm>
                <a:off x="3724" y="1406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1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4"/>
                    </a:moveTo>
                    <a:lnTo>
                      <a:pt x="2" y="1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0" name="Freeform 500"/>
              <p:cNvSpPr>
                <a:spLocks/>
              </p:cNvSpPr>
              <p:nvPr/>
            </p:nvSpPr>
            <p:spPr bwMode="auto">
              <a:xfrm>
                <a:off x="3729" y="1406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2 w 5"/>
                  <a:gd name="T3" fmla="*/ 1 h 4"/>
                  <a:gd name="T4" fmla="*/ 5 w 5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0"/>
                    </a:moveTo>
                    <a:lnTo>
                      <a:pt x="2" y="1"/>
                    </a:lnTo>
                    <a:lnTo>
                      <a:pt x="5" y="4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1" name="Freeform 501"/>
              <p:cNvSpPr>
                <a:spLocks/>
              </p:cNvSpPr>
              <p:nvPr/>
            </p:nvSpPr>
            <p:spPr bwMode="auto">
              <a:xfrm>
                <a:off x="3734" y="1410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2 w 5"/>
                  <a:gd name="T3" fmla="*/ 5 h 10"/>
                  <a:gd name="T4" fmla="*/ 5 w 5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0"/>
                  <a:gd name="T11" fmla="*/ 5 w 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0">
                    <a:moveTo>
                      <a:pt x="0" y="0"/>
                    </a:moveTo>
                    <a:lnTo>
                      <a:pt x="2" y="5"/>
                    </a:lnTo>
                    <a:lnTo>
                      <a:pt x="5" y="1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2" name="Freeform 502"/>
              <p:cNvSpPr>
                <a:spLocks/>
              </p:cNvSpPr>
              <p:nvPr/>
            </p:nvSpPr>
            <p:spPr bwMode="auto">
              <a:xfrm>
                <a:off x="3739" y="1420"/>
                <a:ext cx="4" cy="16"/>
              </a:xfrm>
              <a:custGeom>
                <a:avLst/>
                <a:gdLst>
                  <a:gd name="T0" fmla="*/ 0 w 4"/>
                  <a:gd name="T1" fmla="*/ 0 h 16"/>
                  <a:gd name="T2" fmla="*/ 1 w 4"/>
                  <a:gd name="T3" fmla="*/ 6 h 16"/>
                  <a:gd name="T4" fmla="*/ 4 w 4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6"/>
                  <a:gd name="T11" fmla="*/ 4 w 4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6">
                    <a:moveTo>
                      <a:pt x="0" y="0"/>
                    </a:moveTo>
                    <a:lnTo>
                      <a:pt x="1" y="6"/>
                    </a:lnTo>
                    <a:lnTo>
                      <a:pt x="4" y="16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3" name="Freeform 503"/>
              <p:cNvSpPr>
                <a:spLocks/>
              </p:cNvSpPr>
              <p:nvPr/>
            </p:nvSpPr>
            <p:spPr bwMode="auto">
              <a:xfrm>
                <a:off x="3743" y="1436"/>
                <a:ext cx="5" cy="24"/>
              </a:xfrm>
              <a:custGeom>
                <a:avLst/>
                <a:gdLst>
                  <a:gd name="T0" fmla="*/ 0 w 5"/>
                  <a:gd name="T1" fmla="*/ 0 h 24"/>
                  <a:gd name="T2" fmla="*/ 2 w 5"/>
                  <a:gd name="T3" fmla="*/ 11 h 24"/>
                  <a:gd name="T4" fmla="*/ 5 w 5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4"/>
                  <a:gd name="T11" fmla="*/ 5 w 5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4">
                    <a:moveTo>
                      <a:pt x="0" y="0"/>
                    </a:moveTo>
                    <a:lnTo>
                      <a:pt x="2" y="11"/>
                    </a:lnTo>
                    <a:lnTo>
                      <a:pt x="5" y="24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4" name="Freeform 504"/>
              <p:cNvSpPr>
                <a:spLocks/>
              </p:cNvSpPr>
              <p:nvPr/>
            </p:nvSpPr>
            <p:spPr bwMode="auto">
              <a:xfrm>
                <a:off x="3748" y="1460"/>
                <a:ext cx="5" cy="30"/>
              </a:xfrm>
              <a:custGeom>
                <a:avLst/>
                <a:gdLst>
                  <a:gd name="T0" fmla="*/ 0 w 5"/>
                  <a:gd name="T1" fmla="*/ 0 h 30"/>
                  <a:gd name="T2" fmla="*/ 2 w 5"/>
                  <a:gd name="T3" fmla="*/ 14 h 30"/>
                  <a:gd name="T4" fmla="*/ 5 w 5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0"/>
                  <a:gd name="T11" fmla="*/ 5 w 5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0">
                    <a:moveTo>
                      <a:pt x="0" y="0"/>
                    </a:moveTo>
                    <a:lnTo>
                      <a:pt x="2" y="14"/>
                    </a:lnTo>
                    <a:lnTo>
                      <a:pt x="5" y="3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5" name="Freeform 505"/>
              <p:cNvSpPr>
                <a:spLocks/>
              </p:cNvSpPr>
              <p:nvPr/>
            </p:nvSpPr>
            <p:spPr bwMode="auto">
              <a:xfrm>
                <a:off x="3753" y="1490"/>
                <a:ext cx="5" cy="35"/>
              </a:xfrm>
              <a:custGeom>
                <a:avLst/>
                <a:gdLst>
                  <a:gd name="T0" fmla="*/ 0 w 5"/>
                  <a:gd name="T1" fmla="*/ 0 h 35"/>
                  <a:gd name="T2" fmla="*/ 2 w 5"/>
                  <a:gd name="T3" fmla="*/ 17 h 35"/>
                  <a:gd name="T4" fmla="*/ 5 w 5"/>
                  <a:gd name="T5" fmla="*/ 35 h 3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5"/>
                  <a:gd name="T11" fmla="*/ 5 w 5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5">
                    <a:moveTo>
                      <a:pt x="0" y="0"/>
                    </a:moveTo>
                    <a:lnTo>
                      <a:pt x="2" y="17"/>
                    </a:lnTo>
                    <a:lnTo>
                      <a:pt x="5" y="35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6" name="Freeform 506"/>
              <p:cNvSpPr>
                <a:spLocks/>
              </p:cNvSpPr>
              <p:nvPr/>
            </p:nvSpPr>
            <p:spPr bwMode="auto">
              <a:xfrm>
                <a:off x="3758" y="1525"/>
                <a:ext cx="5" cy="41"/>
              </a:xfrm>
              <a:custGeom>
                <a:avLst/>
                <a:gdLst>
                  <a:gd name="T0" fmla="*/ 0 w 5"/>
                  <a:gd name="T1" fmla="*/ 0 h 41"/>
                  <a:gd name="T2" fmla="*/ 1 w 5"/>
                  <a:gd name="T3" fmla="*/ 20 h 41"/>
                  <a:gd name="T4" fmla="*/ 5 w 5"/>
                  <a:gd name="T5" fmla="*/ 41 h 4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1"/>
                  <a:gd name="T11" fmla="*/ 5 w 5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1">
                    <a:moveTo>
                      <a:pt x="0" y="0"/>
                    </a:moveTo>
                    <a:lnTo>
                      <a:pt x="1" y="20"/>
                    </a:lnTo>
                    <a:lnTo>
                      <a:pt x="5" y="41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7" name="Freeform 507"/>
              <p:cNvSpPr>
                <a:spLocks/>
              </p:cNvSpPr>
              <p:nvPr/>
            </p:nvSpPr>
            <p:spPr bwMode="auto">
              <a:xfrm>
                <a:off x="3763" y="1566"/>
                <a:ext cx="4" cy="44"/>
              </a:xfrm>
              <a:custGeom>
                <a:avLst/>
                <a:gdLst>
                  <a:gd name="T0" fmla="*/ 0 w 4"/>
                  <a:gd name="T1" fmla="*/ 0 h 44"/>
                  <a:gd name="T2" fmla="*/ 1 w 4"/>
                  <a:gd name="T3" fmla="*/ 22 h 44"/>
                  <a:gd name="T4" fmla="*/ 4 w 4"/>
                  <a:gd name="T5" fmla="*/ 44 h 4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4"/>
                  <a:gd name="T11" fmla="*/ 4 w 4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4">
                    <a:moveTo>
                      <a:pt x="0" y="0"/>
                    </a:moveTo>
                    <a:lnTo>
                      <a:pt x="1" y="22"/>
                    </a:lnTo>
                    <a:lnTo>
                      <a:pt x="4" y="44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8" name="Freeform 508"/>
              <p:cNvSpPr>
                <a:spLocks/>
              </p:cNvSpPr>
              <p:nvPr/>
            </p:nvSpPr>
            <p:spPr bwMode="auto">
              <a:xfrm>
                <a:off x="3767" y="1610"/>
                <a:ext cx="5" cy="50"/>
              </a:xfrm>
              <a:custGeom>
                <a:avLst/>
                <a:gdLst>
                  <a:gd name="T0" fmla="*/ 0 w 5"/>
                  <a:gd name="T1" fmla="*/ 0 h 50"/>
                  <a:gd name="T2" fmla="*/ 2 w 5"/>
                  <a:gd name="T3" fmla="*/ 24 h 50"/>
                  <a:gd name="T4" fmla="*/ 5 w 5"/>
                  <a:gd name="T5" fmla="*/ 50 h 5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0"/>
                  <a:gd name="T11" fmla="*/ 5 w 5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0">
                    <a:moveTo>
                      <a:pt x="0" y="0"/>
                    </a:moveTo>
                    <a:lnTo>
                      <a:pt x="2" y="24"/>
                    </a:lnTo>
                    <a:lnTo>
                      <a:pt x="5" y="5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9" name="Freeform 509"/>
              <p:cNvSpPr>
                <a:spLocks/>
              </p:cNvSpPr>
              <p:nvPr/>
            </p:nvSpPr>
            <p:spPr bwMode="auto">
              <a:xfrm>
                <a:off x="3772" y="1660"/>
                <a:ext cx="5" cy="52"/>
              </a:xfrm>
              <a:custGeom>
                <a:avLst/>
                <a:gdLst>
                  <a:gd name="T0" fmla="*/ 0 w 5"/>
                  <a:gd name="T1" fmla="*/ 0 h 52"/>
                  <a:gd name="T2" fmla="*/ 2 w 5"/>
                  <a:gd name="T3" fmla="*/ 25 h 52"/>
                  <a:gd name="T4" fmla="*/ 5 w 5"/>
                  <a:gd name="T5" fmla="*/ 52 h 5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2"/>
                  <a:gd name="T11" fmla="*/ 5 w 5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2">
                    <a:moveTo>
                      <a:pt x="0" y="0"/>
                    </a:moveTo>
                    <a:lnTo>
                      <a:pt x="2" y="25"/>
                    </a:lnTo>
                    <a:lnTo>
                      <a:pt x="5" y="52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0" name="Freeform 510"/>
              <p:cNvSpPr>
                <a:spLocks/>
              </p:cNvSpPr>
              <p:nvPr/>
            </p:nvSpPr>
            <p:spPr bwMode="auto">
              <a:xfrm>
                <a:off x="3777" y="1712"/>
                <a:ext cx="5" cy="52"/>
              </a:xfrm>
              <a:custGeom>
                <a:avLst/>
                <a:gdLst>
                  <a:gd name="T0" fmla="*/ 0 w 5"/>
                  <a:gd name="T1" fmla="*/ 0 h 52"/>
                  <a:gd name="T2" fmla="*/ 1 w 5"/>
                  <a:gd name="T3" fmla="*/ 25 h 52"/>
                  <a:gd name="T4" fmla="*/ 5 w 5"/>
                  <a:gd name="T5" fmla="*/ 52 h 5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2"/>
                  <a:gd name="T11" fmla="*/ 5 w 5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2">
                    <a:moveTo>
                      <a:pt x="0" y="0"/>
                    </a:moveTo>
                    <a:lnTo>
                      <a:pt x="1" y="25"/>
                    </a:lnTo>
                    <a:lnTo>
                      <a:pt x="5" y="52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1" name="Freeform 511"/>
              <p:cNvSpPr>
                <a:spLocks/>
              </p:cNvSpPr>
              <p:nvPr/>
            </p:nvSpPr>
            <p:spPr bwMode="auto">
              <a:xfrm>
                <a:off x="3782" y="1764"/>
                <a:ext cx="4" cy="56"/>
              </a:xfrm>
              <a:custGeom>
                <a:avLst/>
                <a:gdLst>
                  <a:gd name="T0" fmla="*/ 0 w 4"/>
                  <a:gd name="T1" fmla="*/ 0 h 56"/>
                  <a:gd name="T2" fmla="*/ 1 w 4"/>
                  <a:gd name="T3" fmla="*/ 27 h 56"/>
                  <a:gd name="T4" fmla="*/ 4 w 4"/>
                  <a:gd name="T5" fmla="*/ 56 h 5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6"/>
                  <a:gd name="T11" fmla="*/ 4 w 4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6">
                    <a:moveTo>
                      <a:pt x="0" y="0"/>
                    </a:moveTo>
                    <a:lnTo>
                      <a:pt x="1" y="27"/>
                    </a:lnTo>
                    <a:lnTo>
                      <a:pt x="4" y="56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2" name="Line 512"/>
              <p:cNvSpPr>
                <a:spLocks noChangeShapeType="1"/>
              </p:cNvSpPr>
              <p:nvPr/>
            </p:nvSpPr>
            <p:spPr bwMode="auto">
              <a:xfrm>
                <a:off x="3786" y="1820"/>
                <a:ext cx="5" cy="5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3" name="Freeform 513"/>
              <p:cNvSpPr>
                <a:spLocks/>
              </p:cNvSpPr>
              <p:nvPr/>
            </p:nvSpPr>
            <p:spPr bwMode="auto">
              <a:xfrm>
                <a:off x="3791" y="1874"/>
                <a:ext cx="5" cy="54"/>
              </a:xfrm>
              <a:custGeom>
                <a:avLst/>
                <a:gdLst>
                  <a:gd name="T0" fmla="*/ 0 w 5"/>
                  <a:gd name="T1" fmla="*/ 0 h 54"/>
                  <a:gd name="T2" fmla="*/ 2 w 5"/>
                  <a:gd name="T3" fmla="*/ 27 h 54"/>
                  <a:gd name="T4" fmla="*/ 5 w 5"/>
                  <a:gd name="T5" fmla="*/ 54 h 5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4"/>
                  <a:gd name="T11" fmla="*/ 5 w 5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4">
                    <a:moveTo>
                      <a:pt x="0" y="0"/>
                    </a:moveTo>
                    <a:lnTo>
                      <a:pt x="2" y="27"/>
                    </a:lnTo>
                    <a:lnTo>
                      <a:pt x="5" y="54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4" name="Line 514"/>
              <p:cNvSpPr>
                <a:spLocks noChangeShapeType="1"/>
              </p:cNvSpPr>
              <p:nvPr/>
            </p:nvSpPr>
            <p:spPr bwMode="auto">
              <a:xfrm>
                <a:off x="3796" y="1928"/>
                <a:ext cx="5" cy="51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5" name="Freeform 515"/>
              <p:cNvSpPr>
                <a:spLocks/>
              </p:cNvSpPr>
              <p:nvPr/>
            </p:nvSpPr>
            <p:spPr bwMode="auto">
              <a:xfrm>
                <a:off x="3801" y="1979"/>
                <a:ext cx="3" cy="47"/>
              </a:xfrm>
              <a:custGeom>
                <a:avLst/>
                <a:gdLst>
                  <a:gd name="T0" fmla="*/ 0 w 3"/>
                  <a:gd name="T1" fmla="*/ 0 h 47"/>
                  <a:gd name="T2" fmla="*/ 1 w 3"/>
                  <a:gd name="T3" fmla="*/ 23 h 47"/>
                  <a:gd name="T4" fmla="*/ 3 w 3"/>
                  <a:gd name="T5" fmla="*/ 47 h 4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7"/>
                  <a:gd name="T11" fmla="*/ 3 w 3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7">
                    <a:moveTo>
                      <a:pt x="0" y="0"/>
                    </a:moveTo>
                    <a:lnTo>
                      <a:pt x="1" y="23"/>
                    </a:lnTo>
                    <a:lnTo>
                      <a:pt x="3" y="47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6" name="Line 516"/>
              <p:cNvSpPr>
                <a:spLocks noChangeShapeType="1"/>
              </p:cNvSpPr>
              <p:nvPr/>
            </p:nvSpPr>
            <p:spPr bwMode="auto">
              <a:xfrm>
                <a:off x="3804" y="2026"/>
                <a:ext cx="5" cy="43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7" name="Line 517"/>
              <p:cNvSpPr>
                <a:spLocks noChangeShapeType="1"/>
              </p:cNvSpPr>
              <p:nvPr/>
            </p:nvSpPr>
            <p:spPr bwMode="auto">
              <a:xfrm>
                <a:off x="3809" y="2069"/>
                <a:ext cx="4" cy="3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8" name="Freeform 518"/>
              <p:cNvSpPr>
                <a:spLocks/>
              </p:cNvSpPr>
              <p:nvPr/>
            </p:nvSpPr>
            <p:spPr bwMode="auto">
              <a:xfrm>
                <a:off x="3813" y="2107"/>
                <a:ext cx="5" cy="34"/>
              </a:xfrm>
              <a:custGeom>
                <a:avLst/>
                <a:gdLst>
                  <a:gd name="T0" fmla="*/ 0 w 5"/>
                  <a:gd name="T1" fmla="*/ 0 h 34"/>
                  <a:gd name="T2" fmla="*/ 2 w 5"/>
                  <a:gd name="T3" fmla="*/ 18 h 34"/>
                  <a:gd name="T4" fmla="*/ 5 w 5"/>
                  <a:gd name="T5" fmla="*/ 34 h 3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4"/>
                  <a:gd name="T11" fmla="*/ 5 w 5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4">
                    <a:moveTo>
                      <a:pt x="0" y="0"/>
                    </a:moveTo>
                    <a:lnTo>
                      <a:pt x="2" y="18"/>
                    </a:lnTo>
                    <a:lnTo>
                      <a:pt x="5" y="34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9" name="Freeform 519"/>
              <p:cNvSpPr>
                <a:spLocks/>
              </p:cNvSpPr>
              <p:nvPr/>
            </p:nvSpPr>
            <p:spPr bwMode="auto">
              <a:xfrm>
                <a:off x="3818" y="2141"/>
                <a:ext cx="5" cy="25"/>
              </a:xfrm>
              <a:custGeom>
                <a:avLst/>
                <a:gdLst>
                  <a:gd name="T0" fmla="*/ 0 w 5"/>
                  <a:gd name="T1" fmla="*/ 0 h 25"/>
                  <a:gd name="T2" fmla="*/ 2 w 5"/>
                  <a:gd name="T3" fmla="*/ 14 h 25"/>
                  <a:gd name="T4" fmla="*/ 5 w 5"/>
                  <a:gd name="T5" fmla="*/ 25 h 2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5"/>
                  <a:gd name="T11" fmla="*/ 5 w 5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5">
                    <a:moveTo>
                      <a:pt x="0" y="0"/>
                    </a:moveTo>
                    <a:lnTo>
                      <a:pt x="2" y="14"/>
                    </a:lnTo>
                    <a:lnTo>
                      <a:pt x="5" y="25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0" name="Freeform 520"/>
              <p:cNvSpPr>
                <a:spLocks/>
              </p:cNvSpPr>
              <p:nvPr/>
            </p:nvSpPr>
            <p:spPr bwMode="auto">
              <a:xfrm>
                <a:off x="3823" y="2166"/>
                <a:ext cx="5" cy="19"/>
              </a:xfrm>
              <a:custGeom>
                <a:avLst/>
                <a:gdLst>
                  <a:gd name="T0" fmla="*/ 0 w 5"/>
                  <a:gd name="T1" fmla="*/ 0 h 19"/>
                  <a:gd name="T2" fmla="*/ 1 w 5"/>
                  <a:gd name="T3" fmla="*/ 9 h 19"/>
                  <a:gd name="T4" fmla="*/ 5 w 5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9"/>
                  <a:gd name="T11" fmla="*/ 5 w 5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9">
                    <a:moveTo>
                      <a:pt x="0" y="0"/>
                    </a:moveTo>
                    <a:lnTo>
                      <a:pt x="1" y="9"/>
                    </a:lnTo>
                    <a:lnTo>
                      <a:pt x="5" y="19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1" name="Freeform 521"/>
              <p:cNvSpPr>
                <a:spLocks/>
              </p:cNvSpPr>
              <p:nvPr/>
            </p:nvSpPr>
            <p:spPr bwMode="auto">
              <a:xfrm>
                <a:off x="3828" y="2185"/>
                <a:ext cx="4" cy="13"/>
              </a:xfrm>
              <a:custGeom>
                <a:avLst/>
                <a:gdLst>
                  <a:gd name="T0" fmla="*/ 0 w 4"/>
                  <a:gd name="T1" fmla="*/ 0 h 13"/>
                  <a:gd name="T2" fmla="*/ 1 w 4"/>
                  <a:gd name="T3" fmla="*/ 8 h 13"/>
                  <a:gd name="T4" fmla="*/ 4 w 4"/>
                  <a:gd name="T5" fmla="*/ 13 h 1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3"/>
                  <a:gd name="T11" fmla="*/ 4 w 4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3">
                    <a:moveTo>
                      <a:pt x="0" y="0"/>
                    </a:moveTo>
                    <a:lnTo>
                      <a:pt x="1" y="8"/>
                    </a:lnTo>
                    <a:lnTo>
                      <a:pt x="4" y="13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2" name="Freeform 522"/>
              <p:cNvSpPr>
                <a:spLocks/>
              </p:cNvSpPr>
              <p:nvPr/>
            </p:nvSpPr>
            <p:spPr bwMode="auto">
              <a:xfrm>
                <a:off x="3832" y="2198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1 h 3"/>
                  <a:gd name="T4" fmla="*/ 5 w 5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9183" name="Picture 523" descr="HFHBB2"/>
            <p:cNvPicPr>
              <a:picLocks noChangeAspect="1" noChangeArrowheads="1"/>
            </p:cNvPicPr>
            <p:nvPr/>
          </p:nvPicPr>
          <p:blipFill>
            <a:blip r:embed="rId4" cstate="print"/>
            <a:srcRect b="-1155"/>
            <a:stretch>
              <a:fillRect/>
            </a:stretch>
          </p:blipFill>
          <p:spPr bwMode="auto">
            <a:xfrm>
              <a:off x="3072" y="2764"/>
              <a:ext cx="372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184" name="Picture 524" descr="HFHBB2"/>
            <p:cNvPicPr>
              <a:picLocks noChangeAspect="1" noChangeArrowheads="1"/>
            </p:cNvPicPr>
            <p:nvPr/>
          </p:nvPicPr>
          <p:blipFill>
            <a:blip r:embed="rId5" cstate="print"/>
            <a:srcRect t="-1155"/>
            <a:stretch>
              <a:fillRect/>
            </a:stretch>
          </p:blipFill>
          <p:spPr bwMode="auto">
            <a:xfrm>
              <a:off x="3472" y="2737"/>
              <a:ext cx="372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85" name="Rectangle 525"/>
            <p:cNvSpPr>
              <a:spLocks noChangeArrowheads="1"/>
            </p:cNvSpPr>
            <p:nvPr/>
          </p:nvSpPr>
          <p:spPr bwMode="auto">
            <a:xfrm>
              <a:off x="2972" y="3362"/>
              <a:ext cx="933" cy="7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6" name="Rectangle 526"/>
            <p:cNvSpPr>
              <a:spLocks noChangeArrowheads="1"/>
            </p:cNvSpPr>
            <p:nvPr/>
          </p:nvSpPr>
          <p:spPr bwMode="auto">
            <a:xfrm>
              <a:off x="2972" y="2692"/>
              <a:ext cx="933" cy="77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7" name="Rectangle 527"/>
            <p:cNvSpPr>
              <a:spLocks noChangeArrowheads="1"/>
            </p:cNvSpPr>
            <p:nvPr/>
          </p:nvSpPr>
          <p:spPr bwMode="auto">
            <a:xfrm>
              <a:off x="2972" y="3460"/>
              <a:ext cx="933" cy="7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8" name="Rectangle 528"/>
            <p:cNvSpPr>
              <a:spLocks noChangeArrowheads="1"/>
            </p:cNvSpPr>
            <p:nvPr/>
          </p:nvSpPr>
          <p:spPr bwMode="auto">
            <a:xfrm>
              <a:off x="2976" y="2596"/>
              <a:ext cx="933" cy="7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Rectangle 533"/>
          <p:cNvSpPr>
            <a:spLocks noChangeArrowheads="1"/>
          </p:cNvSpPr>
          <p:nvPr/>
        </p:nvSpPr>
        <p:spPr bwMode="auto">
          <a:xfrm>
            <a:off x="4913313" y="37052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2"/>
                </a:solidFill>
              </a:rPr>
              <a:t>C</a:t>
            </a:r>
            <a:r>
              <a:rPr lang="en-US" sz="1600" baseline="-25000">
                <a:solidFill>
                  <a:schemeClr val="bg2"/>
                </a:solidFill>
              </a:rPr>
              <a:t>x</a:t>
            </a:r>
            <a:r>
              <a:rPr lang="en-US" sz="1600">
                <a:solidFill>
                  <a:schemeClr val="bg2"/>
                </a:solidFill>
              </a:rPr>
              <a:t>B(O</a:t>
            </a:r>
            <a:r>
              <a:rPr lang="en-US" sz="1600" baseline="-25000">
                <a:solidFill>
                  <a:schemeClr val="bg2"/>
                </a:solidFill>
              </a:rPr>
              <a:t>2</a:t>
            </a:r>
            <a:r>
              <a:rPr lang="en-US" sz="1600">
                <a:solidFill>
                  <a:schemeClr val="bg2"/>
                </a:solidFill>
              </a:rPr>
              <a:t>C</a:t>
            </a:r>
            <a:r>
              <a:rPr lang="en-US" sz="1600" baseline="-25000">
                <a:solidFill>
                  <a:schemeClr val="bg2"/>
                </a:solidFill>
              </a:rPr>
              <a:t>2</a:t>
            </a:r>
            <a:r>
              <a:rPr lang="en-US" sz="1600">
                <a:solidFill>
                  <a:schemeClr val="bg2"/>
                </a:solidFill>
              </a:rPr>
              <a:t>O(CF</a:t>
            </a:r>
            <a:r>
              <a:rPr lang="en-US" sz="1600" baseline="-25000">
                <a:solidFill>
                  <a:schemeClr val="bg2"/>
                </a:solidFill>
              </a:rPr>
              <a:t>3</a:t>
            </a:r>
            <a:r>
              <a:rPr lang="en-US" sz="1600">
                <a:solidFill>
                  <a:schemeClr val="bg2"/>
                </a:solidFill>
              </a:rPr>
              <a:t>)</a:t>
            </a:r>
            <a:r>
              <a:rPr lang="en-US" sz="1600" baseline="-25000">
                <a:solidFill>
                  <a:schemeClr val="bg2"/>
                </a:solidFill>
              </a:rPr>
              <a:t>2</a:t>
            </a:r>
            <a:r>
              <a:rPr lang="en-US" sz="1600">
                <a:solidFill>
                  <a:schemeClr val="bg2"/>
                </a:solidFill>
              </a:rPr>
              <a:t>)</a:t>
            </a:r>
            <a:r>
              <a:rPr lang="en-US" sz="16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8677" name="Line 534"/>
          <p:cNvSpPr>
            <a:spLocks noChangeShapeType="1"/>
          </p:cNvSpPr>
          <p:nvPr/>
        </p:nvSpPr>
        <p:spPr bwMode="auto">
          <a:xfrm>
            <a:off x="3082925" y="4999038"/>
            <a:ext cx="1143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Rectangle 535"/>
          <p:cNvSpPr>
            <a:spLocks noChangeArrowheads="1"/>
          </p:cNvSpPr>
          <p:nvPr/>
        </p:nvSpPr>
        <p:spPr bwMode="auto">
          <a:xfrm>
            <a:off x="3236913" y="4543425"/>
            <a:ext cx="731837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Stage 2</a:t>
            </a:r>
          </a:p>
        </p:txBody>
      </p:sp>
      <p:grpSp>
        <p:nvGrpSpPr>
          <p:cNvPr id="28679" name="Group 1047"/>
          <p:cNvGrpSpPr>
            <a:grpSpLocks/>
          </p:cNvGrpSpPr>
          <p:nvPr/>
        </p:nvGrpSpPr>
        <p:grpSpPr bwMode="auto">
          <a:xfrm>
            <a:off x="1712913" y="2028825"/>
            <a:ext cx="1143000" cy="1600200"/>
            <a:chOff x="1079" y="1278"/>
            <a:chExt cx="720" cy="1008"/>
          </a:xfrm>
        </p:grpSpPr>
        <p:pic>
          <p:nvPicPr>
            <p:cNvPr id="29172" name="Picture 537" descr="PFPB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9" y="1449"/>
              <a:ext cx="509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73" name="Line 538"/>
            <p:cNvSpPr>
              <a:spLocks noChangeShapeType="1"/>
            </p:cNvSpPr>
            <p:nvPr/>
          </p:nvSpPr>
          <p:spPr bwMode="auto">
            <a:xfrm>
              <a:off x="1079" y="1998"/>
              <a:ext cx="0" cy="20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4" name="Line 539"/>
            <p:cNvSpPr>
              <a:spLocks noChangeShapeType="1"/>
            </p:cNvSpPr>
            <p:nvPr/>
          </p:nvSpPr>
          <p:spPr bwMode="auto">
            <a:xfrm>
              <a:off x="1562" y="1998"/>
              <a:ext cx="0" cy="20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5" name="Line 540"/>
            <p:cNvSpPr>
              <a:spLocks noChangeShapeType="1"/>
            </p:cNvSpPr>
            <p:nvPr/>
          </p:nvSpPr>
          <p:spPr bwMode="auto">
            <a:xfrm>
              <a:off x="1079" y="2135"/>
              <a:ext cx="48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6" name="Line 544"/>
            <p:cNvSpPr>
              <a:spLocks noChangeShapeType="1"/>
            </p:cNvSpPr>
            <p:nvPr/>
          </p:nvSpPr>
          <p:spPr bwMode="auto">
            <a:xfrm>
              <a:off x="1531" y="1449"/>
              <a:ext cx="25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7" name="Line 545"/>
            <p:cNvSpPr>
              <a:spLocks noChangeShapeType="1"/>
            </p:cNvSpPr>
            <p:nvPr/>
          </p:nvSpPr>
          <p:spPr bwMode="auto">
            <a:xfrm>
              <a:off x="1562" y="2101"/>
              <a:ext cx="22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8" name="Line 546"/>
            <p:cNvSpPr>
              <a:spLocks noChangeShapeType="1"/>
            </p:cNvSpPr>
            <p:nvPr/>
          </p:nvSpPr>
          <p:spPr bwMode="auto">
            <a:xfrm>
              <a:off x="1636" y="1449"/>
              <a:ext cx="0" cy="6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9" name="Rectangle 547"/>
            <p:cNvSpPr>
              <a:spLocks noChangeArrowheads="1"/>
            </p:cNvSpPr>
            <p:nvPr/>
          </p:nvSpPr>
          <p:spPr bwMode="auto">
            <a:xfrm rot="-5400000">
              <a:off x="1631" y="1734"/>
              <a:ext cx="247" cy="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b="1">
                  <a:solidFill>
                    <a:schemeClr val="bg2"/>
                  </a:solidFill>
                  <a:latin typeface="Times New Roman" pitchFamily="18" charset="0"/>
                </a:rPr>
                <a:t>1.13</a:t>
              </a:r>
              <a:endParaRPr lang="en-US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180" name="Rectangle 548"/>
            <p:cNvSpPr>
              <a:spLocks noChangeArrowheads="1"/>
            </p:cNvSpPr>
            <p:nvPr/>
          </p:nvSpPr>
          <p:spPr bwMode="auto">
            <a:xfrm>
              <a:off x="1190" y="2204"/>
              <a:ext cx="267" cy="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b="1">
                  <a:solidFill>
                    <a:schemeClr val="bg2"/>
                  </a:solidFill>
                  <a:latin typeface="Times New Roman" pitchFamily="18" charset="0"/>
                </a:rPr>
                <a:t>0.85 nm</a:t>
              </a:r>
              <a:endParaRPr lang="en-US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181" name="Rectangle 549"/>
            <p:cNvSpPr>
              <a:spLocks noChangeArrowheads="1"/>
            </p:cNvSpPr>
            <p:nvPr/>
          </p:nvSpPr>
          <p:spPr bwMode="auto">
            <a:xfrm>
              <a:off x="1190" y="1278"/>
              <a:ext cx="267" cy="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680" name="Group 1046"/>
          <p:cNvGrpSpPr>
            <a:grpSpLocks/>
          </p:cNvGrpSpPr>
          <p:nvPr/>
        </p:nvGrpSpPr>
        <p:grpSpPr bwMode="auto">
          <a:xfrm>
            <a:off x="3160713" y="1876425"/>
            <a:ext cx="4519612" cy="1600200"/>
            <a:chOff x="1991" y="1182"/>
            <a:chExt cx="2847" cy="1008"/>
          </a:xfrm>
        </p:grpSpPr>
        <p:sp>
          <p:nvSpPr>
            <p:cNvPr id="28686" name="Line 551"/>
            <p:cNvSpPr>
              <a:spLocks noChangeShapeType="1"/>
            </p:cNvSpPr>
            <p:nvPr/>
          </p:nvSpPr>
          <p:spPr bwMode="auto">
            <a:xfrm>
              <a:off x="1991" y="1854"/>
              <a:ext cx="72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Rectangle 552"/>
            <p:cNvSpPr>
              <a:spLocks noChangeArrowheads="1"/>
            </p:cNvSpPr>
            <p:nvPr/>
          </p:nvSpPr>
          <p:spPr bwMode="auto">
            <a:xfrm>
              <a:off x="2087" y="1566"/>
              <a:ext cx="461" cy="2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Stage 1</a:t>
              </a:r>
            </a:p>
          </p:txBody>
        </p:sp>
        <p:grpSp>
          <p:nvGrpSpPr>
            <p:cNvPr id="28688" name="Group 1045"/>
            <p:cNvGrpSpPr>
              <a:grpSpLocks/>
            </p:cNvGrpSpPr>
            <p:nvPr/>
          </p:nvGrpSpPr>
          <p:grpSpPr bwMode="auto">
            <a:xfrm>
              <a:off x="3095" y="1182"/>
              <a:ext cx="1296" cy="940"/>
              <a:chOff x="3095" y="1182"/>
              <a:chExt cx="1296" cy="940"/>
            </a:xfrm>
          </p:grpSpPr>
          <p:sp>
            <p:nvSpPr>
              <p:cNvPr id="29166" name="Text Box 554"/>
              <p:cNvSpPr txBox="1">
                <a:spLocks noChangeArrowheads="1"/>
              </p:cNvSpPr>
              <p:nvPr/>
            </p:nvSpPr>
            <p:spPr bwMode="auto">
              <a:xfrm>
                <a:off x="3095" y="1182"/>
                <a:ext cx="12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bg2"/>
                    </a:solidFill>
                  </a:rPr>
                  <a:t>C</a:t>
                </a:r>
                <a:r>
                  <a:rPr lang="en-US" sz="1600" baseline="-25000">
                    <a:solidFill>
                      <a:schemeClr val="bg2"/>
                    </a:solidFill>
                  </a:rPr>
                  <a:t>x</a:t>
                </a:r>
                <a:r>
                  <a:rPr lang="en-US" sz="1600">
                    <a:solidFill>
                      <a:schemeClr val="bg2"/>
                    </a:solidFill>
                  </a:rPr>
                  <a:t>B(O</a:t>
                </a:r>
                <a:r>
                  <a:rPr lang="en-US" sz="1600" baseline="-25000">
                    <a:solidFill>
                      <a:schemeClr val="bg2"/>
                    </a:solidFill>
                  </a:rPr>
                  <a:t>2</a:t>
                </a:r>
                <a:r>
                  <a:rPr lang="en-US" sz="1600">
                    <a:solidFill>
                      <a:schemeClr val="bg2"/>
                    </a:solidFill>
                  </a:rPr>
                  <a:t>C</a:t>
                </a:r>
                <a:r>
                  <a:rPr lang="en-US" sz="1600" baseline="-25000">
                    <a:solidFill>
                      <a:schemeClr val="bg2"/>
                    </a:solidFill>
                  </a:rPr>
                  <a:t>2</a:t>
                </a:r>
                <a:r>
                  <a:rPr lang="en-US" sz="1600">
                    <a:solidFill>
                      <a:schemeClr val="bg2"/>
                    </a:solidFill>
                  </a:rPr>
                  <a:t>(CF</a:t>
                </a:r>
                <a:r>
                  <a:rPr lang="en-US" sz="1600" baseline="-25000">
                    <a:solidFill>
                      <a:schemeClr val="bg2"/>
                    </a:solidFill>
                  </a:rPr>
                  <a:t>3</a:t>
                </a:r>
                <a:r>
                  <a:rPr lang="en-US" sz="1600">
                    <a:solidFill>
                      <a:schemeClr val="bg2"/>
                    </a:solidFill>
                  </a:rPr>
                  <a:t>)</a:t>
                </a:r>
                <a:r>
                  <a:rPr lang="en-US" sz="1600" baseline="-25000">
                    <a:solidFill>
                      <a:schemeClr val="bg2"/>
                    </a:solidFill>
                  </a:rPr>
                  <a:t>4</a:t>
                </a:r>
                <a:r>
                  <a:rPr lang="en-US" sz="1600">
                    <a:solidFill>
                      <a:schemeClr val="bg2"/>
                    </a:solidFill>
                  </a:rPr>
                  <a:t>)</a:t>
                </a:r>
                <a:r>
                  <a:rPr lang="en-US" sz="1600" baseline="-25000">
                    <a:solidFill>
                      <a:schemeClr val="bg2"/>
                    </a:solidFill>
                  </a:rPr>
                  <a:t>2</a:t>
                </a:r>
                <a:endParaRPr lang="en-US" sz="160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29167" name="Group 1044"/>
              <p:cNvGrpSpPr>
                <a:grpSpLocks/>
              </p:cNvGrpSpPr>
              <p:nvPr/>
            </p:nvGrpSpPr>
            <p:grpSpPr bwMode="auto">
              <a:xfrm>
                <a:off x="3193" y="1405"/>
                <a:ext cx="949" cy="717"/>
                <a:chOff x="3193" y="1405"/>
                <a:chExt cx="949" cy="717"/>
              </a:xfrm>
            </p:grpSpPr>
            <p:pic>
              <p:nvPicPr>
                <p:cNvPr id="29168" name="Picture 556" descr="PFPB1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224" y="1447"/>
                  <a:ext cx="476" cy="6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169" name="Picture 557" descr="PFPB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650" y="1447"/>
                  <a:ext cx="476" cy="6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170" name="Rectangle 558"/>
                <p:cNvSpPr>
                  <a:spLocks noChangeArrowheads="1"/>
                </p:cNvSpPr>
                <p:nvPr/>
              </p:nvSpPr>
              <p:spPr bwMode="auto">
                <a:xfrm>
                  <a:off x="3193" y="1405"/>
                  <a:ext cx="949" cy="69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171" name="Rectangle 559"/>
                <p:cNvSpPr>
                  <a:spLocks noChangeArrowheads="1"/>
                </p:cNvSpPr>
                <p:nvPr/>
              </p:nvSpPr>
              <p:spPr bwMode="auto">
                <a:xfrm>
                  <a:off x="3193" y="2052"/>
                  <a:ext cx="949" cy="7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689" name="Group 564"/>
            <p:cNvGrpSpPr>
              <a:grpSpLocks noChangeAspect="1"/>
            </p:cNvGrpSpPr>
            <p:nvPr/>
          </p:nvGrpSpPr>
          <p:grpSpPr bwMode="auto">
            <a:xfrm rot="-5400000">
              <a:off x="4039" y="1390"/>
              <a:ext cx="864" cy="735"/>
              <a:chOff x="3840" y="1211"/>
              <a:chExt cx="683" cy="852"/>
            </a:xfrm>
          </p:grpSpPr>
          <p:sp>
            <p:nvSpPr>
              <p:cNvPr id="28690" name="AutoShape 565"/>
              <p:cNvSpPr>
                <a:spLocks noChangeAspect="1" noChangeArrowheads="1" noTextEdit="1"/>
              </p:cNvSpPr>
              <p:nvPr/>
            </p:nvSpPr>
            <p:spPr bwMode="auto">
              <a:xfrm>
                <a:off x="3840" y="1211"/>
                <a:ext cx="683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691" name="Group 566"/>
              <p:cNvGrpSpPr>
                <a:grpSpLocks/>
              </p:cNvGrpSpPr>
              <p:nvPr/>
            </p:nvGrpSpPr>
            <p:grpSpPr bwMode="auto">
              <a:xfrm>
                <a:off x="3854" y="1233"/>
                <a:ext cx="771" cy="808"/>
                <a:chOff x="3854" y="1233"/>
                <a:chExt cx="771" cy="808"/>
              </a:xfrm>
            </p:grpSpPr>
            <p:sp>
              <p:nvSpPr>
                <p:cNvPr id="28966" name="Rectangle 567"/>
                <p:cNvSpPr>
                  <a:spLocks noChangeArrowheads="1"/>
                </p:cNvSpPr>
                <p:nvPr/>
              </p:nvSpPr>
              <p:spPr bwMode="auto">
                <a:xfrm>
                  <a:off x="3854" y="1233"/>
                  <a:ext cx="771" cy="8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7" name="Freeform 568"/>
                <p:cNvSpPr>
                  <a:spLocks/>
                </p:cNvSpPr>
                <p:nvPr/>
              </p:nvSpPr>
              <p:spPr bwMode="auto">
                <a:xfrm>
                  <a:off x="3877" y="1931"/>
                  <a:ext cx="3" cy="4"/>
                </a:xfrm>
                <a:custGeom>
                  <a:avLst/>
                  <a:gdLst>
                    <a:gd name="T0" fmla="*/ 0 w 10"/>
                    <a:gd name="T1" fmla="*/ 2 h 10"/>
                    <a:gd name="T2" fmla="*/ 0 w 10"/>
                    <a:gd name="T3" fmla="*/ 1 h 10"/>
                    <a:gd name="T4" fmla="*/ 0 w 10"/>
                    <a:gd name="T5" fmla="*/ 1 h 10"/>
                    <a:gd name="T6" fmla="*/ 1 w 10"/>
                    <a:gd name="T7" fmla="*/ 1 h 10"/>
                    <a:gd name="T8" fmla="*/ 1 w 10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0"/>
                    <a:gd name="T17" fmla="*/ 10 w 10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8" y="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8" name="Freeform 569"/>
                <p:cNvSpPr>
                  <a:spLocks/>
                </p:cNvSpPr>
                <p:nvPr/>
              </p:nvSpPr>
              <p:spPr bwMode="auto">
                <a:xfrm>
                  <a:off x="3880" y="1920"/>
                  <a:ext cx="2" cy="11"/>
                </a:xfrm>
                <a:custGeom>
                  <a:avLst/>
                  <a:gdLst>
                    <a:gd name="T0" fmla="*/ 0 w 10"/>
                    <a:gd name="T1" fmla="*/ 4 h 33"/>
                    <a:gd name="T2" fmla="*/ 0 w 10"/>
                    <a:gd name="T3" fmla="*/ 3 h 33"/>
                    <a:gd name="T4" fmla="*/ 0 w 10"/>
                    <a:gd name="T5" fmla="*/ 2 h 33"/>
                    <a:gd name="T6" fmla="*/ 0 w 10"/>
                    <a:gd name="T7" fmla="*/ 1 h 33"/>
                    <a:gd name="T8" fmla="*/ 0 w 1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3"/>
                    <a:gd name="T17" fmla="*/ 10 w 10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3">
                      <a:moveTo>
                        <a:pt x="0" y="33"/>
                      </a:moveTo>
                      <a:lnTo>
                        <a:pt x="2" y="26"/>
                      </a:lnTo>
                      <a:lnTo>
                        <a:pt x="4" y="20"/>
                      </a:lnTo>
                      <a:lnTo>
                        <a:pt x="8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9" name="Freeform 570"/>
                <p:cNvSpPr>
                  <a:spLocks/>
                </p:cNvSpPr>
                <p:nvPr/>
              </p:nvSpPr>
              <p:spPr bwMode="auto">
                <a:xfrm>
                  <a:off x="3882" y="1901"/>
                  <a:ext cx="3" cy="19"/>
                </a:xfrm>
                <a:custGeom>
                  <a:avLst/>
                  <a:gdLst>
                    <a:gd name="T0" fmla="*/ 0 w 10"/>
                    <a:gd name="T1" fmla="*/ 6 h 58"/>
                    <a:gd name="T2" fmla="*/ 0 w 10"/>
                    <a:gd name="T3" fmla="*/ 5 h 58"/>
                    <a:gd name="T4" fmla="*/ 1 w 10"/>
                    <a:gd name="T5" fmla="*/ 3 h 58"/>
                    <a:gd name="T6" fmla="*/ 1 w 10"/>
                    <a:gd name="T7" fmla="*/ 2 h 58"/>
                    <a:gd name="T8" fmla="*/ 1 w 10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58"/>
                    <a:gd name="T17" fmla="*/ 10 w 10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58">
                      <a:moveTo>
                        <a:pt x="0" y="58"/>
                      </a:moveTo>
                      <a:lnTo>
                        <a:pt x="2" y="46"/>
                      </a:lnTo>
                      <a:lnTo>
                        <a:pt x="5" y="32"/>
                      </a:lnTo>
                      <a:lnTo>
                        <a:pt x="8" y="1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70" name="Freeform 571"/>
                <p:cNvSpPr>
                  <a:spLocks/>
                </p:cNvSpPr>
                <p:nvPr/>
              </p:nvSpPr>
              <p:spPr bwMode="auto">
                <a:xfrm>
                  <a:off x="3885" y="1873"/>
                  <a:ext cx="3" cy="28"/>
                </a:xfrm>
                <a:custGeom>
                  <a:avLst/>
                  <a:gdLst>
                    <a:gd name="T0" fmla="*/ 0 w 11"/>
                    <a:gd name="T1" fmla="*/ 9 h 84"/>
                    <a:gd name="T2" fmla="*/ 0 w 11"/>
                    <a:gd name="T3" fmla="*/ 7 h 84"/>
                    <a:gd name="T4" fmla="*/ 1 w 11"/>
                    <a:gd name="T5" fmla="*/ 5 h 84"/>
                    <a:gd name="T6" fmla="*/ 1 w 11"/>
                    <a:gd name="T7" fmla="*/ 3 h 84"/>
                    <a:gd name="T8" fmla="*/ 1 w 11"/>
                    <a:gd name="T9" fmla="*/ 0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84"/>
                    <a:gd name="T17" fmla="*/ 11 w 11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84">
                      <a:moveTo>
                        <a:pt x="0" y="84"/>
                      </a:moveTo>
                      <a:lnTo>
                        <a:pt x="2" y="66"/>
                      </a:lnTo>
                      <a:lnTo>
                        <a:pt x="6" y="45"/>
                      </a:lnTo>
                      <a:lnTo>
                        <a:pt x="9" y="24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71" name="Freeform 572"/>
                <p:cNvSpPr>
                  <a:spLocks/>
                </p:cNvSpPr>
                <p:nvPr/>
              </p:nvSpPr>
              <p:spPr bwMode="auto">
                <a:xfrm>
                  <a:off x="3888" y="1837"/>
                  <a:ext cx="2" cy="36"/>
                </a:xfrm>
                <a:custGeom>
                  <a:avLst/>
                  <a:gdLst>
                    <a:gd name="T0" fmla="*/ 0 w 11"/>
                    <a:gd name="T1" fmla="*/ 12 h 109"/>
                    <a:gd name="T2" fmla="*/ 0 w 11"/>
                    <a:gd name="T3" fmla="*/ 9 h 109"/>
                    <a:gd name="T4" fmla="*/ 0 w 11"/>
                    <a:gd name="T5" fmla="*/ 6 h 109"/>
                    <a:gd name="T6" fmla="*/ 0 w 11"/>
                    <a:gd name="T7" fmla="*/ 3 h 109"/>
                    <a:gd name="T8" fmla="*/ 0 w 11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09"/>
                    <a:gd name="T17" fmla="*/ 11 w 11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09">
                      <a:moveTo>
                        <a:pt x="0" y="109"/>
                      </a:moveTo>
                      <a:lnTo>
                        <a:pt x="3" y="84"/>
                      </a:lnTo>
                      <a:lnTo>
                        <a:pt x="6" y="58"/>
                      </a:lnTo>
                      <a:lnTo>
                        <a:pt x="8" y="29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72" name="Freeform 573"/>
                <p:cNvSpPr>
                  <a:spLocks/>
                </p:cNvSpPr>
                <p:nvPr/>
              </p:nvSpPr>
              <p:spPr bwMode="auto">
                <a:xfrm>
                  <a:off x="3890" y="1793"/>
                  <a:ext cx="3" cy="44"/>
                </a:xfrm>
                <a:custGeom>
                  <a:avLst/>
                  <a:gdLst>
                    <a:gd name="T0" fmla="*/ 0 w 10"/>
                    <a:gd name="T1" fmla="*/ 15 h 131"/>
                    <a:gd name="T2" fmla="*/ 0 w 10"/>
                    <a:gd name="T3" fmla="*/ 11 h 131"/>
                    <a:gd name="T4" fmla="*/ 0 w 10"/>
                    <a:gd name="T5" fmla="*/ 8 h 131"/>
                    <a:gd name="T6" fmla="*/ 1 w 10"/>
                    <a:gd name="T7" fmla="*/ 4 h 131"/>
                    <a:gd name="T8" fmla="*/ 1 w 10"/>
                    <a:gd name="T9" fmla="*/ 0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31"/>
                    <a:gd name="T17" fmla="*/ 10 w 10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31">
                      <a:moveTo>
                        <a:pt x="0" y="131"/>
                      </a:moveTo>
                      <a:lnTo>
                        <a:pt x="2" y="101"/>
                      </a:lnTo>
                      <a:lnTo>
                        <a:pt x="4" y="68"/>
                      </a:lnTo>
                      <a:lnTo>
                        <a:pt x="7" y="3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73" name="Freeform 574"/>
                <p:cNvSpPr>
                  <a:spLocks/>
                </p:cNvSpPr>
                <p:nvPr/>
              </p:nvSpPr>
              <p:spPr bwMode="auto">
                <a:xfrm>
                  <a:off x="3893" y="1743"/>
                  <a:ext cx="2" cy="50"/>
                </a:xfrm>
                <a:custGeom>
                  <a:avLst/>
                  <a:gdLst>
                    <a:gd name="T0" fmla="*/ 0 w 10"/>
                    <a:gd name="T1" fmla="*/ 17 h 151"/>
                    <a:gd name="T2" fmla="*/ 0 w 10"/>
                    <a:gd name="T3" fmla="*/ 13 h 151"/>
                    <a:gd name="T4" fmla="*/ 0 w 10"/>
                    <a:gd name="T5" fmla="*/ 8 h 151"/>
                    <a:gd name="T6" fmla="*/ 0 w 10"/>
                    <a:gd name="T7" fmla="*/ 4 h 151"/>
                    <a:gd name="T8" fmla="*/ 0 w 10"/>
                    <a:gd name="T9" fmla="*/ 0 h 1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51"/>
                    <a:gd name="T17" fmla="*/ 10 w 10"/>
                    <a:gd name="T18" fmla="*/ 151 h 1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51">
                      <a:moveTo>
                        <a:pt x="0" y="151"/>
                      </a:moveTo>
                      <a:lnTo>
                        <a:pt x="2" y="116"/>
                      </a:lnTo>
                      <a:lnTo>
                        <a:pt x="4" y="77"/>
                      </a:lnTo>
                      <a:lnTo>
                        <a:pt x="8" y="3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74" name="Freeform 575"/>
                <p:cNvSpPr>
                  <a:spLocks/>
                </p:cNvSpPr>
                <p:nvPr/>
              </p:nvSpPr>
              <p:spPr bwMode="auto">
                <a:xfrm>
                  <a:off x="3895" y="1687"/>
                  <a:ext cx="3" cy="56"/>
                </a:xfrm>
                <a:custGeom>
                  <a:avLst/>
                  <a:gdLst>
                    <a:gd name="T0" fmla="*/ 0 w 10"/>
                    <a:gd name="T1" fmla="*/ 19 h 167"/>
                    <a:gd name="T2" fmla="*/ 0 w 10"/>
                    <a:gd name="T3" fmla="*/ 14 h 167"/>
                    <a:gd name="T4" fmla="*/ 0 w 10"/>
                    <a:gd name="T5" fmla="*/ 10 h 167"/>
                    <a:gd name="T6" fmla="*/ 1 w 10"/>
                    <a:gd name="T7" fmla="*/ 0 h 1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67"/>
                    <a:gd name="T14" fmla="*/ 10 w 10"/>
                    <a:gd name="T15" fmla="*/ 167 h 1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67">
                      <a:moveTo>
                        <a:pt x="0" y="167"/>
                      </a:moveTo>
                      <a:lnTo>
                        <a:pt x="2" y="126"/>
                      </a:lnTo>
                      <a:lnTo>
                        <a:pt x="4" y="8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75" name="Freeform 576"/>
                <p:cNvSpPr>
                  <a:spLocks/>
                </p:cNvSpPr>
                <p:nvPr/>
              </p:nvSpPr>
              <p:spPr bwMode="auto">
                <a:xfrm>
                  <a:off x="3898" y="1629"/>
                  <a:ext cx="2" cy="58"/>
                </a:xfrm>
                <a:custGeom>
                  <a:avLst/>
                  <a:gdLst>
                    <a:gd name="T0" fmla="*/ 0 w 10"/>
                    <a:gd name="T1" fmla="*/ 19 h 174"/>
                    <a:gd name="T2" fmla="*/ 0 w 10"/>
                    <a:gd name="T3" fmla="*/ 10 h 174"/>
                    <a:gd name="T4" fmla="*/ 0 w 10"/>
                    <a:gd name="T5" fmla="*/ 0 h 17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74"/>
                    <a:gd name="T11" fmla="*/ 10 w 10"/>
                    <a:gd name="T12" fmla="*/ 174 h 1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74">
                      <a:moveTo>
                        <a:pt x="0" y="174"/>
                      </a:moveTo>
                      <a:lnTo>
                        <a:pt x="5" y="8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76" name="Freeform 577"/>
                <p:cNvSpPr>
                  <a:spLocks/>
                </p:cNvSpPr>
                <p:nvPr/>
              </p:nvSpPr>
              <p:spPr bwMode="auto">
                <a:xfrm>
                  <a:off x="3900" y="1569"/>
                  <a:ext cx="3" cy="60"/>
                </a:xfrm>
                <a:custGeom>
                  <a:avLst/>
                  <a:gdLst>
                    <a:gd name="T0" fmla="*/ 0 w 10"/>
                    <a:gd name="T1" fmla="*/ 20 h 179"/>
                    <a:gd name="T2" fmla="*/ 1 w 10"/>
                    <a:gd name="T3" fmla="*/ 10 h 179"/>
                    <a:gd name="T4" fmla="*/ 1 w 10"/>
                    <a:gd name="T5" fmla="*/ 0 h 17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79"/>
                    <a:gd name="T11" fmla="*/ 10 w 10"/>
                    <a:gd name="T12" fmla="*/ 179 h 1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79">
                      <a:moveTo>
                        <a:pt x="0" y="179"/>
                      </a:moveTo>
                      <a:lnTo>
                        <a:pt x="5" y="8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77" name="Freeform 578"/>
                <p:cNvSpPr>
                  <a:spLocks/>
                </p:cNvSpPr>
                <p:nvPr/>
              </p:nvSpPr>
              <p:spPr bwMode="auto">
                <a:xfrm>
                  <a:off x="3903" y="1511"/>
                  <a:ext cx="2" cy="58"/>
                </a:xfrm>
                <a:custGeom>
                  <a:avLst/>
                  <a:gdLst>
                    <a:gd name="T0" fmla="*/ 0 w 10"/>
                    <a:gd name="T1" fmla="*/ 19 h 174"/>
                    <a:gd name="T2" fmla="*/ 0 w 10"/>
                    <a:gd name="T3" fmla="*/ 10 h 174"/>
                    <a:gd name="T4" fmla="*/ 0 w 10"/>
                    <a:gd name="T5" fmla="*/ 5 h 174"/>
                    <a:gd name="T6" fmla="*/ 0 w 10"/>
                    <a:gd name="T7" fmla="*/ 0 h 1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74"/>
                    <a:gd name="T14" fmla="*/ 10 w 10"/>
                    <a:gd name="T15" fmla="*/ 174 h 1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74">
                      <a:moveTo>
                        <a:pt x="0" y="174"/>
                      </a:moveTo>
                      <a:lnTo>
                        <a:pt x="5" y="86"/>
                      </a:lnTo>
                      <a:lnTo>
                        <a:pt x="8" y="4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78" name="Freeform 579"/>
                <p:cNvSpPr>
                  <a:spLocks/>
                </p:cNvSpPr>
                <p:nvPr/>
              </p:nvSpPr>
              <p:spPr bwMode="auto">
                <a:xfrm>
                  <a:off x="3905" y="1456"/>
                  <a:ext cx="3" cy="55"/>
                </a:xfrm>
                <a:custGeom>
                  <a:avLst/>
                  <a:gdLst>
                    <a:gd name="T0" fmla="*/ 0 w 11"/>
                    <a:gd name="T1" fmla="*/ 18 h 165"/>
                    <a:gd name="T2" fmla="*/ 0 w 11"/>
                    <a:gd name="T3" fmla="*/ 9 h 165"/>
                    <a:gd name="T4" fmla="*/ 1 w 11"/>
                    <a:gd name="T5" fmla="*/ 4 h 165"/>
                    <a:gd name="T6" fmla="*/ 1 w 11"/>
                    <a:gd name="T7" fmla="*/ 0 h 1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65"/>
                    <a:gd name="T14" fmla="*/ 11 w 11"/>
                    <a:gd name="T15" fmla="*/ 165 h 1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65">
                      <a:moveTo>
                        <a:pt x="0" y="165"/>
                      </a:moveTo>
                      <a:lnTo>
                        <a:pt x="5" y="81"/>
                      </a:lnTo>
                      <a:lnTo>
                        <a:pt x="8" y="4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79" name="Freeform 580"/>
                <p:cNvSpPr>
                  <a:spLocks/>
                </p:cNvSpPr>
                <p:nvPr/>
              </p:nvSpPr>
              <p:spPr bwMode="auto">
                <a:xfrm>
                  <a:off x="3908" y="1408"/>
                  <a:ext cx="3" cy="48"/>
                </a:xfrm>
                <a:custGeom>
                  <a:avLst/>
                  <a:gdLst>
                    <a:gd name="T0" fmla="*/ 0 w 11"/>
                    <a:gd name="T1" fmla="*/ 16 h 145"/>
                    <a:gd name="T2" fmla="*/ 0 w 11"/>
                    <a:gd name="T3" fmla="*/ 12 h 145"/>
                    <a:gd name="T4" fmla="*/ 0 w 11"/>
                    <a:gd name="T5" fmla="*/ 8 h 145"/>
                    <a:gd name="T6" fmla="*/ 1 w 11"/>
                    <a:gd name="T7" fmla="*/ 4 h 145"/>
                    <a:gd name="T8" fmla="*/ 1 w 11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45"/>
                    <a:gd name="T17" fmla="*/ 11 w 11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45">
                      <a:moveTo>
                        <a:pt x="0" y="145"/>
                      </a:moveTo>
                      <a:lnTo>
                        <a:pt x="2" y="107"/>
                      </a:lnTo>
                      <a:lnTo>
                        <a:pt x="5" y="71"/>
                      </a:lnTo>
                      <a:lnTo>
                        <a:pt x="9" y="34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0" name="Freeform 581"/>
                <p:cNvSpPr>
                  <a:spLocks/>
                </p:cNvSpPr>
                <p:nvPr/>
              </p:nvSpPr>
              <p:spPr bwMode="auto">
                <a:xfrm>
                  <a:off x="3911" y="1367"/>
                  <a:ext cx="2" cy="41"/>
                </a:xfrm>
                <a:custGeom>
                  <a:avLst/>
                  <a:gdLst>
                    <a:gd name="T0" fmla="*/ 0 w 10"/>
                    <a:gd name="T1" fmla="*/ 14 h 124"/>
                    <a:gd name="T2" fmla="*/ 0 w 10"/>
                    <a:gd name="T3" fmla="*/ 10 h 124"/>
                    <a:gd name="T4" fmla="*/ 0 w 10"/>
                    <a:gd name="T5" fmla="*/ 7 h 124"/>
                    <a:gd name="T6" fmla="*/ 0 w 10"/>
                    <a:gd name="T7" fmla="*/ 3 h 124"/>
                    <a:gd name="T8" fmla="*/ 0 w 10"/>
                    <a:gd name="T9" fmla="*/ 0 h 1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24"/>
                    <a:gd name="T17" fmla="*/ 10 w 10"/>
                    <a:gd name="T18" fmla="*/ 124 h 1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24">
                      <a:moveTo>
                        <a:pt x="0" y="124"/>
                      </a:moveTo>
                      <a:lnTo>
                        <a:pt x="2" y="91"/>
                      </a:lnTo>
                      <a:lnTo>
                        <a:pt x="5" y="59"/>
                      </a:lnTo>
                      <a:lnTo>
                        <a:pt x="8" y="2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1" name="Freeform 582"/>
                <p:cNvSpPr>
                  <a:spLocks/>
                </p:cNvSpPr>
                <p:nvPr/>
              </p:nvSpPr>
              <p:spPr bwMode="auto">
                <a:xfrm>
                  <a:off x="3913" y="1335"/>
                  <a:ext cx="3" cy="32"/>
                </a:xfrm>
                <a:custGeom>
                  <a:avLst/>
                  <a:gdLst>
                    <a:gd name="T0" fmla="*/ 0 w 10"/>
                    <a:gd name="T1" fmla="*/ 11 h 94"/>
                    <a:gd name="T2" fmla="*/ 0 w 10"/>
                    <a:gd name="T3" fmla="*/ 8 h 94"/>
                    <a:gd name="T4" fmla="*/ 1 w 10"/>
                    <a:gd name="T5" fmla="*/ 5 h 94"/>
                    <a:gd name="T6" fmla="*/ 1 w 10"/>
                    <a:gd name="T7" fmla="*/ 2 h 94"/>
                    <a:gd name="T8" fmla="*/ 1 w 10"/>
                    <a:gd name="T9" fmla="*/ 0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4"/>
                    <a:gd name="T17" fmla="*/ 10 w 10"/>
                    <a:gd name="T18" fmla="*/ 94 h 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4">
                      <a:moveTo>
                        <a:pt x="0" y="94"/>
                      </a:moveTo>
                      <a:lnTo>
                        <a:pt x="2" y="68"/>
                      </a:lnTo>
                      <a:lnTo>
                        <a:pt x="5" y="43"/>
                      </a:lnTo>
                      <a:lnTo>
                        <a:pt x="8" y="2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2" name="Freeform 583"/>
                <p:cNvSpPr>
                  <a:spLocks/>
                </p:cNvSpPr>
                <p:nvPr/>
              </p:nvSpPr>
              <p:spPr bwMode="auto">
                <a:xfrm>
                  <a:off x="3916" y="1315"/>
                  <a:ext cx="2" cy="20"/>
                </a:xfrm>
                <a:custGeom>
                  <a:avLst/>
                  <a:gdLst>
                    <a:gd name="T0" fmla="*/ 0 w 10"/>
                    <a:gd name="T1" fmla="*/ 7 h 61"/>
                    <a:gd name="T2" fmla="*/ 0 w 10"/>
                    <a:gd name="T3" fmla="*/ 5 h 61"/>
                    <a:gd name="T4" fmla="*/ 0 w 10"/>
                    <a:gd name="T5" fmla="*/ 3 h 61"/>
                    <a:gd name="T6" fmla="*/ 0 w 10"/>
                    <a:gd name="T7" fmla="*/ 1 h 61"/>
                    <a:gd name="T8" fmla="*/ 0 w 10"/>
                    <a:gd name="T9" fmla="*/ 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61"/>
                    <a:gd name="T17" fmla="*/ 10 w 10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61">
                      <a:moveTo>
                        <a:pt x="0" y="61"/>
                      </a:moveTo>
                      <a:lnTo>
                        <a:pt x="2" y="42"/>
                      </a:lnTo>
                      <a:lnTo>
                        <a:pt x="5" y="27"/>
                      </a:lnTo>
                      <a:lnTo>
                        <a:pt x="8" y="1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3" name="Freeform 584"/>
                <p:cNvSpPr>
                  <a:spLocks/>
                </p:cNvSpPr>
                <p:nvPr/>
              </p:nvSpPr>
              <p:spPr bwMode="auto">
                <a:xfrm>
                  <a:off x="3918" y="1306"/>
                  <a:ext cx="3" cy="9"/>
                </a:xfrm>
                <a:custGeom>
                  <a:avLst/>
                  <a:gdLst>
                    <a:gd name="T0" fmla="*/ 0 w 10"/>
                    <a:gd name="T1" fmla="*/ 3 h 26"/>
                    <a:gd name="T2" fmla="*/ 0 w 10"/>
                    <a:gd name="T3" fmla="*/ 2 h 26"/>
                    <a:gd name="T4" fmla="*/ 1 w 10"/>
                    <a:gd name="T5" fmla="*/ 1 h 26"/>
                    <a:gd name="T6" fmla="*/ 1 w 10"/>
                    <a:gd name="T7" fmla="*/ 0 h 26"/>
                    <a:gd name="T8" fmla="*/ 1 w 10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6"/>
                    <a:gd name="T17" fmla="*/ 10 w 10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6">
                      <a:moveTo>
                        <a:pt x="0" y="26"/>
                      </a:moveTo>
                      <a:lnTo>
                        <a:pt x="3" y="17"/>
                      </a:lnTo>
                      <a:lnTo>
                        <a:pt x="5" y="9"/>
                      </a:lnTo>
                      <a:lnTo>
                        <a:pt x="8" y="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4" name="Freeform 585"/>
                <p:cNvSpPr>
                  <a:spLocks/>
                </p:cNvSpPr>
                <p:nvPr/>
              </p:nvSpPr>
              <p:spPr bwMode="auto">
                <a:xfrm>
                  <a:off x="3921" y="1306"/>
                  <a:ext cx="2" cy="4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1 h 11"/>
                    <a:gd name="T8" fmla="*/ 0 w 11"/>
                    <a:gd name="T9" fmla="*/ 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"/>
                    <a:gd name="T17" fmla="*/ 11 w 1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8" y="5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5" name="Freeform 586"/>
                <p:cNvSpPr>
                  <a:spLocks/>
                </p:cNvSpPr>
                <p:nvPr/>
              </p:nvSpPr>
              <p:spPr bwMode="auto">
                <a:xfrm>
                  <a:off x="3923" y="1310"/>
                  <a:ext cx="3" cy="15"/>
                </a:xfrm>
                <a:custGeom>
                  <a:avLst/>
                  <a:gdLst>
                    <a:gd name="T0" fmla="*/ 0 w 10"/>
                    <a:gd name="T1" fmla="*/ 0 h 46"/>
                    <a:gd name="T2" fmla="*/ 0 w 10"/>
                    <a:gd name="T3" fmla="*/ 1 h 46"/>
                    <a:gd name="T4" fmla="*/ 0 w 10"/>
                    <a:gd name="T5" fmla="*/ 2 h 46"/>
                    <a:gd name="T6" fmla="*/ 1 w 10"/>
                    <a:gd name="T7" fmla="*/ 3 h 46"/>
                    <a:gd name="T8" fmla="*/ 1 w 10"/>
                    <a:gd name="T9" fmla="*/ 5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46"/>
                    <a:gd name="T17" fmla="*/ 10 w 10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46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4" y="18"/>
                      </a:lnTo>
                      <a:lnTo>
                        <a:pt x="7" y="31"/>
                      </a:lnTo>
                      <a:lnTo>
                        <a:pt x="10" y="46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6" name="Freeform 587"/>
                <p:cNvSpPr>
                  <a:spLocks/>
                </p:cNvSpPr>
                <p:nvPr/>
              </p:nvSpPr>
              <p:spPr bwMode="auto">
                <a:xfrm>
                  <a:off x="3926" y="1325"/>
                  <a:ext cx="2" cy="27"/>
                </a:xfrm>
                <a:custGeom>
                  <a:avLst/>
                  <a:gdLst>
                    <a:gd name="T0" fmla="*/ 0 w 10"/>
                    <a:gd name="T1" fmla="*/ 0 h 81"/>
                    <a:gd name="T2" fmla="*/ 0 w 10"/>
                    <a:gd name="T3" fmla="*/ 2 h 81"/>
                    <a:gd name="T4" fmla="*/ 0 w 10"/>
                    <a:gd name="T5" fmla="*/ 4 h 81"/>
                    <a:gd name="T6" fmla="*/ 0 w 10"/>
                    <a:gd name="T7" fmla="*/ 6 h 81"/>
                    <a:gd name="T8" fmla="*/ 0 w 10"/>
                    <a:gd name="T9" fmla="*/ 9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81"/>
                    <a:gd name="T17" fmla="*/ 10 w 10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81">
                      <a:moveTo>
                        <a:pt x="0" y="0"/>
                      </a:moveTo>
                      <a:lnTo>
                        <a:pt x="2" y="17"/>
                      </a:lnTo>
                      <a:lnTo>
                        <a:pt x="4" y="36"/>
                      </a:lnTo>
                      <a:lnTo>
                        <a:pt x="8" y="57"/>
                      </a:lnTo>
                      <a:lnTo>
                        <a:pt x="10" y="81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7" name="Freeform 588"/>
                <p:cNvSpPr>
                  <a:spLocks/>
                </p:cNvSpPr>
                <p:nvPr/>
              </p:nvSpPr>
              <p:spPr bwMode="auto">
                <a:xfrm>
                  <a:off x="3928" y="1352"/>
                  <a:ext cx="3" cy="38"/>
                </a:xfrm>
                <a:custGeom>
                  <a:avLst/>
                  <a:gdLst>
                    <a:gd name="T0" fmla="*/ 0 w 11"/>
                    <a:gd name="T1" fmla="*/ 0 h 112"/>
                    <a:gd name="T2" fmla="*/ 0 w 11"/>
                    <a:gd name="T3" fmla="*/ 3 h 112"/>
                    <a:gd name="T4" fmla="*/ 0 w 11"/>
                    <a:gd name="T5" fmla="*/ 6 h 112"/>
                    <a:gd name="T6" fmla="*/ 1 w 11"/>
                    <a:gd name="T7" fmla="*/ 9 h 112"/>
                    <a:gd name="T8" fmla="*/ 1 w 11"/>
                    <a:gd name="T9" fmla="*/ 13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2"/>
                    <a:gd name="T17" fmla="*/ 11 w 11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2">
                      <a:moveTo>
                        <a:pt x="0" y="0"/>
                      </a:moveTo>
                      <a:lnTo>
                        <a:pt x="2" y="25"/>
                      </a:lnTo>
                      <a:lnTo>
                        <a:pt x="5" y="53"/>
                      </a:lnTo>
                      <a:lnTo>
                        <a:pt x="9" y="81"/>
                      </a:lnTo>
                      <a:lnTo>
                        <a:pt x="11" y="112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8" name="Freeform 589"/>
                <p:cNvSpPr>
                  <a:spLocks/>
                </p:cNvSpPr>
                <p:nvPr/>
              </p:nvSpPr>
              <p:spPr bwMode="auto">
                <a:xfrm>
                  <a:off x="3931" y="1390"/>
                  <a:ext cx="3" cy="45"/>
                </a:xfrm>
                <a:custGeom>
                  <a:avLst/>
                  <a:gdLst>
                    <a:gd name="T0" fmla="*/ 0 w 10"/>
                    <a:gd name="T1" fmla="*/ 0 h 137"/>
                    <a:gd name="T2" fmla="*/ 0 w 10"/>
                    <a:gd name="T3" fmla="*/ 3 h 137"/>
                    <a:gd name="T4" fmla="*/ 1 w 10"/>
                    <a:gd name="T5" fmla="*/ 7 h 137"/>
                    <a:gd name="T6" fmla="*/ 1 w 10"/>
                    <a:gd name="T7" fmla="*/ 11 h 137"/>
                    <a:gd name="T8" fmla="*/ 1 w 10"/>
                    <a:gd name="T9" fmla="*/ 15 h 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37"/>
                    <a:gd name="T17" fmla="*/ 10 w 10"/>
                    <a:gd name="T18" fmla="*/ 137 h 1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37">
                      <a:moveTo>
                        <a:pt x="0" y="0"/>
                      </a:moveTo>
                      <a:lnTo>
                        <a:pt x="2" y="31"/>
                      </a:lnTo>
                      <a:lnTo>
                        <a:pt x="6" y="65"/>
                      </a:lnTo>
                      <a:lnTo>
                        <a:pt x="8" y="101"/>
                      </a:lnTo>
                      <a:lnTo>
                        <a:pt x="10" y="137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9" name="Freeform 590"/>
                <p:cNvSpPr>
                  <a:spLocks/>
                </p:cNvSpPr>
                <p:nvPr/>
              </p:nvSpPr>
              <p:spPr bwMode="auto">
                <a:xfrm>
                  <a:off x="3934" y="1435"/>
                  <a:ext cx="2" cy="53"/>
                </a:xfrm>
                <a:custGeom>
                  <a:avLst/>
                  <a:gdLst>
                    <a:gd name="T0" fmla="*/ 0 w 10"/>
                    <a:gd name="T1" fmla="*/ 0 h 159"/>
                    <a:gd name="T2" fmla="*/ 0 w 10"/>
                    <a:gd name="T3" fmla="*/ 4 h 159"/>
                    <a:gd name="T4" fmla="*/ 0 w 10"/>
                    <a:gd name="T5" fmla="*/ 9 h 159"/>
                    <a:gd name="T6" fmla="*/ 0 w 10"/>
                    <a:gd name="T7" fmla="*/ 13 h 159"/>
                    <a:gd name="T8" fmla="*/ 0 w 10"/>
                    <a:gd name="T9" fmla="*/ 18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59"/>
                    <a:gd name="T17" fmla="*/ 10 w 10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59">
                      <a:moveTo>
                        <a:pt x="0" y="0"/>
                      </a:moveTo>
                      <a:lnTo>
                        <a:pt x="3" y="39"/>
                      </a:lnTo>
                      <a:lnTo>
                        <a:pt x="5" y="78"/>
                      </a:lnTo>
                      <a:lnTo>
                        <a:pt x="8" y="119"/>
                      </a:lnTo>
                      <a:lnTo>
                        <a:pt x="10" y="159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0" name="Freeform 591"/>
                <p:cNvSpPr>
                  <a:spLocks/>
                </p:cNvSpPr>
                <p:nvPr/>
              </p:nvSpPr>
              <p:spPr bwMode="auto">
                <a:xfrm>
                  <a:off x="3936" y="1488"/>
                  <a:ext cx="3" cy="58"/>
                </a:xfrm>
                <a:custGeom>
                  <a:avLst/>
                  <a:gdLst>
                    <a:gd name="T0" fmla="*/ 0 w 11"/>
                    <a:gd name="T1" fmla="*/ 0 h 174"/>
                    <a:gd name="T2" fmla="*/ 0 w 11"/>
                    <a:gd name="T3" fmla="*/ 5 h 174"/>
                    <a:gd name="T4" fmla="*/ 0 w 11"/>
                    <a:gd name="T5" fmla="*/ 10 h 174"/>
                    <a:gd name="T6" fmla="*/ 1 w 11"/>
                    <a:gd name="T7" fmla="*/ 19 h 1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74"/>
                    <a:gd name="T14" fmla="*/ 11 w 11"/>
                    <a:gd name="T15" fmla="*/ 174 h 1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74">
                      <a:moveTo>
                        <a:pt x="0" y="0"/>
                      </a:moveTo>
                      <a:lnTo>
                        <a:pt x="3" y="42"/>
                      </a:lnTo>
                      <a:lnTo>
                        <a:pt x="5" y="86"/>
                      </a:lnTo>
                      <a:lnTo>
                        <a:pt x="11" y="17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1" name="Freeform 592"/>
                <p:cNvSpPr>
                  <a:spLocks/>
                </p:cNvSpPr>
                <p:nvPr/>
              </p:nvSpPr>
              <p:spPr bwMode="auto">
                <a:xfrm>
                  <a:off x="3939" y="1546"/>
                  <a:ext cx="2" cy="61"/>
                </a:xfrm>
                <a:custGeom>
                  <a:avLst/>
                  <a:gdLst>
                    <a:gd name="T0" fmla="*/ 0 w 10"/>
                    <a:gd name="T1" fmla="*/ 0 h 181"/>
                    <a:gd name="T2" fmla="*/ 0 w 10"/>
                    <a:gd name="T3" fmla="*/ 10 h 181"/>
                    <a:gd name="T4" fmla="*/ 0 w 10"/>
                    <a:gd name="T5" fmla="*/ 21 h 18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81"/>
                    <a:gd name="T11" fmla="*/ 10 w 10"/>
                    <a:gd name="T12" fmla="*/ 181 h 1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81">
                      <a:moveTo>
                        <a:pt x="0" y="0"/>
                      </a:moveTo>
                      <a:lnTo>
                        <a:pt x="4" y="90"/>
                      </a:lnTo>
                      <a:lnTo>
                        <a:pt x="10" y="181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2" name="Freeform 593"/>
                <p:cNvSpPr>
                  <a:spLocks/>
                </p:cNvSpPr>
                <p:nvPr/>
              </p:nvSpPr>
              <p:spPr bwMode="auto">
                <a:xfrm>
                  <a:off x="3941" y="1607"/>
                  <a:ext cx="3" cy="60"/>
                </a:xfrm>
                <a:custGeom>
                  <a:avLst/>
                  <a:gdLst>
                    <a:gd name="T0" fmla="*/ 0 w 10"/>
                    <a:gd name="T1" fmla="*/ 0 h 182"/>
                    <a:gd name="T2" fmla="*/ 0 w 10"/>
                    <a:gd name="T3" fmla="*/ 10 h 182"/>
                    <a:gd name="T4" fmla="*/ 1 w 10"/>
                    <a:gd name="T5" fmla="*/ 20 h 18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82"/>
                    <a:gd name="T11" fmla="*/ 10 w 10"/>
                    <a:gd name="T12" fmla="*/ 182 h 1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82">
                      <a:moveTo>
                        <a:pt x="0" y="0"/>
                      </a:moveTo>
                      <a:lnTo>
                        <a:pt x="4" y="92"/>
                      </a:lnTo>
                      <a:lnTo>
                        <a:pt x="10" y="182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3" name="Freeform 594"/>
                <p:cNvSpPr>
                  <a:spLocks/>
                </p:cNvSpPr>
                <p:nvPr/>
              </p:nvSpPr>
              <p:spPr bwMode="auto">
                <a:xfrm>
                  <a:off x="3944" y="1667"/>
                  <a:ext cx="2" cy="59"/>
                </a:xfrm>
                <a:custGeom>
                  <a:avLst/>
                  <a:gdLst>
                    <a:gd name="T0" fmla="*/ 0 w 10"/>
                    <a:gd name="T1" fmla="*/ 0 h 177"/>
                    <a:gd name="T2" fmla="*/ 0 w 10"/>
                    <a:gd name="T3" fmla="*/ 10 h 177"/>
                    <a:gd name="T4" fmla="*/ 0 w 10"/>
                    <a:gd name="T5" fmla="*/ 15 h 177"/>
                    <a:gd name="T6" fmla="*/ 0 w 10"/>
                    <a:gd name="T7" fmla="*/ 20 h 1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77"/>
                    <a:gd name="T14" fmla="*/ 10 w 10"/>
                    <a:gd name="T15" fmla="*/ 177 h 1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77">
                      <a:moveTo>
                        <a:pt x="0" y="0"/>
                      </a:moveTo>
                      <a:lnTo>
                        <a:pt x="4" y="90"/>
                      </a:lnTo>
                      <a:lnTo>
                        <a:pt x="8" y="134"/>
                      </a:lnTo>
                      <a:lnTo>
                        <a:pt x="10" y="177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4" name="Freeform 595"/>
                <p:cNvSpPr>
                  <a:spLocks/>
                </p:cNvSpPr>
                <p:nvPr/>
              </p:nvSpPr>
              <p:spPr bwMode="auto">
                <a:xfrm>
                  <a:off x="3946" y="1726"/>
                  <a:ext cx="3" cy="56"/>
                </a:xfrm>
                <a:custGeom>
                  <a:avLst/>
                  <a:gdLst>
                    <a:gd name="T0" fmla="*/ 0 w 10"/>
                    <a:gd name="T1" fmla="*/ 0 h 166"/>
                    <a:gd name="T2" fmla="*/ 0 w 10"/>
                    <a:gd name="T3" fmla="*/ 9 h 166"/>
                    <a:gd name="T4" fmla="*/ 1 w 10"/>
                    <a:gd name="T5" fmla="*/ 15 h 166"/>
                    <a:gd name="T6" fmla="*/ 1 w 10"/>
                    <a:gd name="T7" fmla="*/ 19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66"/>
                    <a:gd name="T14" fmla="*/ 10 w 10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66">
                      <a:moveTo>
                        <a:pt x="0" y="0"/>
                      </a:moveTo>
                      <a:lnTo>
                        <a:pt x="4" y="84"/>
                      </a:lnTo>
                      <a:lnTo>
                        <a:pt x="8" y="126"/>
                      </a:lnTo>
                      <a:lnTo>
                        <a:pt x="10" y="166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5" name="Freeform 596"/>
                <p:cNvSpPr>
                  <a:spLocks/>
                </p:cNvSpPr>
                <p:nvPr/>
              </p:nvSpPr>
              <p:spPr bwMode="auto">
                <a:xfrm>
                  <a:off x="3949" y="1782"/>
                  <a:ext cx="3" cy="50"/>
                </a:xfrm>
                <a:custGeom>
                  <a:avLst/>
                  <a:gdLst>
                    <a:gd name="T0" fmla="*/ 0 w 10"/>
                    <a:gd name="T1" fmla="*/ 0 h 150"/>
                    <a:gd name="T2" fmla="*/ 0 w 10"/>
                    <a:gd name="T3" fmla="*/ 4 h 150"/>
                    <a:gd name="T4" fmla="*/ 1 w 10"/>
                    <a:gd name="T5" fmla="*/ 9 h 150"/>
                    <a:gd name="T6" fmla="*/ 1 w 10"/>
                    <a:gd name="T7" fmla="*/ 13 h 150"/>
                    <a:gd name="T8" fmla="*/ 1 w 10"/>
                    <a:gd name="T9" fmla="*/ 17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50"/>
                    <a:gd name="T17" fmla="*/ 10 w 10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50">
                      <a:moveTo>
                        <a:pt x="0" y="0"/>
                      </a:moveTo>
                      <a:lnTo>
                        <a:pt x="2" y="39"/>
                      </a:lnTo>
                      <a:lnTo>
                        <a:pt x="5" y="77"/>
                      </a:lnTo>
                      <a:lnTo>
                        <a:pt x="8" y="114"/>
                      </a:lnTo>
                      <a:lnTo>
                        <a:pt x="10" y="15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6" name="Freeform 597"/>
                <p:cNvSpPr>
                  <a:spLocks/>
                </p:cNvSpPr>
                <p:nvPr/>
              </p:nvSpPr>
              <p:spPr bwMode="auto">
                <a:xfrm>
                  <a:off x="3952" y="1832"/>
                  <a:ext cx="2" cy="42"/>
                </a:xfrm>
                <a:custGeom>
                  <a:avLst/>
                  <a:gdLst>
                    <a:gd name="T0" fmla="*/ 0 w 12"/>
                    <a:gd name="T1" fmla="*/ 0 h 128"/>
                    <a:gd name="T2" fmla="*/ 0 w 12"/>
                    <a:gd name="T3" fmla="*/ 4 h 128"/>
                    <a:gd name="T4" fmla="*/ 0 w 12"/>
                    <a:gd name="T5" fmla="*/ 7 h 128"/>
                    <a:gd name="T6" fmla="*/ 0 w 12"/>
                    <a:gd name="T7" fmla="*/ 11 h 128"/>
                    <a:gd name="T8" fmla="*/ 0 w 12"/>
                    <a:gd name="T9" fmla="*/ 14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28"/>
                    <a:gd name="T17" fmla="*/ 12 w 12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28">
                      <a:moveTo>
                        <a:pt x="0" y="0"/>
                      </a:moveTo>
                      <a:lnTo>
                        <a:pt x="3" y="34"/>
                      </a:lnTo>
                      <a:lnTo>
                        <a:pt x="6" y="66"/>
                      </a:lnTo>
                      <a:lnTo>
                        <a:pt x="9" y="98"/>
                      </a:lnTo>
                      <a:lnTo>
                        <a:pt x="12" y="128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7" name="Freeform 598"/>
                <p:cNvSpPr>
                  <a:spLocks/>
                </p:cNvSpPr>
                <p:nvPr/>
              </p:nvSpPr>
              <p:spPr bwMode="auto">
                <a:xfrm>
                  <a:off x="3954" y="1874"/>
                  <a:ext cx="3" cy="36"/>
                </a:xfrm>
                <a:custGeom>
                  <a:avLst/>
                  <a:gdLst>
                    <a:gd name="T0" fmla="*/ 0 w 10"/>
                    <a:gd name="T1" fmla="*/ 0 h 107"/>
                    <a:gd name="T2" fmla="*/ 0 w 10"/>
                    <a:gd name="T3" fmla="*/ 3 h 107"/>
                    <a:gd name="T4" fmla="*/ 1 w 10"/>
                    <a:gd name="T5" fmla="*/ 6 h 107"/>
                    <a:gd name="T6" fmla="*/ 1 w 10"/>
                    <a:gd name="T7" fmla="*/ 9 h 107"/>
                    <a:gd name="T8" fmla="*/ 1 w 10"/>
                    <a:gd name="T9" fmla="*/ 12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07"/>
                    <a:gd name="T17" fmla="*/ 10 w 10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07">
                      <a:moveTo>
                        <a:pt x="0" y="0"/>
                      </a:moveTo>
                      <a:lnTo>
                        <a:pt x="2" y="29"/>
                      </a:lnTo>
                      <a:lnTo>
                        <a:pt x="5" y="57"/>
                      </a:lnTo>
                      <a:lnTo>
                        <a:pt x="7" y="82"/>
                      </a:lnTo>
                      <a:lnTo>
                        <a:pt x="10" y="107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8" name="Freeform 599"/>
                <p:cNvSpPr>
                  <a:spLocks/>
                </p:cNvSpPr>
                <p:nvPr/>
              </p:nvSpPr>
              <p:spPr bwMode="auto">
                <a:xfrm>
                  <a:off x="3957" y="1910"/>
                  <a:ext cx="2" cy="27"/>
                </a:xfrm>
                <a:custGeom>
                  <a:avLst/>
                  <a:gdLst>
                    <a:gd name="T0" fmla="*/ 0 w 10"/>
                    <a:gd name="T1" fmla="*/ 0 h 81"/>
                    <a:gd name="T2" fmla="*/ 0 w 10"/>
                    <a:gd name="T3" fmla="*/ 2 h 81"/>
                    <a:gd name="T4" fmla="*/ 0 w 10"/>
                    <a:gd name="T5" fmla="*/ 5 h 81"/>
                    <a:gd name="T6" fmla="*/ 0 w 10"/>
                    <a:gd name="T7" fmla="*/ 7 h 81"/>
                    <a:gd name="T8" fmla="*/ 0 w 10"/>
                    <a:gd name="T9" fmla="*/ 9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81"/>
                    <a:gd name="T17" fmla="*/ 10 w 10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81">
                      <a:moveTo>
                        <a:pt x="0" y="0"/>
                      </a:moveTo>
                      <a:lnTo>
                        <a:pt x="2" y="22"/>
                      </a:lnTo>
                      <a:lnTo>
                        <a:pt x="4" y="43"/>
                      </a:lnTo>
                      <a:lnTo>
                        <a:pt x="8" y="63"/>
                      </a:lnTo>
                      <a:lnTo>
                        <a:pt x="10" y="81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9" name="Freeform 600"/>
                <p:cNvSpPr>
                  <a:spLocks/>
                </p:cNvSpPr>
                <p:nvPr/>
              </p:nvSpPr>
              <p:spPr bwMode="auto">
                <a:xfrm>
                  <a:off x="3959" y="1937"/>
                  <a:ext cx="3" cy="18"/>
                </a:xfrm>
                <a:custGeom>
                  <a:avLst/>
                  <a:gdLst>
                    <a:gd name="T0" fmla="*/ 0 w 10"/>
                    <a:gd name="T1" fmla="*/ 0 h 55"/>
                    <a:gd name="T2" fmla="*/ 0 w 10"/>
                    <a:gd name="T3" fmla="*/ 2 h 55"/>
                    <a:gd name="T4" fmla="*/ 0 w 10"/>
                    <a:gd name="T5" fmla="*/ 3 h 55"/>
                    <a:gd name="T6" fmla="*/ 1 w 10"/>
                    <a:gd name="T7" fmla="*/ 5 h 55"/>
                    <a:gd name="T8" fmla="*/ 1 w 10"/>
                    <a:gd name="T9" fmla="*/ 6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55"/>
                    <a:gd name="T17" fmla="*/ 10 w 10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55">
                      <a:moveTo>
                        <a:pt x="0" y="0"/>
                      </a:moveTo>
                      <a:lnTo>
                        <a:pt x="2" y="16"/>
                      </a:lnTo>
                      <a:lnTo>
                        <a:pt x="4" y="30"/>
                      </a:lnTo>
                      <a:lnTo>
                        <a:pt x="8" y="43"/>
                      </a:lnTo>
                      <a:lnTo>
                        <a:pt x="10" y="55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00" name="Freeform 601"/>
                <p:cNvSpPr>
                  <a:spLocks/>
                </p:cNvSpPr>
                <p:nvPr/>
              </p:nvSpPr>
              <p:spPr bwMode="auto">
                <a:xfrm>
                  <a:off x="3962" y="1955"/>
                  <a:ext cx="3" cy="10"/>
                </a:xfrm>
                <a:custGeom>
                  <a:avLst/>
                  <a:gdLst>
                    <a:gd name="T0" fmla="*/ 0 w 10"/>
                    <a:gd name="T1" fmla="*/ 0 h 30"/>
                    <a:gd name="T2" fmla="*/ 0 w 10"/>
                    <a:gd name="T3" fmla="*/ 1 h 30"/>
                    <a:gd name="T4" fmla="*/ 0 w 10"/>
                    <a:gd name="T5" fmla="*/ 2 h 30"/>
                    <a:gd name="T6" fmla="*/ 1 w 10"/>
                    <a:gd name="T7" fmla="*/ 3 h 30"/>
                    <a:gd name="T8" fmla="*/ 1 w 10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0"/>
                    <a:gd name="T17" fmla="*/ 10 w 1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0">
                      <a:moveTo>
                        <a:pt x="0" y="0"/>
                      </a:moveTo>
                      <a:lnTo>
                        <a:pt x="2" y="11"/>
                      </a:lnTo>
                      <a:lnTo>
                        <a:pt x="4" y="18"/>
                      </a:lnTo>
                      <a:lnTo>
                        <a:pt x="8" y="25"/>
                      </a:lnTo>
                      <a:lnTo>
                        <a:pt x="10" y="3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01" name="Freeform 602"/>
                <p:cNvSpPr>
                  <a:spLocks/>
                </p:cNvSpPr>
                <p:nvPr/>
              </p:nvSpPr>
              <p:spPr bwMode="auto">
                <a:xfrm>
                  <a:off x="3965" y="1965"/>
                  <a:ext cx="2" cy="3"/>
                </a:xfrm>
                <a:custGeom>
                  <a:avLst/>
                  <a:gdLst>
                    <a:gd name="T0" fmla="*/ 0 w 10"/>
                    <a:gd name="T1" fmla="*/ 0 h 7"/>
                    <a:gd name="T2" fmla="*/ 0 w 10"/>
                    <a:gd name="T3" fmla="*/ 1 h 7"/>
                    <a:gd name="T4" fmla="*/ 0 w 10"/>
                    <a:gd name="T5" fmla="*/ 1 h 7"/>
                    <a:gd name="T6" fmla="*/ 0 w 10"/>
                    <a:gd name="T7" fmla="*/ 1 h 7"/>
                    <a:gd name="T8" fmla="*/ 0 w 10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7"/>
                    <a:gd name="T17" fmla="*/ 10 w 10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7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5"/>
                      </a:lnTo>
                      <a:lnTo>
                        <a:pt x="8" y="7"/>
                      </a:lnTo>
                      <a:lnTo>
                        <a:pt x="10" y="7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02" name="Freeform 603"/>
                <p:cNvSpPr>
                  <a:spLocks/>
                </p:cNvSpPr>
                <p:nvPr/>
              </p:nvSpPr>
              <p:spPr bwMode="auto">
                <a:xfrm>
                  <a:off x="3967" y="1963"/>
                  <a:ext cx="3" cy="5"/>
                </a:xfrm>
                <a:custGeom>
                  <a:avLst/>
                  <a:gdLst>
                    <a:gd name="T0" fmla="*/ 0 w 10"/>
                    <a:gd name="T1" fmla="*/ 2 h 15"/>
                    <a:gd name="T2" fmla="*/ 0 w 10"/>
                    <a:gd name="T3" fmla="*/ 1 h 15"/>
                    <a:gd name="T4" fmla="*/ 1 w 10"/>
                    <a:gd name="T5" fmla="*/ 1 h 15"/>
                    <a:gd name="T6" fmla="*/ 1 w 10"/>
                    <a:gd name="T7" fmla="*/ 1 h 15"/>
                    <a:gd name="T8" fmla="*/ 1 w 10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5"/>
                    <a:gd name="T17" fmla="*/ 10 w 10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5">
                      <a:moveTo>
                        <a:pt x="0" y="15"/>
                      </a:moveTo>
                      <a:lnTo>
                        <a:pt x="3" y="13"/>
                      </a:lnTo>
                      <a:lnTo>
                        <a:pt x="5" y="10"/>
                      </a:lnTo>
                      <a:lnTo>
                        <a:pt x="8" y="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03" name="Freeform 604"/>
                <p:cNvSpPr>
                  <a:spLocks/>
                </p:cNvSpPr>
                <p:nvPr/>
              </p:nvSpPr>
              <p:spPr bwMode="auto">
                <a:xfrm>
                  <a:off x="3970" y="1953"/>
                  <a:ext cx="2" cy="10"/>
                </a:xfrm>
                <a:custGeom>
                  <a:avLst/>
                  <a:gdLst>
                    <a:gd name="T0" fmla="*/ 0 w 11"/>
                    <a:gd name="T1" fmla="*/ 3 h 30"/>
                    <a:gd name="T2" fmla="*/ 0 w 11"/>
                    <a:gd name="T3" fmla="*/ 3 h 30"/>
                    <a:gd name="T4" fmla="*/ 0 w 11"/>
                    <a:gd name="T5" fmla="*/ 2 h 30"/>
                    <a:gd name="T6" fmla="*/ 0 w 1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30"/>
                    <a:gd name="T14" fmla="*/ 11 w 1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30">
                      <a:moveTo>
                        <a:pt x="0" y="30"/>
                      </a:move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04" name="Freeform 605"/>
                <p:cNvSpPr>
                  <a:spLocks/>
                </p:cNvSpPr>
                <p:nvPr/>
              </p:nvSpPr>
              <p:spPr bwMode="auto">
                <a:xfrm>
                  <a:off x="3972" y="1938"/>
                  <a:ext cx="3" cy="15"/>
                </a:xfrm>
                <a:custGeom>
                  <a:avLst/>
                  <a:gdLst>
                    <a:gd name="T0" fmla="*/ 0 w 10"/>
                    <a:gd name="T1" fmla="*/ 5 h 44"/>
                    <a:gd name="T2" fmla="*/ 0 w 10"/>
                    <a:gd name="T3" fmla="*/ 4 h 44"/>
                    <a:gd name="T4" fmla="*/ 0 w 10"/>
                    <a:gd name="T5" fmla="*/ 3 h 44"/>
                    <a:gd name="T6" fmla="*/ 1 w 10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44"/>
                    <a:gd name="T14" fmla="*/ 10 w 10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44">
                      <a:moveTo>
                        <a:pt x="0" y="44"/>
                      </a:moveTo>
                      <a:lnTo>
                        <a:pt x="2" y="34"/>
                      </a:lnTo>
                      <a:lnTo>
                        <a:pt x="4" y="2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05" name="Freeform 606"/>
                <p:cNvSpPr>
                  <a:spLocks/>
                </p:cNvSpPr>
                <p:nvPr/>
              </p:nvSpPr>
              <p:spPr bwMode="auto">
                <a:xfrm>
                  <a:off x="3975" y="1919"/>
                  <a:ext cx="2" cy="19"/>
                </a:xfrm>
                <a:custGeom>
                  <a:avLst/>
                  <a:gdLst>
                    <a:gd name="T0" fmla="*/ 0 w 11"/>
                    <a:gd name="T1" fmla="*/ 6 h 56"/>
                    <a:gd name="T2" fmla="*/ 0 w 11"/>
                    <a:gd name="T3" fmla="*/ 5 h 56"/>
                    <a:gd name="T4" fmla="*/ 0 w 11"/>
                    <a:gd name="T5" fmla="*/ 3 h 56"/>
                    <a:gd name="T6" fmla="*/ 0 w 11"/>
                    <a:gd name="T7" fmla="*/ 0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56"/>
                    <a:gd name="T14" fmla="*/ 11 w 11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56">
                      <a:moveTo>
                        <a:pt x="0" y="56"/>
                      </a:moveTo>
                      <a:lnTo>
                        <a:pt x="2" y="42"/>
                      </a:lnTo>
                      <a:lnTo>
                        <a:pt x="5" y="29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06" name="Freeform 607"/>
                <p:cNvSpPr>
                  <a:spLocks/>
                </p:cNvSpPr>
                <p:nvPr/>
              </p:nvSpPr>
              <p:spPr bwMode="auto">
                <a:xfrm>
                  <a:off x="3977" y="1899"/>
                  <a:ext cx="3" cy="20"/>
                </a:xfrm>
                <a:custGeom>
                  <a:avLst/>
                  <a:gdLst>
                    <a:gd name="T0" fmla="*/ 0 w 10"/>
                    <a:gd name="T1" fmla="*/ 7 h 60"/>
                    <a:gd name="T2" fmla="*/ 1 w 10"/>
                    <a:gd name="T3" fmla="*/ 3 h 60"/>
                    <a:gd name="T4" fmla="*/ 1 w 10"/>
                    <a:gd name="T5" fmla="*/ 0 h 6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60"/>
                    <a:gd name="T11" fmla="*/ 10 w 10"/>
                    <a:gd name="T12" fmla="*/ 60 h 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60">
                      <a:moveTo>
                        <a:pt x="0" y="60"/>
                      </a:moveTo>
                      <a:lnTo>
                        <a:pt x="6" y="3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07" name="Freeform 608"/>
                <p:cNvSpPr>
                  <a:spLocks/>
                </p:cNvSpPr>
                <p:nvPr/>
              </p:nvSpPr>
              <p:spPr bwMode="auto">
                <a:xfrm>
                  <a:off x="3980" y="1878"/>
                  <a:ext cx="3" cy="21"/>
                </a:xfrm>
                <a:custGeom>
                  <a:avLst/>
                  <a:gdLst>
                    <a:gd name="T0" fmla="*/ 0 w 10"/>
                    <a:gd name="T1" fmla="*/ 7 h 64"/>
                    <a:gd name="T2" fmla="*/ 1 w 10"/>
                    <a:gd name="T3" fmla="*/ 4 h 64"/>
                    <a:gd name="T4" fmla="*/ 1 w 10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64"/>
                    <a:gd name="T11" fmla="*/ 10 w 10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64">
                      <a:moveTo>
                        <a:pt x="0" y="64"/>
                      </a:moveTo>
                      <a:lnTo>
                        <a:pt x="5" y="3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08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3983" y="1857"/>
                  <a:ext cx="2" cy="2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09" name="Freeform 610"/>
                <p:cNvSpPr>
                  <a:spLocks/>
                </p:cNvSpPr>
                <p:nvPr/>
              </p:nvSpPr>
              <p:spPr bwMode="auto">
                <a:xfrm>
                  <a:off x="3985" y="1837"/>
                  <a:ext cx="3" cy="20"/>
                </a:xfrm>
                <a:custGeom>
                  <a:avLst/>
                  <a:gdLst>
                    <a:gd name="T0" fmla="*/ 0 w 11"/>
                    <a:gd name="T1" fmla="*/ 7 h 60"/>
                    <a:gd name="T2" fmla="*/ 0 w 11"/>
                    <a:gd name="T3" fmla="*/ 3 h 60"/>
                    <a:gd name="T4" fmla="*/ 1 w 11"/>
                    <a:gd name="T5" fmla="*/ 0 h 60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60"/>
                    <a:gd name="T11" fmla="*/ 11 w 11"/>
                    <a:gd name="T12" fmla="*/ 60 h 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60">
                      <a:moveTo>
                        <a:pt x="0" y="60"/>
                      </a:moveTo>
                      <a:lnTo>
                        <a:pt x="5" y="3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0" name="Freeform 611"/>
                <p:cNvSpPr>
                  <a:spLocks/>
                </p:cNvSpPr>
                <p:nvPr/>
              </p:nvSpPr>
              <p:spPr bwMode="auto">
                <a:xfrm>
                  <a:off x="3988" y="1819"/>
                  <a:ext cx="2" cy="18"/>
                </a:xfrm>
                <a:custGeom>
                  <a:avLst/>
                  <a:gdLst>
                    <a:gd name="T0" fmla="*/ 0 w 10"/>
                    <a:gd name="T1" fmla="*/ 6 h 56"/>
                    <a:gd name="T2" fmla="*/ 0 w 10"/>
                    <a:gd name="T3" fmla="*/ 3 h 56"/>
                    <a:gd name="T4" fmla="*/ 0 w 10"/>
                    <a:gd name="T5" fmla="*/ 0 h 5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6"/>
                    <a:gd name="T11" fmla="*/ 10 w 10"/>
                    <a:gd name="T12" fmla="*/ 56 h 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6">
                      <a:moveTo>
                        <a:pt x="0" y="56"/>
                      </a:moveTo>
                      <a:lnTo>
                        <a:pt x="4" y="2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1" name="Freeform 612"/>
                <p:cNvSpPr>
                  <a:spLocks/>
                </p:cNvSpPr>
                <p:nvPr/>
              </p:nvSpPr>
              <p:spPr bwMode="auto">
                <a:xfrm>
                  <a:off x="3990" y="1802"/>
                  <a:ext cx="3" cy="17"/>
                </a:xfrm>
                <a:custGeom>
                  <a:avLst/>
                  <a:gdLst>
                    <a:gd name="T0" fmla="*/ 0 w 10"/>
                    <a:gd name="T1" fmla="*/ 6 h 49"/>
                    <a:gd name="T2" fmla="*/ 0 w 10"/>
                    <a:gd name="T3" fmla="*/ 3 h 49"/>
                    <a:gd name="T4" fmla="*/ 1 w 10"/>
                    <a:gd name="T5" fmla="*/ 0 h 4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9"/>
                    <a:gd name="T11" fmla="*/ 10 w 10"/>
                    <a:gd name="T12" fmla="*/ 49 h 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9">
                      <a:moveTo>
                        <a:pt x="0" y="49"/>
                      </a:moveTo>
                      <a:lnTo>
                        <a:pt x="4" y="2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2" name="Freeform 613"/>
                <p:cNvSpPr>
                  <a:spLocks/>
                </p:cNvSpPr>
                <p:nvPr/>
              </p:nvSpPr>
              <p:spPr bwMode="auto">
                <a:xfrm>
                  <a:off x="3993" y="1788"/>
                  <a:ext cx="2" cy="14"/>
                </a:xfrm>
                <a:custGeom>
                  <a:avLst/>
                  <a:gdLst>
                    <a:gd name="T0" fmla="*/ 0 w 10"/>
                    <a:gd name="T1" fmla="*/ 4 h 44"/>
                    <a:gd name="T2" fmla="*/ 0 w 10"/>
                    <a:gd name="T3" fmla="*/ 2 h 44"/>
                    <a:gd name="T4" fmla="*/ 0 w 10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4"/>
                    <a:gd name="T11" fmla="*/ 10 w 10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4">
                      <a:moveTo>
                        <a:pt x="0" y="44"/>
                      </a:moveTo>
                      <a:lnTo>
                        <a:pt x="4" y="2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3" name="Freeform 614"/>
                <p:cNvSpPr>
                  <a:spLocks/>
                </p:cNvSpPr>
                <p:nvPr/>
              </p:nvSpPr>
              <p:spPr bwMode="auto">
                <a:xfrm>
                  <a:off x="3995" y="1775"/>
                  <a:ext cx="3" cy="13"/>
                </a:xfrm>
                <a:custGeom>
                  <a:avLst/>
                  <a:gdLst>
                    <a:gd name="T0" fmla="*/ 0 w 11"/>
                    <a:gd name="T1" fmla="*/ 4 h 38"/>
                    <a:gd name="T2" fmla="*/ 1 w 11"/>
                    <a:gd name="T3" fmla="*/ 2 h 38"/>
                    <a:gd name="T4" fmla="*/ 1 w 11"/>
                    <a:gd name="T5" fmla="*/ 0 h 38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8"/>
                    <a:gd name="T11" fmla="*/ 11 w 11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8">
                      <a:moveTo>
                        <a:pt x="0" y="38"/>
                      </a:moveTo>
                      <a:lnTo>
                        <a:pt x="6" y="19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4" name="Freeform 615"/>
                <p:cNvSpPr>
                  <a:spLocks/>
                </p:cNvSpPr>
                <p:nvPr/>
              </p:nvSpPr>
              <p:spPr bwMode="auto">
                <a:xfrm>
                  <a:off x="3998" y="1764"/>
                  <a:ext cx="3" cy="11"/>
                </a:xfrm>
                <a:custGeom>
                  <a:avLst/>
                  <a:gdLst>
                    <a:gd name="T0" fmla="*/ 0 w 10"/>
                    <a:gd name="T1" fmla="*/ 4 h 34"/>
                    <a:gd name="T2" fmla="*/ 1 w 10"/>
                    <a:gd name="T3" fmla="*/ 2 h 34"/>
                    <a:gd name="T4" fmla="*/ 1 w 10"/>
                    <a:gd name="T5" fmla="*/ 0 h 3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4"/>
                    <a:gd name="T11" fmla="*/ 10 w 10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4">
                      <a:moveTo>
                        <a:pt x="0" y="34"/>
                      </a:moveTo>
                      <a:lnTo>
                        <a:pt x="6" y="1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5" name="Freeform 616"/>
                <p:cNvSpPr>
                  <a:spLocks/>
                </p:cNvSpPr>
                <p:nvPr/>
              </p:nvSpPr>
              <p:spPr bwMode="auto">
                <a:xfrm>
                  <a:off x="4001" y="1754"/>
                  <a:ext cx="2" cy="10"/>
                </a:xfrm>
                <a:custGeom>
                  <a:avLst/>
                  <a:gdLst>
                    <a:gd name="T0" fmla="*/ 0 w 10"/>
                    <a:gd name="T1" fmla="*/ 3 h 30"/>
                    <a:gd name="T2" fmla="*/ 0 w 10"/>
                    <a:gd name="T3" fmla="*/ 2 h 30"/>
                    <a:gd name="T4" fmla="*/ 0 w 10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0"/>
                    <a:gd name="T11" fmla="*/ 10 w 10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0">
                      <a:moveTo>
                        <a:pt x="0" y="30"/>
                      </a:moveTo>
                      <a:lnTo>
                        <a:pt x="5" y="1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6" name="Line 617"/>
                <p:cNvSpPr>
                  <a:spLocks noChangeShapeType="1"/>
                </p:cNvSpPr>
                <p:nvPr/>
              </p:nvSpPr>
              <p:spPr bwMode="auto">
                <a:xfrm flipV="1">
                  <a:off x="4003" y="1744"/>
                  <a:ext cx="3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7" name="Line 618"/>
                <p:cNvSpPr>
                  <a:spLocks noChangeShapeType="1"/>
                </p:cNvSpPr>
                <p:nvPr/>
              </p:nvSpPr>
              <p:spPr bwMode="auto">
                <a:xfrm flipV="1">
                  <a:off x="4006" y="1733"/>
                  <a:ext cx="2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8" name="Freeform 619"/>
                <p:cNvSpPr>
                  <a:spLocks/>
                </p:cNvSpPr>
                <p:nvPr/>
              </p:nvSpPr>
              <p:spPr bwMode="auto">
                <a:xfrm>
                  <a:off x="4008" y="1723"/>
                  <a:ext cx="3" cy="10"/>
                </a:xfrm>
                <a:custGeom>
                  <a:avLst/>
                  <a:gdLst>
                    <a:gd name="T0" fmla="*/ 0 w 10"/>
                    <a:gd name="T1" fmla="*/ 3 h 31"/>
                    <a:gd name="T2" fmla="*/ 0 w 10"/>
                    <a:gd name="T3" fmla="*/ 2 h 31"/>
                    <a:gd name="T4" fmla="*/ 1 w 10"/>
                    <a:gd name="T5" fmla="*/ 0 h 3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1"/>
                    <a:gd name="T11" fmla="*/ 10 w 10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1">
                      <a:moveTo>
                        <a:pt x="0" y="31"/>
                      </a:moveTo>
                      <a:lnTo>
                        <a:pt x="4" y="1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9" name="Line 620"/>
                <p:cNvSpPr>
                  <a:spLocks noChangeShapeType="1"/>
                </p:cNvSpPr>
                <p:nvPr/>
              </p:nvSpPr>
              <p:spPr bwMode="auto">
                <a:xfrm flipV="1">
                  <a:off x="4011" y="1711"/>
                  <a:ext cx="2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0" name="Freeform 621"/>
                <p:cNvSpPr>
                  <a:spLocks/>
                </p:cNvSpPr>
                <p:nvPr/>
              </p:nvSpPr>
              <p:spPr bwMode="auto">
                <a:xfrm>
                  <a:off x="4013" y="1698"/>
                  <a:ext cx="3" cy="13"/>
                </a:xfrm>
                <a:custGeom>
                  <a:avLst/>
                  <a:gdLst>
                    <a:gd name="T0" fmla="*/ 0 w 10"/>
                    <a:gd name="T1" fmla="*/ 4 h 40"/>
                    <a:gd name="T2" fmla="*/ 1 w 10"/>
                    <a:gd name="T3" fmla="*/ 2 h 40"/>
                    <a:gd name="T4" fmla="*/ 1 w 10"/>
                    <a:gd name="T5" fmla="*/ 0 h 4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0"/>
                    <a:gd name="T11" fmla="*/ 10 w 10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0">
                      <a:moveTo>
                        <a:pt x="0" y="40"/>
                      </a:moveTo>
                      <a:lnTo>
                        <a:pt x="5" y="2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1" name="Freeform 622"/>
                <p:cNvSpPr>
                  <a:spLocks/>
                </p:cNvSpPr>
                <p:nvPr/>
              </p:nvSpPr>
              <p:spPr bwMode="auto">
                <a:xfrm>
                  <a:off x="4016" y="1683"/>
                  <a:ext cx="2" cy="15"/>
                </a:xfrm>
                <a:custGeom>
                  <a:avLst/>
                  <a:gdLst>
                    <a:gd name="T0" fmla="*/ 0 w 10"/>
                    <a:gd name="T1" fmla="*/ 5 h 45"/>
                    <a:gd name="T2" fmla="*/ 0 w 10"/>
                    <a:gd name="T3" fmla="*/ 3 h 45"/>
                    <a:gd name="T4" fmla="*/ 0 w 10"/>
                    <a:gd name="T5" fmla="*/ 0 h 4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5"/>
                    <a:gd name="T11" fmla="*/ 10 w 10"/>
                    <a:gd name="T12" fmla="*/ 45 h 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5">
                      <a:moveTo>
                        <a:pt x="0" y="45"/>
                      </a:moveTo>
                      <a:lnTo>
                        <a:pt x="5" y="2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2" name="Freeform 623"/>
                <p:cNvSpPr>
                  <a:spLocks/>
                </p:cNvSpPr>
                <p:nvPr/>
              </p:nvSpPr>
              <p:spPr bwMode="auto">
                <a:xfrm>
                  <a:off x="4018" y="1667"/>
                  <a:ext cx="3" cy="16"/>
                </a:xfrm>
                <a:custGeom>
                  <a:avLst/>
                  <a:gdLst>
                    <a:gd name="T0" fmla="*/ 0 w 12"/>
                    <a:gd name="T1" fmla="*/ 5 h 48"/>
                    <a:gd name="T2" fmla="*/ 1 w 12"/>
                    <a:gd name="T3" fmla="*/ 3 h 48"/>
                    <a:gd name="T4" fmla="*/ 1 w 12"/>
                    <a:gd name="T5" fmla="*/ 0 h 48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48"/>
                    <a:gd name="T11" fmla="*/ 12 w 12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48">
                      <a:moveTo>
                        <a:pt x="0" y="48"/>
                      </a:moveTo>
                      <a:lnTo>
                        <a:pt x="6" y="2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3" name="Freeform 624"/>
                <p:cNvSpPr>
                  <a:spLocks/>
                </p:cNvSpPr>
                <p:nvPr/>
              </p:nvSpPr>
              <p:spPr bwMode="auto">
                <a:xfrm>
                  <a:off x="4021" y="1649"/>
                  <a:ext cx="3" cy="18"/>
                </a:xfrm>
                <a:custGeom>
                  <a:avLst/>
                  <a:gdLst>
                    <a:gd name="T0" fmla="*/ 0 w 10"/>
                    <a:gd name="T1" fmla="*/ 6 h 54"/>
                    <a:gd name="T2" fmla="*/ 1 w 10"/>
                    <a:gd name="T3" fmla="*/ 3 h 54"/>
                    <a:gd name="T4" fmla="*/ 1 w 10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4"/>
                    <a:gd name="T11" fmla="*/ 10 w 10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4">
                      <a:moveTo>
                        <a:pt x="0" y="54"/>
                      </a:moveTo>
                      <a:lnTo>
                        <a:pt x="5" y="2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4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4024" y="1631"/>
                  <a:ext cx="2" cy="1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5" name="Line 626"/>
                <p:cNvSpPr>
                  <a:spLocks noChangeShapeType="1"/>
                </p:cNvSpPr>
                <p:nvPr/>
              </p:nvSpPr>
              <p:spPr bwMode="auto">
                <a:xfrm flipV="1">
                  <a:off x="4026" y="1612"/>
                  <a:ext cx="3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6" name="Freeform 627"/>
                <p:cNvSpPr>
                  <a:spLocks/>
                </p:cNvSpPr>
                <p:nvPr/>
              </p:nvSpPr>
              <p:spPr bwMode="auto">
                <a:xfrm>
                  <a:off x="4029" y="1594"/>
                  <a:ext cx="2" cy="18"/>
                </a:xfrm>
                <a:custGeom>
                  <a:avLst/>
                  <a:gdLst>
                    <a:gd name="T0" fmla="*/ 0 w 10"/>
                    <a:gd name="T1" fmla="*/ 6 h 54"/>
                    <a:gd name="T2" fmla="*/ 0 w 10"/>
                    <a:gd name="T3" fmla="*/ 3 h 54"/>
                    <a:gd name="T4" fmla="*/ 0 w 10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4"/>
                    <a:gd name="T11" fmla="*/ 10 w 10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4">
                      <a:moveTo>
                        <a:pt x="0" y="54"/>
                      </a:moveTo>
                      <a:lnTo>
                        <a:pt x="5" y="2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7" name="Freeform 628"/>
                <p:cNvSpPr>
                  <a:spLocks/>
                </p:cNvSpPr>
                <p:nvPr/>
              </p:nvSpPr>
              <p:spPr bwMode="auto">
                <a:xfrm>
                  <a:off x="4031" y="1578"/>
                  <a:ext cx="3" cy="16"/>
                </a:xfrm>
                <a:custGeom>
                  <a:avLst/>
                  <a:gdLst>
                    <a:gd name="T0" fmla="*/ 0 w 10"/>
                    <a:gd name="T1" fmla="*/ 5 h 50"/>
                    <a:gd name="T2" fmla="*/ 1 w 10"/>
                    <a:gd name="T3" fmla="*/ 3 h 50"/>
                    <a:gd name="T4" fmla="*/ 1 w 10"/>
                    <a:gd name="T5" fmla="*/ 0 h 5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0"/>
                    <a:gd name="T11" fmla="*/ 10 w 10"/>
                    <a:gd name="T12" fmla="*/ 50 h 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0">
                      <a:moveTo>
                        <a:pt x="0" y="50"/>
                      </a:moveTo>
                      <a:lnTo>
                        <a:pt x="5" y="2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8" name="Freeform 629"/>
                <p:cNvSpPr>
                  <a:spLocks/>
                </p:cNvSpPr>
                <p:nvPr/>
              </p:nvSpPr>
              <p:spPr bwMode="auto">
                <a:xfrm>
                  <a:off x="4034" y="1563"/>
                  <a:ext cx="2" cy="15"/>
                </a:xfrm>
                <a:custGeom>
                  <a:avLst/>
                  <a:gdLst>
                    <a:gd name="T0" fmla="*/ 0 w 10"/>
                    <a:gd name="T1" fmla="*/ 5 h 43"/>
                    <a:gd name="T2" fmla="*/ 0 w 10"/>
                    <a:gd name="T3" fmla="*/ 2 h 43"/>
                    <a:gd name="T4" fmla="*/ 0 w 10"/>
                    <a:gd name="T5" fmla="*/ 0 h 4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3"/>
                    <a:gd name="T11" fmla="*/ 10 w 10"/>
                    <a:gd name="T12" fmla="*/ 43 h 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3">
                      <a:moveTo>
                        <a:pt x="0" y="43"/>
                      </a:moveTo>
                      <a:lnTo>
                        <a:pt x="5" y="2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9" name="Freeform 630"/>
                <p:cNvSpPr>
                  <a:spLocks/>
                </p:cNvSpPr>
                <p:nvPr/>
              </p:nvSpPr>
              <p:spPr bwMode="auto">
                <a:xfrm>
                  <a:off x="4036" y="1552"/>
                  <a:ext cx="3" cy="11"/>
                </a:xfrm>
                <a:custGeom>
                  <a:avLst/>
                  <a:gdLst>
                    <a:gd name="T0" fmla="*/ 0 w 11"/>
                    <a:gd name="T1" fmla="*/ 4 h 34"/>
                    <a:gd name="T2" fmla="*/ 0 w 11"/>
                    <a:gd name="T3" fmla="*/ 2 h 34"/>
                    <a:gd name="T4" fmla="*/ 1 w 11"/>
                    <a:gd name="T5" fmla="*/ 0 h 34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4"/>
                    <a:gd name="T11" fmla="*/ 11 w 11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4">
                      <a:moveTo>
                        <a:pt x="0" y="34"/>
                      </a:moveTo>
                      <a:lnTo>
                        <a:pt x="5" y="1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30" name="Freeform 631"/>
                <p:cNvSpPr>
                  <a:spLocks/>
                </p:cNvSpPr>
                <p:nvPr/>
              </p:nvSpPr>
              <p:spPr bwMode="auto">
                <a:xfrm>
                  <a:off x="4039" y="1544"/>
                  <a:ext cx="3" cy="8"/>
                </a:xfrm>
                <a:custGeom>
                  <a:avLst/>
                  <a:gdLst>
                    <a:gd name="T0" fmla="*/ 0 w 11"/>
                    <a:gd name="T1" fmla="*/ 3 h 23"/>
                    <a:gd name="T2" fmla="*/ 0 w 11"/>
                    <a:gd name="T3" fmla="*/ 1 h 23"/>
                    <a:gd name="T4" fmla="*/ 1 w 11"/>
                    <a:gd name="T5" fmla="*/ 0 h 23"/>
                    <a:gd name="T6" fmla="*/ 1 w 1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23"/>
                    <a:gd name="T14" fmla="*/ 11 w 1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23">
                      <a:moveTo>
                        <a:pt x="0" y="23"/>
                      </a:moveTo>
                      <a:lnTo>
                        <a:pt x="5" y="10"/>
                      </a:lnTo>
                      <a:lnTo>
                        <a:pt x="9" y="4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31" name="Freeform 632"/>
                <p:cNvSpPr>
                  <a:spLocks/>
                </p:cNvSpPr>
                <p:nvPr/>
              </p:nvSpPr>
              <p:spPr bwMode="auto">
                <a:xfrm>
                  <a:off x="4042" y="1542"/>
                  <a:ext cx="2" cy="2"/>
                </a:xfrm>
                <a:custGeom>
                  <a:avLst/>
                  <a:gdLst>
                    <a:gd name="T0" fmla="*/ 0 w 10"/>
                    <a:gd name="T1" fmla="*/ 1 h 8"/>
                    <a:gd name="T2" fmla="*/ 0 w 10"/>
                    <a:gd name="T3" fmla="*/ 0 h 8"/>
                    <a:gd name="T4" fmla="*/ 0 w 10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8"/>
                    <a:gd name="T11" fmla="*/ 10 w 10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8">
                      <a:moveTo>
                        <a:pt x="0" y="8"/>
                      </a:moveTo>
                      <a:lnTo>
                        <a:pt x="6" y="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32" name="Freeform 633"/>
                <p:cNvSpPr>
                  <a:spLocks/>
                </p:cNvSpPr>
                <p:nvPr/>
              </p:nvSpPr>
              <p:spPr bwMode="auto">
                <a:xfrm>
                  <a:off x="4044" y="1542"/>
                  <a:ext cx="3" cy="2"/>
                </a:xfrm>
                <a:custGeom>
                  <a:avLst/>
                  <a:gdLst>
                    <a:gd name="T0" fmla="*/ 0 w 10"/>
                    <a:gd name="T1" fmla="*/ 0 h 6"/>
                    <a:gd name="T2" fmla="*/ 1 w 10"/>
                    <a:gd name="T3" fmla="*/ 0 h 6"/>
                    <a:gd name="T4" fmla="*/ 1 w 10"/>
                    <a:gd name="T5" fmla="*/ 1 h 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6"/>
                    <a:gd name="T11" fmla="*/ 10 w 10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6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33" name="Freeform 634"/>
                <p:cNvSpPr>
                  <a:spLocks/>
                </p:cNvSpPr>
                <p:nvPr/>
              </p:nvSpPr>
              <p:spPr bwMode="auto">
                <a:xfrm>
                  <a:off x="4047" y="1544"/>
                  <a:ext cx="2" cy="6"/>
                </a:xfrm>
                <a:custGeom>
                  <a:avLst/>
                  <a:gdLst>
                    <a:gd name="T0" fmla="*/ 0 w 10"/>
                    <a:gd name="T1" fmla="*/ 0 h 19"/>
                    <a:gd name="T2" fmla="*/ 0 w 10"/>
                    <a:gd name="T3" fmla="*/ 1 h 19"/>
                    <a:gd name="T4" fmla="*/ 0 w 10"/>
                    <a:gd name="T5" fmla="*/ 1 h 19"/>
                    <a:gd name="T6" fmla="*/ 0 w 10"/>
                    <a:gd name="T7" fmla="*/ 2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9"/>
                    <a:gd name="T14" fmla="*/ 10 w 10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9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8" y="13"/>
                      </a:lnTo>
                      <a:lnTo>
                        <a:pt x="10" y="19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34" name="Freeform 635"/>
                <p:cNvSpPr>
                  <a:spLocks/>
                </p:cNvSpPr>
                <p:nvPr/>
              </p:nvSpPr>
              <p:spPr bwMode="auto">
                <a:xfrm>
                  <a:off x="4049" y="1550"/>
                  <a:ext cx="3" cy="12"/>
                </a:xfrm>
                <a:custGeom>
                  <a:avLst/>
                  <a:gdLst>
                    <a:gd name="T0" fmla="*/ 0 w 10"/>
                    <a:gd name="T1" fmla="*/ 0 h 36"/>
                    <a:gd name="T2" fmla="*/ 0 w 10"/>
                    <a:gd name="T3" fmla="*/ 1 h 36"/>
                    <a:gd name="T4" fmla="*/ 1 w 10"/>
                    <a:gd name="T5" fmla="*/ 2 h 36"/>
                    <a:gd name="T6" fmla="*/ 1 w 10"/>
                    <a:gd name="T7" fmla="*/ 4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36"/>
                    <a:gd name="T14" fmla="*/ 10 w 10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36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5" y="16"/>
                      </a:lnTo>
                      <a:lnTo>
                        <a:pt x="10" y="36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35" name="Freeform 636"/>
                <p:cNvSpPr>
                  <a:spLocks/>
                </p:cNvSpPr>
                <p:nvPr/>
              </p:nvSpPr>
              <p:spPr bwMode="auto">
                <a:xfrm>
                  <a:off x="4052" y="1562"/>
                  <a:ext cx="2" cy="16"/>
                </a:xfrm>
                <a:custGeom>
                  <a:avLst/>
                  <a:gdLst>
                    <a:gd name="T0" fmla="*/ 0 w 11"/>
                    <a:gd name="T1" fmla="*/ 0 h 48"/>
                    <a:gd name="T2" fmla="*/ 0 w 11"/>
                    <a:gd name="T3" fmla="*/ 2 h 48"/>
                    <a:gd name="T4" fmla="*/ 0 w 11"/>
                    <a:gd name="T5" fmla="*/ 5 h 48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48"/>
                    <a:gd name="T11" fmla="*/ 11 w 11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48">
                      <a:moveTo>
                        <a:pt x="0" y="0"/>
                      </a:moveTo>
                      <a:lnTo>
                        <a:pt x="5" y="22"/>
                      </a:lnTo>
                      <a:lnTo>
                        <a:pt x="11" y="48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36" name="Freeform 637"/>
                <p:cNvSpPr>
                  <a:spLocks/>
                </p:cNvSpPr>
                <p:nvPr/>
              </p:nvSpPr>
              <p:spPr bwMode="auto">
                <a:xfrm>
                  <a:off x="4054" y="1578"/>
                  <a:ext cx="3" cy="21"/>
                </a:xfrm>
                <a:custGeom>
                  <a:avLst/>
                  <a:gdLst>
                    <a:gd name="T0" fmla="*/ 0 w 10"/>
                    <a:gd name="T1" fmla="*/ 0 h 62"/>
                    <a:gd name="T2" fmla="*/ 0 w 10"/>
                    <a:gd name="T3" fmla="*/ 2 h 62"/>
                    <a:gd name="T4" fmla="*/ 0 w 10"/>
                    <a:gd name="T5" fmla="*/ 3 h 62"/>
                    <a:gd name="T6" fmla="*/ 1 w 10"/>
                    <a:gd name="T7" fmla="*/ 7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62"/>
                    <a:gd name="T14" fmla="*/ 10 w 10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62">
                      <a:moveTo>
                        <a:pt x="0" y="0"/>
                      </a:moveTo>
                      <a:lnTo>
                        <a:pt x="2" y="15"/>
                      </a:lnTo>
                      <a:lnTo>
                        <a:pt x="4" y="29"/>
                      </a:lnTo>
                      <a:lnTo>
                        <a:pt x="10" y="62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37" name="Freeform 638"/>
                <p:cNvSpPr>
                  <a:spLocks/>
                </p:cNvSpPr>
                <p:nvPr/>
              </p:nvSpPr>
              <p:spPr bwMode="auto">
                <a:xfrm>
                  <a:off x="4057" y="1599"/>
                  <a:ext cx="2" cy="23"/>
                </a:xfrm>
                <a:custGeom>
                  <a:avLst/>
                  <a:gdLst>
                    <a:gd name="T0" fmla="*/ 0 w 10"/>
                    <a:gd name="T1" fmla="*/ 0 h 71"/>
                    <a:gd name="T2" fmla="*/ 0 w 10"/>
                    <a:gd name="T3" fmla="*/ 4 h 71"/>
                    <a:gd name="T4" fmla="*/ 0 w 10"/>
                    <a:gd name="T5" fmla="*/ 7 h 7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71"/>
                    <a:gd name="T11" fmla="*/ 10 w 10"/>
                    <a:gd name="T12" fmla="*/ 71 h 7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71">
                      <a:moveTo>
                        <a:pt x="0" y="0"/>
                      </a:moveTo>
                      <a:lnTo>
                        <a:pt x="4" y="34"/>
                      </a:lnTo>
                      <a:lnTo>
                        <a:pt x="10" y="71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38" name="Freeform 639"/>
                <p:cNvSpPr>
                  <a:spLocks/>
                </p:cNvSpPr>
                <p:nvPr/>
              </p:nvSpPr>
              <p:spPr bwMode="auto">
                <a:xfrm>
                  <a:off x="4059" y="1622"/>
                  <a:ext cx="3" cy="27"/>
                </a:xfrm>
                <a:custGeom>
                  <a:avLst/>
                  <a:gdLst>
                    <a:gd name="T0" fmla="*/ 0 w 10"/>
                    <a:gd name="T1" fmla="*/ 0 h 79"/>
                    <a:gd name="T2" fmla="*/ 0 w 10"/>
                    <a:gd name="T3" fmla="*/ 4 h 79"/>
                    <a:gd name="T4" fmla="*/ 1 w 10"/>
                    <a:gd name="T5" fmla="*/ 9 h 7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79"/>
                    <a:gd name="T11" fmla="*/ 10 w 10"/>
                    <a:gd name="T12" fmla="*/ 79 h 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79">
                      <a:moveTo>
                        <a:pt x="0" y="0"/>
                      </a:moveTo>
                      <a:lnTo>
                        <a:pt x="4" y="38"/>
                      </a:lnTo>
                      <a:lnTo>
                        <a:pt x="10" y="79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39" name="Freeform 640"/>
                <p:cNvSpPr>
                  <a:spLocks/>
                </p:cNvSpPr>
                <p:nvPr/>
              </p:nvSpPr>
              <p:spPr bwMode="auto">
                <a:xfrm>
                  <a:off x="4062" y="1649"/>
                  <a:ext cx="3" cy="27"/>
                </a:xfrm>
                <a:custGeom>
                  <a:avLst/>
                  <a:gdLst>
                    <a:gd name="T0" fmla="*/ 0 w 11"/>
                    <a:gd name="T1" fmla="*/ 0 h 82"/>
                    <a:gd name="T2" fmla="*/ 1 w 11"/>
                    <a:gd name="T3" fmla="*/ 4 h 82"/>
                    <a:gd name="T4" fmla="*/ 1 w 11"/>
                    <a:gd name="T5" fmla="*/ 9 h 82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82"/>
                    <a:gd name="T11" fmla="*/ 11 w 11"/>
                    <a:gd name="T12" fmla="*/ 82 h 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82">
                      <a:moveTo>
                        <a:pt x="0" y="0"/>
                      </a:moveTo>
                      <a:lnTo>
                        <a:pt x="6" y="40"/>
                      </a:lnTo>
                      <a:lnTo>
                        <a:pt x="11" y="82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0" name="Freeform 641"/>
                <p:cNvSpPr>
                  <a:spLocks/>
                </p:cNvSpPr>
                <p:nvPr/>
              </p:nvSpPr>
              <p:spPr bwMode="auto">
                <a:xfrm>
                  <a:off x="4065" y="1676"/>
                  <a:ext cx="2" cy="28"/>
                </a:xfrm>
                <a:custGeom>
                  <a:avLst/>
                  <a:gdLst>
                    <a:gd name="T0" fmla="*/ 0 w 10"/>
                    <a:gd name="T1" fmla="*/ 0 h 83"/>
                    <a:gd name="T2" fmla="*/ 0 w 10"/>
                    <a:gd name="T3" fmla="*/ 5 h 83"/>
                    <a:gd name="T4" fmla="*/ 0 w 10"/>
                    <a:gd name="T5" fmla="*/ 9 h 8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83"/>
                    <a:gd name="T11" fmla="*/ 10 w 10"/>
                    <a:gd name="T12" fmla="*/ 83 h 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83">
                      <a:moveTo>
                        <a:pt x="0" y="0"/>
                      </a:moveTo>
                      <a:lnTo>
                        <a:pt x="6" y="43"/>
                      </a:lnTo>
                      <a:lnTo>
                        <a:pt x="10" y="83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1" name="Freeform 642"/>
                <p:cNvSpPr>
                  <a:spLocks/>
                </p:cNvSpPr>
                <p:nvPr/>
              </p:nvSpPr>
              <p:spPr bwMode="auto">
                <a:xfrm>
                  <a:off x="4067" y="1704"/>
                  <a:ext cx="3" cy="26"/>
                </a:xfrm>
                <a:custGeom>
                  <a:avLst/>
                  <a:gdLst>
                    <a:gd name="T0" fmla="*/ 0 w 11"/>
                    <a:gd name="T1" fmla="*/ 0 h 80"/>
                    <a:gd name="T2" fmla="*/ 0 w 11"/>
                    <a:gd name="T3" fmla="*/ 4 h 80"/>
                    <a:gd name="T4" fmla="*/ 1 w 11"/>
                    <a:gd name="T5" fmla="*/ 8 h 80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80"/>
                    <a:gd name="T11" fmla="*/ 11 w 11"/>
                    <a:gd name="T12" fmla="*/ 80 h 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80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1" y="8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2" name="Freeform 643"/>
                <p:cNvSpPr>
                  <a:spLocks/>
                </p:cNvSpPr>
                <p:nvPr/>
              </p:nvSpPr>
              <p:spPr bwMode="auto">
                <a:xfrm>
                  <a:off x="4070" y="1730"/>
                  <a:ext cx="2" cy="25"/>
                </a:xfrm>
                <a:custGeom>
                  <a:avLst/>
                  <a:gdLst>
                    <a:gd name="T0" fmla="*/ 0 w 10"/>
                    <a:gd name="T1" fmla="*/ 0 h 75"/>
                    <a:gd name="T2" fmla="*/ 0 w 10"/>
                    <a:gd name="T3" fmla="*/ 4 h 75"/>
                    <a:gd name="T4" fmla="*/ 0 w 10"/>
                    <a:gd name="T5" fmla="*/ 8 h 7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75"/>
                    <a:gd name="T11" fmla="*/ 10 w 10"/>
                    <a:gd name="T12" fmla="*/ 75 h 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75">
                      <a:moveTo>
                        <a:pt x="0" y="0"/>
                      </a:moveTo>
                      <a:lnTo>
                        <a:pt x="4" y="38"/>
                      </a:lnTo>
                      <a:lnTo>
                        <a:pt x="10" y="75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3" name="Freeform 644"/>
                <p:cNvSpPr>
                  <a:spLocks/>
                </p:cNvSpPr>
                <p:nvPr/>
              </p:nvSpPr>
              <p:spPr bwMode="auto">
                <a:xfrm>
                  <a:off x="4072" y="1755"/>
                  <a:ext cx="3" cy="22"/>
                </a:xfrm>
                <a:custGeom>
                  <a:avLst/>
                  <a:gdLst>
                    <a:gd name="T0" fmla="*/ 0 w 10"/>
                    <a:gd name="T1" fmla="*/ 0 h 66"/>
                    <a:gd name="T2" fmla="*/ 0 w 10"/>
                    <a:gd name="T3" fmla="*/ 4 h 66"/>
                    <a:gd name="T4" fmla="*/ 1 w 10"/>
                    <a:gd name="T5" fmla="*/ 7 h 6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66"/>
                    <a:gd name="T11" fmla="*/ 10 w 10"/>
                    <a:gd name="T12" fmla="*/ 66 h 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66">
                      <a:moveTo>
                        <a:pt x="0" y="0"/>
                      </a:moveTo>
                      <a:lnTo>
                        <a:pt x="4" y="34"/>
                      </a:lnTo>
                      <a:lnTo>
                        <a:pt x="10" y="66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4" name="Freeform 645"/>
                <p:cNvSpPr>
                  <a:spLocks/>
                </p:cNvSpPr>
                <p:nvPr/>
              </p:nvSpPr>
              <p:spPr bwMode="auto">
                <a:xfrm>
                  <a:off x="4075" y="1777"/>
                  <a:ext cx="3" cy="18"/>
                </a:xfrm>
                <a:custGeom>
                  <a:avLst/>
                  <a:gdLst>
                    <a:gd name="T0" fmla="*/ 0 w 10"/>
                    <a:gd name="T1" fmla="*/ 0 h 54"/>
                    <a:gd name="T2" fmla="*/ 0 w 10"/>
                    <a:gd name="T3" fmla="*/ 3 h 54"/>
                    <a:gd name="T4" fmla="*/ 1 w 10"/>
                    <a:gd name="T5" fmla="*/ 6 h 5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4"/>
                    <a:gd name="T11" fmla="*/ 10 w 10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4">
                      <a:moveTo>
                        <a:pt x="0" y="0"/>
                      </a:moveTo>
                      <a:lnTo>
                        <a:pt x="4" y="29"/>
                      </a:lnTo>
                      <a:lnTo>
                        <a:pt x="10" y="5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5" name="Freeform 646"/>
                <p:cNvSpPr>
                  <a:spLocks/>
                </p:cNvSpPr>
                <p:nvPr/>
              </p:nvSpPr>
              <p:spPr bwMode="auto">
                <a:xfrm>
                  <a:off x="4078" y="1795"/>
                  <a:ext cx="2" cy="14"/>
                </a:xfrm>
                <a:custGeom>
                  <a:avLst/>
                  <a:gdLst>
                    <a:gd name="T0" fmla="*/ 0 w 10"/>
                    <a:gd name="T1" fmla="*/ 0 h 42"/>
                    <a:gd name="T2" fmla="*/ 0 w 10"/>
                    <a:gd name="T3" fmla="*/ 2 h 42"/>
                    <a:gd name="T4" fmla="*/ 0 w 10"/>
                    <a:gd name="T5" fmla="*/ 4 h 42"/>
                    <a:gd name="T6" fmla="*/ 0 w 10"/>
                    <a:gd name="T7" fmla="*/ 5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42"/>
                    <a:gd name="T14" fmla="*/ 10 w 10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42">
                      <a:moveTo>
                        <a:pt x="0" y="0"/>
                      </a:moveTo>
                      <a:lnTo>
                        <a:pt x="5" y="22"/>
                      </a:lnTo>
                      <a:lnTo>
                        <a:pt x="8" y="32"/>
                      </a:lnTo>
                      <a:lnTo>
                        <a:pt x="10" y="42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6" name="Freeform 647"/>
                <p:cNvSpPr>
                  <a:spLocks/>
                </p:cNvSpPr>
                <p:nvPr/>
              </p:nvSpPr>
              <p:spPr bwMode="auto">
                <a:xfrm>
                  <a:off x="4080" y="1809"/>
                  <a:ext cx="3" cy="9"/>
                </a:xfrm>
                <a:custGeom>
                  <a:avLst/>
                  <a:gdLst>
                    <a:gd name="T0" fmla="*/ 0 w 10"/>
                    <a:gd name="T1" fmla="*/ 0 h 27"/>
                    <a:gd name="T2" fmla="*/ 1 w 10"/>
                    <a:gd name="T3" fmla="*/ 2 h 27"/>
                    <a:gd name="T4" fmla="*/ 1 w 10"/>
                    <a:gd name="T5" fmla="*/ 3 h 27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7"/>
                    <a:gd name="T11" fmla="*/ 10 w 10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7">
                      <a:moveTo>
                        <a:pt x="0" y="0"/>
                      </a:moveTo>
                      <a:lnTo>
                        <a:pt x="5" y="15"/>
                      </a:lnTo>
                      <a:lnTo>
                        <a:pt x="10" y="27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7" name="Freeform 648"/>
                <p:cNvSpPr>
                  <a:spLocks/>
                </p:cNvSpPr>
                <p:nvPr/>
              </p:nvSpPr>
              <p:spPr bwMode="auto">
                <a:xfrm>
                  <a:off x="4083" y="1818"/>
                  <a:ext cx="2" cy="5"/>
                </a:xfrm>
                <a:custGeom>
                  <a:avLst/>
                  <a:gdLst>
                    <a:gd name="T0" fmla="*/ 0 w 12"/>
                    <a:gd name="T1" fmla="*/ 0 h 15"/>
                    <a:gd name="T2" fmla="*/ 0 w 12"/>
                    <a:gd name="T3" fmla="*/ 1 h 15"/>
                    <a:gd name="T4" fmla="*/ 0 w 12"/>
                    <a:gd name="T5" fmla="*/ 1 h 15"/>
                    <a:gd name="T6" fmla="*/ 0 w 12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15"/>
                    <a:gd name="T14" fmla="*/ 12 w 12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15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9" y="12"/>
                      </a:lnTo>
                      <a:lnTo>
                        <a:pt x="12" y="15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8" name="Freeform 649"/>
                <p:cNvSpPr>
                  <a:spLocks/>
                </p:cNvSpPr>
                <p:nvPr/>
              </p:nvSpPr>
              <p:spPr bwMode="auto">
                <a:xfrm>
                  <a:off x="4085" y="1823"/>
                  <a:ext cx="3" cy="1"/>
                </a:xfrm>
                <a:custGeom>
                  <a:avLst/>
                  <a:gdLst>
                    <a:gd name="T0" fmla="*/ 0 w 10"/>
                    <a:gd name="T1" fmla="*/ 0 h 1"/>
                    <a:gd name="T2" fmla="*/ 1 w 10"/>
                    <a:gd name="T3" fmla="*/ 1 h 1"/>
                    <a:gd name="T4" fmla="*/ 1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9" name="Freeform 650"/>
                <p:cNvSpPr>
                  <a:spLocks/>
                </p:cNvSpPr>
                <p:nvPr/>
              </p:nvSpPr>
              <p:spPr bwMode="auto">
                <a:xfrm>
                  <a:off x="4088" y="1819"/>
                  <a:ext cx="2" cy="4"/>
                </a:xfrm>
                <a:custGeom>
                  <a:avLst/>
                  <a:gdLst>
                    <a:gd name="T0" fmla="*/ 0 w 10"/>
                    <a:gd name="T1" fmla="*/ 1 h 14"/>
                    <a:gd name="T2" fmla="*/ 0 w 10"/>
                    <a:gd name="T3" fmla="*/ 1 h 14"/>
                    <a:gd name="T4" fmla="*/ 0 w 10"/>
                    <a:gd name="T5" fmla="*/ 1 h 14"/>
                    <a:gd name="T6" fmla="*/ 0 w 10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4"/>
                    <a:gd name="T14" fmla="*/ 10 w 10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4">
                      <a:moveTo>
                        <a:pt x="0" y="14"/>
                      </a:move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0" name="Freeform 651"/>
                <p:cNvSpPr>
                  <a:spLocks/>
                </p:cNvSpPr>
                <p:nvPr/>
              </p:nvSpPr>
              <p:spPr bwMode="auto">
                <a:xfrm>
                  <a:off x="4090" y="1811"/>
                  <a:ext cx="3" cy="8"/>
                </a:xfrm>
                <a:custGeom>
                  <a:avLst/>
                  <a:gdLst>
                    <a:gd name="T0" fmla="*/ 0 w 10"/>
                    <a:gd name="T1" fmla="*/ 3 h 22"/>
                    <a:gd name="T2" fmla="*/ 0 w 10"/>
                    <a:gd name="T3" fmla="*/ 1 h 22"/>
                    <a:gd name="T4" fmla="*/ 1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4" y="1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1" name="Freeform 652"/>
                <p:cNvSpPr>
                  <a:spLocks/>
                </p:cNvSpPr>
                <p:nvPr/>
              </p:nvSpPr>
              <p:spPr bwMode="auto">
                <a:xfrm>
                  <a:off x="4093" y="1801"/>
                  <a:ext cx="3" cy="10"/>
                </a:xfrm>
                <a:custGeom>
                  <a:avLst/>
                  <a:gdLst>
                    <a:gd name="T0" fmla="*/ 0 w 10"/>
                    <a:gd name="T1" fmla="*/ 3 h 31"/>
                    <a:gd name="T2" fmla="*/ 0 w 10"/>
                    <a:gd name="T3" fmla="*/ 2 h 31"/>
                    <a:gd name="T4" fmla="*/ 1 w 10"/>
                    <a:gd name="T5" fmla="*/ 0 h 3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1"/>
                    <a:gd name="T11" fmla="*/ 10 w 10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1">
                      <a:moveTo>
                        <a:pt x="0" y="31"/>
                      </a:moveTo>
                      <a:lnTo>
                        <a:pt x="4" y="1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2" name="Freeform 653"/>
                <p:cNvSpPr>
                  <a:spLocks/>
                </p:cNvSpPr>
                <p:nvPr/>
              </p:nvSpPr>
              <p:spPr bwMode="auto">
                <a:xfrm>
                  <a:off x="4096" y="1789"/>
                  <a:ext cx="2" cy="12"/>
                </a:xfrm>
                <a:custGeom>
                  <a:avLst/>
                  <a:gdLst>
                    <a:gd name="T0" fmla="*/ 0 w 10"/>
                    <a:gd name="T1" fmla="*/ 4 h 37"/>
                    <a:gd name="T2" fmla="*/ 0 w 10"/>
                    <a:gd name="T3" fmla="*/ 2 h 37"/>
                    <a:gd name="T4" fmla="*/ 0 w 10"/>
                    <a:gd name="T5" fmla="*/ 0 h 37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7"/>
                    <a:gd name="T11" fmla="*/ 10 w 10"/>
                    <a:gd name="T12" fmla="*/ 37 h 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7">
                      <a:moveTo>
                        <a:pt x="0" y="37"/>
                      </a:moveTo>
                      <a:lnTo>
                        <a:pt x="5" y="1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3" name="Freeform 654"/>
                <p:cNvSpPr>
                  <a:spLocks/>
                </p:cNvSpPr>
                <p:nvPr/>
              </p:nvSpPr>
              <p:spPr bwMode="auto">
                <a:xfrm>
                  <a:off x="4098" y="1775"/>
                  <a:ext cx="3" cy="14"/>
                </a:xfrm>
                <a:custGeom>
                  <a:avLst/>
                  <a:gdLst>
                    <a:gd name="T0" fmla="*/ 0 w 10"/>
                    <a:gd name="T1" fmla="*/ 5 h 41"/>
                    <a:gd name="T2" fmla="*/ 1 w 10"/>
                    <a:gd name="T3" fmla="*/ 2 h 41"/>
                    <a:gd name="T4" fmla="*/ 1 w 10"/>
                    <a:gd name="T5" fmla="*/ 0 h 4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1"/>
                    <a:gd name="T11" fmla="*/ 10 w 10"/>
                    <a:gd name="T12" fmla="*/ 41 h 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1">
                      <a:moveTo>
                        <a:pt x="0" y="41"/>
                      </a:moveTo>
                      <a:lnTo>
                        <a:pt x="5" y="2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4" name="Line 655"/>
                <p:cNvSpPr>
                  <a:spLocks noChangeShapeType="1"/>
                </p:cNvSpPr>
                <p:nvPr/>
              </p:nvSpPr>
              <p:spPr bwMode="auto">
                <a:xfrm flipV="1">
                  <a:off x="4101" y="1762"/>
                  <a:ext cx="2" cy="1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5" name="Freeform 656"/>
                <p:cNvSpPr>
                  <a:spLocks/>
                </p:cNvSpPr>
                <p:nvPr/>
              </p:nvSpPr>
              <p:spPr bwMode="auto">
                <a:xfrm>
                  <a:off x="4103" y="1749"/>
                  <a:ext cx="3" cy="13"/>
                </a:xfrm>
                <a:custGeom>
                  <a:avLst/>
                  <a:gdLst>
                    <a:gd name="T0" fmla="*/ 0 w 10"/>
                    <a:gd name="T1" fmla="*/ 4 h 38"/>
                    <a:gd name="T2" fmla="*/ 0 w 10"/>
                    <a:gd name="T3" fmla="*/ 2 h 38"/>
                    <a:gd name="T4" fmla="*/ 1 w 10"/>
                    <a:gd name="T5" fmla="*/ 0 h 38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8"/>
                    <a:gd name="T11" fmla="*/ 10 w 10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8">
                      <a:moveTo>
                        <a:pt x="0" y="38"/>
                      </a:moveTo>
                      <a:lnTo>
                        <a:pt x="4" y="1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6" name="Freeform 657"/>
                <p:cNvSpPr>
                  <a:spLocks/>
                </p:cNvSpPr>
                <p:nvPr/>
              </p:nvSpPr>
              <p:spPr bwMode="auto">
                <a:xfrm>
                  <a:off x="4106" y="1738"/>
                  <a:ext cx="2" cy="11"/>
                </a:xfrm>
                <a:custGeom>
                  <a:avLst/>
                  <a:gdLst>
                    <a:gd name="T0" fmla="*/ 0 w 11"/>
                    <a:gd name="T1" fmla="*/ 4 h 33"/>
                    <a:gd name="T2" fmla="*/ 0 w 11"/>
                    <a:gd name="T3" fmla="*/ 2 h 33"/>
                    <a:gd name="T4" fmla="*/ 0 w 11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3"/>
                    <a:gd name="T11" fmla="*/ 11 w 11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3">
                      <a:moveTo>
                        <a:pt x="0" y="33"/>
                      </a:moveTo>
                      <a:lnTo>
                        <a:pt x="5" y="16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7" name="Freeform 658"/>
                <p:cNvSpPr>
                  <a:spLocks/>
                </p:cNvSpPr>
                <p:nvPr/>
              </p:nvSpPr>
              <p:spPr bwMode="auto">
                <a:xfrm>
                  <a:off x="4108" y="1730"/>
                  <a:ext cx="3" cy="8"/>
                </a:xfrm>
                <a:custGeom>
                  <a:avLst/>
                  <a:gdLst>
                    <a:gd name="T0" fmla="*/ 0 w 10"/>
                    <a:gd name="T1" fmla="*/ 2 h 26"/>
                    <a:gd name="T2" fmla="*/ 1 w 10"/>
                    <a:gd name="T3" fmla="*/ 1 h 26"/>
                    <a:gd name="T4" fmla="*/ 1 w 10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6"/>
                    <a:gd name="T11" fmla="*/ 10 w 10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6">
                      <a:moveTo>
                        <a:pt x="0" y="26"/>
                      </a:moveTo>
                      <a:lnTo>
                        <a:pt x="6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8" name="Freeform 659"/>
                <p:cNvSpPr>
                  <a:spLocks/>
                </p:cNvSpPr>
                <p:nvPr/>
              </p:nvSpPr>
              <p:spPr bwMode="auto">
                <a:xfrm>
                  <a:off x="4111" y="1723"/>
                  <a:ext cx="3" cy="7"/>
                </a:xfrm>
                <a:custGeom>
                  <a:avLst/>
                  <a:gdLst>
                    <a:gd name="T0" fmla="*/ 0 w 10"/>
                    <a:gd name="T1" fmla="*/ 3 h 19"/>
                    <a:gd name="T2" fmla="*/ 1 w 10"/>
                    <a:gd name="T3" fmla="*/ 1 h 19"/>
                    <a:gd name="T4" fmla="*/ 1 w 10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9"/>
                    <a:gd name="T11" fmla="*/ 10 w 10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9">
                      <a:moveTo>
                        <a:pt x="0" y="19"/>
                      </a:moveTo>
                      <a:lnTo>
                        <a:pt x="5" y="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9" name="Freeform 660"/>
                <p:cNvSpPr>
                  <a:spLocks/>
                </p:cNvSpPr>
                <p:nvPr/>
              </p:nvSpPr>
              <p:spPr bwMode="auto">
                <a:xfrm>
                  <a:off x="4114" y="1720"/>
                  <a:ext cx="2" cy="3"/>
                </a:xfrm>
                <a:custGeom>
                  <a:avLst/>
                  <a:gdLst>
                    <a:gd name="T0" fmla="*/ 0 w 10"/>
                    <a:gd name="T1" fmla="*/ 1 h 10"/>
                    <a:gd name="T2" fmla="*/ 0 w 10"/>
                    <a:gd name="T3" fmla="*/ 0 h 10"/>
                    <a:gd name="T4" fmla="*/ 0 w 10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0"/>
                    <a:gd name="T11" fmla="*/ 10 w 1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0">
                      <a:moveTo>
                        <a:pt x="0" y="10"/>
                      </a:moveTo>
                      <a:lnTo>
                        <a:pt x="5" y="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0" name="Freeform 661"/>
                <p:cNvSpPr>
                  <a:spLocks/>
                </p:cNvSpPr>
                <p:nvPr/>
              </p:nvSpPr>
              <p:spPr bwMode="auto">
                <a:xfrm>
                  <a:off x="4116" y="1719"/>
                  <a:ext cx="3" cy="1"/>
                </a:xfrm>
                <a:custGeom>
                  <a:avLst/>
                  <a:gdLst>
                    <a:gd name="T0" fmla="*/ 0 w 11"/>
                    <a:gd name="T1" fmla="*/ 0 h 3"/>
                    <a:gd name="T2" fmla="*/ 0 w 11"/>
                    <a:gd name="T3" fmla="*/ 0 h 3"/>
                    <a:gd name="T4" fmla="*/ 1 w 1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"/>
                    <a:gd name="T11" fmla="*/ 11 w 1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">
                      <a:moveTo>
                        <a:pt x="0" y="3"/>
                      </a:move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1" name="Freeform 662"/>
                <p:cNvSpPr>
                  <a:spLocks/>
                </p:cNvSpPr>
                <p:nvPr/>
              </p:nvSpPr>
              <p:spPr bwMode="auto">
                <a:xfrm>
                  <a:off x="4119" y="1719"/>
                  <a:ext cx="2" cy="2"/>
                </a:xfrm>
                <a:custGeom>
                  <a:avLst/>
                  <a:gdLst>
                    <a:gd name="T0" fmla="*/ 0 w 10"/>
                    <a:gd name="T1" fmla="*/ 0 h 5"/>
                    <a:gd name="T2" fmla="*/ 0 w 10"/>
                    <a:gd name="T3" fmla="*/ 0 h 5"/>
                    <a:gd name="T4" fmla="*/ 0 w 10"/>
                    <a:gd name="T5" fmla="*/ 1 h 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"/>
                    <a:gd name="T11" fmla="*/ 10 w 10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10" y="5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2" name="Freeform 663"/>
                <p:cNvSpPr>
                  <a:spLocks/>
                </p:cNvSpPr>
                <p:nvPr/>
              </p:nvSpPr>
              <p:spPr bwMode="auto">
                <a:xfrm>
                  <a:off x="4121" y="1721"/>
                  <a:ext cx="3" cy="4"/>
                </a:xfrm>
                <a:custGeom>
                  <a:avLst/>
                  <a:gdLst>
                    <a:gd name="T0" fmla="*/ 0 w 10"/>
                    <a:gd name="T1" fmla="*/ 0 h 12"/>
                    <a:gd name="T2" fmla="*/ 0 w 10"/>
                    <a:gd name="T3" fmla="*/ 1 h 12"/>
                    <a:gd name="T4" fmla="*/ 1 w 10"/>
                    <a:gd name="T5" fmla="*/ 1 h 1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2"/>
                    <a:gd name="T11" fmla="*/ 10 w 10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2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10" y="12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3" name="Freeform 664"/>
                <p:cNvSpPr>
                  <a:spLocks/>
                </p:cNvSpPr>
                <p:nvPr/>
              </p:nvSpPr>
              <p:spPr bwMode="auto">
                <a:xfrm>
                  <a:off x="4124" y="1725"/>
                  <a:ext cx="2" cy="5"/>
                </a:xfrm>
                <a:custGeom>
                  <a:avLst/>
                  <a:gdLst>
                    <a:gd name="T0" fmla="*/ 0 w 10"/>
                    <a:gd name="T1" fmla="*/ 0 h 16"/>
                    <a:gd name="T2" fmla="*/ 0 w 10"/>
                    <a:gd name="T3" fmla="*/ 1 h 16"/>
                    <a:gd name="T4" fmla="*/ 0 w 10"/>
                    <a:gd name="T5" fmla="*/ 2 h 1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6"/>
                    <a:gd name="T11" fmla="*/ 10 w 10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6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4" name="Freeform 665"/>
                <p:cNvSpPr>
                  <a:spLocks/>
                </p:cNvSpPr>
                <p:nvPr/>
              </p:nvSpPr>
              <p:spPr bwMode="auto">
                <a:xfrm>
                  <a:off x="4126" y="1730"/>
                  <a:ext cx="3" cy="6"/>
                </a:xfrm>
                <a:custGeom>
                  <a:avLst/>
                  <a:gdLst>
                    <a:gd name="T0" fmla="*/ 0 w 10"/>
                    <a:gd name="T1" fmla="*/ 0 h 18"/>
                    <a:gd name="T2" fmla="*/ 0 w 10"/>
                    <a:gd name="T3" fmla="*/ 1 h 18"/>
                    <a:gd name="T4" fmla="*/ 1 w 10"/>
                    <a:gd name="T5" fmla="*/ 2 h 18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8"/>
                    <a:gd name="T11" fmla="*/ 10 w 10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8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0" y="18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5" name="Freeform 666"/>
                <p:cNvSpPr>
                  <a:spLocks/>
                </p:cNvSpPr>
                <p:nvPr/>
              </p:nvSpPr>
              <p:spPr bwMode="auto">
                <a:xfrm>
                  <a:off x="4129" y="1736"/>
                  <a:ext cx="3" cy="7"/>
                </a:xfrm>
                <a:custGeom>
                  <a:avLst/>
                  <a:gdLst>
                    <a:gd name="T0" fmla="*/ 0 w 11"/>
                    <a:gd name="T1" fmla="*/ 0 h 20"/>
                    <a:gd name="T2" fmla="*/ 1 w 11"/>
                    <a:gd name="T3" fmla="*/ 1 h 20"/>
                    <a:gd name="T4" fmla="*/ 1 w 11"/>
                    <a:gd name="T5" fmla="*/ 2 h 20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20"/>
                    <a:gd name="T11" fmla="*/ 11 w 11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20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6" name="Freeform 667"/>
                <p:cNvSpPr>
                  <a:spLocks/>
                </p:cNvSpPr>
                <p:nvPr/>
              </p:nvSpPr>
              <p:spPr bwMode="auto">
                <a:xfrm>
                  <a:off x="4132" y="1743"/>
                  <a:ext cx="2" cy="5"/>
                </a:xfrm>
                <a:custGeom>
                  <a:avLst/>
                  <a:gdLst>
                    <a:gd name="T0" fmla="*/ 0 w 11"/>
                    <a:gd name="T1" fmla="*/ 0 h 17"/>
                    <a:gd name="T2" fmla="*/ 0 w 11"/>
                    <a:gd name="T3" fmla="*/ 1 h 17"/>
                    <a:gd name="T4" fmla="*/ 0 w 11"/>
                    <a:gd name="T5" fmla="*/ 1 h 17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7"/>
                    <a:gd name="T11" fmla="*/ 11 w 11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7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1" y="17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7" name="Freeform 668"/>
                <p:cNvSpPr>
                  <a:spLocks/>
                </p:cNvSpPr>
                <p:nvPr/>
              </p:nvSpPr>
              <p:spPr bwMode="auto">
                <a:xfrm>
                  <a:off x="4134" y="1748"/>
                  <a:ext cx="3" cy="5"/>
                </a:xfrm>
                <a:custGeom>
                  <a:avLst/>
                  <a:gdLst>
                    <a:gd name="T0" fmla="*/ 0 w 10"/>
                    <a:gd name="T1" fmla="*/ 0 h 13"/>
                    <a:gd name="T2" fmla="*/ 0 w 10"/>
                    <a:gd name="T3" fmla="*/ 1 h 13"/>
                    <a:gd name="T4" fmla="*/ 1 w 10"/>
                    <a:gd name="T5" fmla="*/ 2 h 1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3"/>
                    <a:gd name="T11" fmla="*/ 10 w 10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3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10" y="13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8" name="Freeform 669"/>
                <p:cNvSpPr>
                  <a:spLocks/>
                </p:cNvSpPr>
                <p:nvPr/>
              </p:nvSpPr>
              <p:spPr bwMode="auto">
                <a:xfrm>
                  <a:off x="4137" y="1753"/>
                  <a:ext cx="2" cy="3"/>
                </a:xfrm>
                <a:custGeom>
                  <a:avLst/>
                  <a:gdLst>
                    <a:gd name="T0" fmla="*/ 0 w 10"/>
                    <a:gd name="T1" fmla="*/ 0 h 9"/>
                    <a:gd name="T2" fmla="*/ 0 w 10"/>
                    <a:gd name="T3" fmla="*/ 1 h 9"/>
                    <a:gd name="T4" fmla="*/ 0 w 10"/>
                    <a:gd name="T5" fmla="*/ 1 h 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9"/>
                    <a:gd name="T11" fmla="*/ 10 w 10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9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9" name="Freeform 670"/>
                <p:cNvSpPr>
                  <a:spLocks/>
                </p:cNvSpPr>
                <p:nvPr/>
              </p:nvSpPr>
              <p:spPr bwMode="auto">
                <a:xfrm>
                  <a:off x="4139" y="1756"/>
                  <a:ext cx="3" cy="1"/>
                </a:xfrm>
                <a:custGeom>
                  <a:avLst/>
                  <a:gdLst>
                    <a:gd name="T0" fmla="*/ 0 w 10"/>
                    <a:gd name="T1" fmla="*/ 0 h 2"/>
                    <a:gd name="T2" fmla="*/ 0 w 10"/>
                    <a:gd name="T3" fmla="*/ 1 h 2"/>
                    <a:gd name="T4" fmla="*/ 1 w 10"/>
                    <a:gd name="T5" fmla="*/ 1 h 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"/>
                    <a:gd name="T11" fmla="*/ 10 w 10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10" y="2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70" name="Freeform 671"/>
                <p:cNvSpPr>
                  <a:spLocks/>
                </p:cNvSpPr>
                <p:nvPr/>
              </p:nvSpPr>
              <p:spPr bwMode="auto">
                <a:xfrm>
                  <a:off x="4142" y="1754"/>
                  <a:ext cx="2" cy="2"/>
                </a:xfrm>
                <a:custGeom>
                  <a:avLst/>
                  <a:gdLst>
                    <a:gd name="T0" fmla="*/ 0 w 10"/>
                    <a:gd name="T1" fmla="*/ 1 h 7"/>
                    <a:gd name="T2" fmla="*/ 0 w 10"/>
                    <a:gd name="T3" fmla="*/ 0 h 7"/>
                    <a:gd name="T4" fmla="*/ 0 w 10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7"/>
                    <a:gd name="T11" fmla="*/ 10 w 10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7">
                      <a:moveTo>
                        <a:pt x="0" y="7"/>
                      </a:moveTo>
                      <a:lnTo>
                        <a:pt x="4" y="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71" name="Freeform 672"/>
                <p:cNvSpPr>
                  <a:spLocks/>
                </p:cNvSpPr>
                <p:nvPr/>
              </p:nvSpPr>
              <p:spPr bwMode="auto">
                <a:xfrm>
                  <a:off x="4144" y="1749"/>
                  <a:ext cx="3" cy="5"/>
                </a:xfrm>
                <a:custGeom>
                  <a:avLst/>
                  <a:gdLst>
                    <a:gd name="T0" fmla="*/ 0 w 10"/>
                    <a:gd name="T1" fmla="*/ 2 h 14"/>
                    <a:gd name="T2" fmla="*/ 1 w 10"/>
                    <a:gd name="T3" fmla="*/ 1 h 14"/>
                    <a:gd name="T4" fmla="*/ 1 w 10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4"/>
                    <a:gd name="T11" fmla="*/ 10 w 10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4">
                      <a:moveTo>
                        <a:pt x="0" y="14"/>
                      </a:moveTo>
                      <a:lnTo>
                        <a:pt x="5" y="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72" name="Freeform 673"/>
                <p:cNvSpPr>
                  <a:spLocks/>
                </p:cNvSpPr>
                <p:nvPr/>
              </p:nvSpPr>
              <p:spPr bwMode="auto">
                <a:xfrm>
                  <a:off x="4147" y="1742"/>
                  <a:ext cx="2" cy="7"/>
                </a:xfrm>
                <a:custGeom>
                  <a:avLst/>
                  <a:gdLst>
                    <a:gd name="T0" fmla="*/ 0 w 10"/>
                    <a:gd name="T1" fmla="*/ 2 h 23"/>
                    <a:gd name="T2" fmla="*/ 0 w 10"/>
                    <a:gd name="T3" fmla="*/ 1 h 23"/>
                    <a:gd name="T4" fmla="*/ 0 w 10"/>
                    <a:gd name="T5" fmla="*/ 0 h 2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3"/>
                    <a:gd name="T11" fmla="*/ 10 w 10"/>
                    <a:gd name="T12" fmla="*/ 23 h 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3">
                      <a:moveTo>
                        <a:pt x="0" y="23"/>
                      </a:moveTo>
                      <a:lnTo>
                        <a:pt x="5" y="1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73" name="Freeform 674"/>
                <p:cNvSpPr>
                  <a:spLocks/>
                </p:cNvSpPr>
                <p:nvPr/>
              </p:nvSpPr>
              <p:spPr bwMode="auto">
                <a:xfrm>
                  <a:off x="4149" y="1732"/>
                  <a:ext cx="3" cy="10"/>
                </a:xfrm>
                <a:custGeom>
                  <a:avLst/>
                  <a:gdLst>
                    <a:gd name="T0" fmla="*/ 0 w 12"/>
                    <a:gd name="T1" fmla="*/ 4 h 28"/>
                    <a:gd name="T2" fmla="*/ 1 w 12"/>
                    <a:gd name="T3" fmla="*/ 2 h 28"/>
                    <a:gd name="T4" fmla="*/ 1 w 12"/>
                    <a:gd name="T5" fmla="*/ 0 h 28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28"/>
                    <a:gd name="T11" fmla="*/ 12 w 12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28">
                      <a:moveTo>
                        <a:pt x="0" y="28"/>
                      </a:moveTo>
                      <a:lnTo>
                        <a:pt x="6" y="14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74" name="Freeform 675"/>
                <p:cNvSpPr>
                  <a:spLocks/>
                </p:cNvSpPr>
                <p:nvPr/>
              </p:nvSpPr>
              <p:spPr bwMode="auto">
                <a:xfrm>
                  <a:off x="4152" y="1721"/>
                  <a:ext cx="3" cy="11"/>
                </a:xfrm>
                <a:custGeom>
                  <a:avLst/>
                  <a:gdLst>
                    <a:gd name="T0" fmla="*/ 0 w 10"/>
                    <a:gd name="T1" fmla="*/ 4 h 33"/>
                    <a:gd name="T2" fmla="*/ 1 w 10"/>
                    <a:gd name="T3" fmla="*/ 2 h 33"/>
                    <a:gd name="T4" fmla="*/ 1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5" y="1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75" name="Freeform 676"/>
                <p:cNvSpPr>
                  <a:spLocks/>
                </p:cNvSpPr>
                <p:nvPr/>
              </p:nvSpPr>
              <p:spPr bwMode="auto">
                <a:xfrm>
                  <a:off x="4155" y="1709"/>
                  <a:ext cx="2" cy="12"/>
                </a:xfrm>
                <a:custGeom>
                  <a:avLst/>
                  <a:gdLst>
                    <a:gd name="T0" fmla="*/ 0 w 10"/>
                    <a:gd name="T1" fmla="*/ 4 h 38"/>
                    <a:gd name="T2" fmla="*/ 0 w 10"/>
                    <a:gd name="T3" fmla="*/ 2 h 38"/>
                    <a:gd name="T4" fmla="*/ 0 w 10"/>
                    <a:gd name="T5" fmla="*/ 0 h 38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8"/>
                    <a:gd name="T11" fmla="*/ 10 w 10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8">
                      <a:moveTo>
                        <a:pt x="0" y="38"/>
                      </a:moveTo>
                      <a:lnTo>
                        <a:pt x="4" y="1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76" name="Line 677"/>
                <p:cNvSpPr>
                  <a:spLocks noChangeShapeType="1"/>
                </p:cNvSpPr>
                <p:nvPr/>
              </p:nvSpPr>
              <p:spPr bwMode="auto">
                <a:xfrm flipV="1">
                  <a:off x="4157" y="1696"/>
                  <a:ext cx="3" cy="1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77" name="Freeform 678"/>
                <p:cNvSpPr>
                  <a:spLocks/>
                </p:cNvSpPr>
                <p:nvPr/>
              </p:nvSpPr>
              <p:spPr bwMode="auto">
                <a:xfrm>
                  <a:off x="4160" y="1683"/>
                  <a:ext cx="2" cy="13"/>
                </a:xfrm>
                <a:custGeom>
                  <a:avLst/>
                  <a:gdLst>
                    <a:gd name="T0" fmla="*/ 0 w 10"/>
                    <a:gd name="T1" fmla="*/ 4 h 39"/>
                    <a:gd name="T2" fmla="*/ 0 w 10"/>
                    <a:gd name="T3" fmla="*/ 2 h 39"/>
                    <a:gd name="T4" fmla="*/ 0 w 10"/>
                    <a:gd name="T5" fmla="*/ 0 h 3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9"/>
                    <a:gd name="T11" fmla="*/ 10 w 10"/>
                    <a:gd name="T12" fmla="*/ 39 h 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9">
                      <a:moveTo>
                        <a:pt x="0" y="39"/>
                      </a:moveTo>
                      <a:lnTo>
                        <a:pt x="5" y="1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78" name="Freeform 679"/>
                <p:cNvSpPr>
                  <a:spLocks/>
                </p:cNvSpPr>
                <p:nvPr/>
              </p:nvSpPr>
              <p:spPr bwMode="auto">
                <a:xfrm>
                  <a:off x="4162" y="1672"/>
                  <a:ext cx="3" cy="11"/>
                </a:xfrm>
                <a:custGeom>
                  <a:avLst/>
                  <a:gdLst>
                    <a:gd name="T0" fmla="*/ 0 w 10"/>
                    <a:gd name="T1" fmla="*/ 4 h 34"/>
                    <a:gd name="T2" fmla="*/ 1 w 10"/>
                    <a:gd name="T3" fmla="*/ 2 h 34"/>
                    <a:gd name="T4" fmla="*/ 1 w 10"/>
                    <a:gd name="T5" fmla="*/ 0 h 3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4"/>
                    <a:gd name="T11" fmla="*/ 10 w 10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4">
                      <a:moveTo>
                        <a:pt x="0" y="34"/>
                      </a:moveTo>
                      <a:lnTo>
                        <a:pt x="5" y="1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79" name="Freeform 680"/>
                <p:cNvSpPr>
                  <a:spLocks/>
                </p:cNvSpPr>
                <p:nvPr/>
              </p:nvSpPr>
              <p:spPr bwMode="auto">
                <a:xfrm>
                  <a:off x="4165" y="1662"/>
                  <a:ext cx="2" cy="10"/>
                </a:xfrm>
                <a:custGeom>
                  <a:avLst/>
                  <a:gdLst>
                    <a:gd name="T0" fmla="*/ 0 w 11"/>
                    <a:gd name="T1" fmla="*/ 3 h 30"/>
                    <a:gd name="T2" fmla="*/ 0 w 11"/>
                    <a:gd name="T3" fmla="*/ 2 h 30"/>
                    <a:gd name="T4" fmla="*/ 0 w 11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0"/>
                    <a:gd name="T11" fmla="*/ 11 w 11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0">
                      <a:moveTo>
                        <a:pt x="0" y="30"/>
                      </a:moveTo>
                      <a:lnTo>
                        <a:pt x="5" y="1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0" name="Freeform 681"/>
                <p:cNvSpPr>
                  <a:spLocks/>
                </p:cNvSpPr>
                <p:nvPr/>
              </p:nvSpPr>
              <p:spPr bwMode="auto">
                <a:xfrm>
                  <a:off x="4167" y="1654"/>
                  <a:ext cx="3" cy="8"/>
                </a:xfrm>
                <a:custGeom>
                  <a:avLst/>
                  <a:gdLst>
                    <a:gd name="T0" fmla="*/ 0 w 10"/>
                    <a:gd name="T1" fmla="*/ 3 h 22"/>
                    <a:gd name="T2" fmla="*/ 0 w 10"/>
                    <a:gd name="T3" fmla="*/ 1 h 22"/>
                    <a:gd name="T4" fmla="*/ 1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4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1" name="Freeform 682"/>
                <p:cNvSpPr>
                  <a:spLocks/>
                </p:cNvSpPr>
                <p:nvPr/>
              </p:nvSpPr>
              <p:spPr bwMode="auto">
                <a:xfrm>
                  <a:off x="4170" y="1650"/>
                  <a:ext cx="2" cy="4"/>
                </a:xfrm>
                <a:custGeom>
                  <a:avLst/>
                  <a:gdLst>
                    <a:gd name="T0" fmla="*/ 0 w 10"/>
                    <a:gd name="T1" fmla="*/ 1 h 13"/>
                    <a:gd name="T2" fmla="*/ 0 w 10"/>
                    <a:gd name="T3" fmla="*/ 1 h 13"/>
                    <a:gd name="T4" fmla="*/ 0 w 10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3"/>
                    <a:gd name="T11" fmla="*/ 10 w 10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3">
                      <a:moveTo>
                        <a:pt x="0" y="13"/>
                      </a:moveTo>
                      <a:lnTo>
                        <a:pt x="4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2" name="Freeform 683"/>
                <p:cNvSpPr>
                  <a:spLocks/>
                </p:cNvSpPr>
                <p:nvPr/>
              </p:nvSpPr>
              <p:spPr bwMode="auto">
                <a:xfrm>
                  <a:off x="4172" y="1648"/>
                  <a:ext cx="3" cy="2"/>
                </a:xfrm>
                <a:custGeom>
                  <a:avLst/>
                  <a:gdLst>
                    <a:gd name="T0" fmla="*/ 0 w 11"/>
                    <a:gd name="T1" fmla="*/ 1 h 6"/>
                    <a:gd name="T2" fmla="*/ 0 w 11"/>
                    <a:gd name="T3" fmla="*/ 0 h 6"/>
                    <a:gd name="T4" fmla="*/ 1 w 1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6"/>
                    <a:gd name="T11" fmla="*/ 11 w 1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6">
                      <a:moveTo>
                        <a:pt x="0" y="6"/>
                      </a:moveTo>
                      <a:lnTo>
                        <a:pt x="5" y="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3" name="Freeform 684"/>
                <p:cNvSpPr>
                  <a:spLocks/>
                </p:cNvSpPr>
                <p:nvPr/>
              </p:nvSpPr>
              <p:spPr bwMode="auto">
                <a:xfrm>
                  <a:off x="4175" y="1648"/>
                  <a:ext cx="3" cy="2"/>
                </a:xfrm>
                <a:custGeom>
                  <a:avLst/>
                  <a:gdLst>
                    <a:gd name="T0" fmla="*/ 0 w 10"/>
                    <a:gd name="T1" fmla="*/ 0 h 6"/>
                    <a:gd name="T2" fmla="*/ 1 w 10"/>
                    <a:gd name="T3" fmla="*/ 0 h 6"/>
                    <a:gd name="T4" fmla="*/ 1 w 10"/>
                    <a:gd name="T5" fmla="*/ 1 h 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6"/>
                    <a:gd name="T11" fmla="*/ 10 w 10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4" name="Freeform 685"/>
                <p:cNvSpPr>
                  <a:spLocks/>
                </p:cNvSpPr>
                <p:nvPr/>
              </p:nvSpPr>
              <p:spPr bwMode="auto">
                <a:xfrm>
                  <a:off x="4178" y="1650"/>
                  <a:ext cx="2" cy="4"/>
                </a:xfrm>
                <a:custGeom>
                  <a:avLst/>
                  <a:gdLst>
                    <a:gd name="T0" fmla="*/ 0 w 10"/>
                    <a:gd name="T1" fmla="*/ 0 h 13"/>
                    <a:gd name="T2" fmla="*/ 0 w 10"/>
                    <a:gd name="T3" fmla="*/ 1 h 13"/>
                    <a:gd name="T4" fmla="*/ 0 w 10"/>
                    <a:gd name="T5" fmla="*/ 1 h 1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3"/>
                    <a:gd name="T11" fmla="*/ 10 w 10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3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3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5" name="Freeform 686"/>
                <p:cNvSpPr>
                  <a:spLocks/>
                </p:cNvSpPr>
                <p:nvPr/>
              </p:nvSpPr>
              <p:spPr bwMode="auto">
                <a:xfrm>
                  <a:off x="4180" y="1654"/>
                  <a:ext cx="3" cy="8"/>
                </a:xfrm>
                <a:custGeom>
                  <a:avLst/>
                  <a:gdLst>
                    <a:gd name="T0" fmla="*/ 0 w 10"/>
                    <a:gd name="T1" fmla="*/ 0 h 22"/>
                    <a:gd name="T2" fmla="*/ 1 w 10"/>
                    <a:gd name="T3" fmla="*/ 1 h 22"/>
                    <a:gd name="T4" fmla="*/ 1 w 10"/>
                    <a:gd name="T5" fmla="*/ 3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0"/>
                      </a:moveTo>
                      <a:lnTo>
                        <a:pt x="5" y="10"/>
                      </a:lnTo>
                      <a:lnTo>
                        <a:pt x="10" y="22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6" name="Freeform 687"/>
                <p:cNvSpPr>
                  <a:spLocks/>
                </p:cNvSpPr>
                <p:nvPr/>
              </p:nvSpPr>
              <p:spPr bwMode="auto">
                <a:xfrm>
                  <a:off x="4183" y="1662"/>
                  <a:ext cx="2" cy="10"/>
                </a:xfrm>
                <a:custGeom>
                  <a:avLst/>
                  <a:gdLst>
                    <a:gd name="T0" fmla="*/ 0 w 11"/>
                    <a:gd name="T1" fmla="*/ 0 h 30"/>
                    <a:gd name="T2" fmla="*/ 0 w 11"/>
                    <a:gd name="T3" fmla="*/ 2 h 30"/>
                    <a:gd name="T4" fmla="*/ 0 w 11"/>
                    <a:gd name="T5" fmla="*/ 3 h 30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0"/>
                    <a:gd name="T11" fmla="*/ 11 w 11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0">
                      <a:moveTo>
                        <a:pt x="0" y="0"/>
                      </a:moveTo>
                      <a:lnTo>
                        <a:pt x="5" y="15"/>
                      </a:lnTo>
                      <a:lnTo>
                        <a:pt x="11" y="3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7" name="Freeform 688"/>
                <p:cNvSpPr>
                  <a:spLocks/>
                </p:cNvSpPr>
                <p:nvPr/>
              </p:nvSpPr>
              <p:spPr bwMode="auto">
                <a:xfrm>
                  <a:off x="4185" y="1672"/>
                  <a:ext cx="3" cy="11"/>
                </a:xfrm>
                <a:custGeom>
                  <a:avLst/>
                  <a:gdLst>
                    <a:gd name="T0" fmla="*/ 0 w 10"/>
                    <a:gd name="T1" fmla="*/ 0 h 34"/>
                    <a:gd name="T2" fmla="*/ 0 w 10"/>
                    <a:gd name="T3" fmla="*/ 2 h 34"/>
                    <a:gd name="T4" fmla="*/ 1 w 10"/>
                    <a:gd name="T5" fmla="*/ 4 h 3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4"/>
                    <a:gd name="T11" fmla="*/ 10 w 10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4">
                      <a:moveTo>
                        <a:pt x="0" y="0"/>
                      </a:moveTo>
                      <a:lnTo>
                        <a:pt x="4" y="17"/>
                      </a:lnTo>
                      <a:lnTo>
                        <a:pt x="10" y="3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8" name="Freeform 689"/>
                <p:cNvSpPr>
                  <a:spLocks/>
                </p:cNvSpPr>
                <p:nvPr/>
              </p:nvSpPr>
              <p:spPr bwMode="auto">
                <a:xfrm>
                  <a:off x="4188" y="1683"/>
                  <a:ext cx="2" cy="13"/>
                </a:xfrm>
                <a:custGeom>
                  <a:avLst/>
                  <a:gdLst>
                    <a:gd name="T0" fmla="*/ 0 w 10"/>
                    <a:gd name="T1" fmla="*/ 0 h 39"/>
                    <a:gd name="T2" fmla="*/ 0 w 10"/>
                    <a:gd name="T3" fmla="*/ 2 h 39"/>
                    <a:gd name="T4" fmla="*/ 0 w 10"/>
                    <a:gd name="T5" fmla="*/ 4 h 3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9"/>
                    <a:gd name="T11" fmla="*/ 10 w 10"/>
                    <a:gd name="T12" fmla="*/ 39 h 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9">
                      <a:moveTo>
                        <a:pt x="0" y="0"/>
                      </a:moveTo>
                      <a:lnTo>
                        <a:pt x="4" y="19"/>
                      </a:lnTo>
                      <a:lnTo>
                        <a:pt x="10" y="39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9" name="Line 690"/>
                <p:cNvSpPr>
                  <a:spLocks noChangeShapeType="1"/>
                </p:cNvSpPr>
                <p:nvPr/>
              </p:nvSpPr>
              <p:spPr bwMode="auto">
                <a:xfrm>
                  <a:off x="4190" y="1696"/>
                  <a:ext cx="3" cy="1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0" name="Freeform 691"/>
                <p:cNvSpPr>
                  <a:spLocks/>
                </p:cNvSpPr>
                <p:nvPr/>
              </p:nvSpPr>
              <p:spPr bwMode="auto">
                <a:xfrm>
                  <a:off x="4193" y="1709"/>
                  <a:ext cx="3" cy="12"/>
                </a:xfrm>
                <a:custGeom>
                  <a:avLst/>
                  <a:gdLst>
                    <a:gd name="T0" fmla="*/ 0 w 11"/>
                    <a:gd name="T1" fmla="*/ 0 h 38"/>
                    <a:gd name="T2" fmla="*/ 1 w 11"/>
                    <a:gd name="T3" fmla="*/ 2 h 38"/>
                    <a:gd name="T4" fmla="*/ 1 w 11"/>
                    <a:gd name="T5" fmla="*/ 4 h 38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8"/>
                    <a:gd name="T11" fmla="*/ 11 w 11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8">
                      <a:moveTo>
                        <a:pt x="0" y="0"/>
                      </a:moveTo>
                      <a:lnTo>
                        <a:pt x="6" y="19"/>
                      </a:lnTo>
                      <a:lnTo>
                        <a:pt x="11" y="38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1" name="Freeform 692"/>
                <p:cNvSpPr>
                  <a:spLocks/>
                </p:cNvSpPr>
                <p:nvPr/>
              </p:nvSpPr>
              <p:spPr bwMode="auto">
                <a:xfrm>
                  <a:off x="4196" y="1721"/>
                  <a:ext cx="2" cy="11"/>
                </a:xfrm>
                <a:custGeom>
                  <a:avLst/>
                  <a:gdLst>
                    <a:gd name="T0" fmla="*/ 0 w 10"/>
                    <a:gd name="T1" fmla="*/ 0 h 33"/>
                    <a:gd name="T2" fmla="*/ 0 w 10"/>
                    <a:gd name="T3" fmla="*/ 2 h 33"/>
                    <a:gd name="T4" fmla="*/ 0 w 10"/>
                    <a:gd name="T5" fmla="*/ 4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0"/>
                      </a:moveTo>
                      <a:lnTo>
                        <a:pt x="6" y="17"/>
                      </a:lnTo>
                      <a:lnTo>
                        <a:pt x="10" y="33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2" name="Freeform 693"/>
                <p:cNvSpPr>
                  <a:spLocks/>
                </p:cNvSpPr>
                <p:nvPr/>
              </p:nvSpPr>
              <p:spPr bwMode="auto">
                <a:xfrm>
                  <a:off x="4198" y="1732"/>
                  <a:ext cx="3" cy="10"/>
                </a:xfrm>
                <a:custGeom>
                  <a:avLst/>
                  <a:gdLst>
                    <a:gd name="T0" fmla="*/ 0 w 11"/>
                    <a:gd name="T1" fmla="*/ 0 h 28"/>
                    <a:gd name="T2" fmla="*/ 0 w 11"/>
                    <a:gd name="T3" fmla="*/ 2 h 28"/>
                    <a:gd name="T4" fmla="*/ 1 w 11"/>
                    <a:gd name="T5" fmla="*/ 4 h 28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28"/>
                    <a:gd name="T11" fmla="*/ 11 w 11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28">
                      <a:moveTo>
                        <a:pt x="0" y="0"/>
                      </a:moveTo>
                      <a:lnTo>
                        <a:pt x="5" y="14"/>
                      </a:lnTo>
                      <a:lnTo>
                        <a:pt x="11" y="28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3" name="Freeform 694"/>
                <p:cNvSpPr>
                  <a:spLocks/>
                </p:cNvSpPr>
                <p:nvPr/>
              </p:nvSpPr>
              <p:spPr bwMode="auto">
                <a:xfrm>
                  <a:off x="4201" y="1742"/>
                  <a:ext cx="2" cy="7"/>
                </a:xfrm>
                <a:custGeom>
                  <a:avLst/>
                  <a:gdLst>
                    <a:gd name="T0" fmla="*/ 0 w 10"/>
                    <a:gd name="T1" fmla="*/ 0 h 23"/>
                    <a:gd name="T2" fmla="*/ 0 w 10"/>
                    <a:gd name="T3" fmla="*/ 1 h 23"/>
                    <a:gd name="T4" fmla="*/ 0 w 10"/>
                    <a:gd name="T5" fmla="*/ 2 h 2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3"/>
                    <a:gd name="T11" fmla="*/ 10 w 10"/>
                    <a:gd name="T12" fmla="*/ 23 h 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3">
                      <a:moveTo>
                        <a:pt x="0" y="0"/>
                      </a:moveTo>
                      <a:lnTo>
                        <a:pt x="4" y="12"/>
                      </a:lnTo>
                      <a:lnTo>
                        <a:pt x="10" y="23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4" name="Freeform 695"/>
                <p:cNvSpPr>
                  <a:spLocks/>
                </p:cNvSpPr>
                <p:nvPr/>
              </p:nvSpPr>
              <p:spPr bwMode="auto">
                <a:xfrm>
                  <a:off x="4203" y="1749"/>
                  <a:ext cx="3" cy="5"/>
                </a:xfrm>
                <a:custGeom>
                  <a:avLst/>
                  <a:gdLst>
                    <a:gd name="T0" fmla="*/ 0 w 10"/>
                    <a:gd name="T1" fmla="*/ 0 h 14"/>
                    <a:gd name="T2" fmla="*/ 0 w 10"/>
                    <a:gd name="T3" fmla="*/ 1 h 14"/>
                    <a:gd name="T4" fmla="*/ 1 w 10"/>
                    <a:gd name="T5" fmla="*/ 2 h 1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4"/>
                    <a:gd name="T11" fmla="*/ 10 w 10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4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10" y="1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5" name="Freeform 696"/>
                <p:cNvSpPr>
                  <a:spLocks/>
                </p:cNvSpPr>
                <p:nvPr/>
              </p:nvSpPr>
              <p:spPr bwMode="auto">
                <a:xfrm>
                  <a:off x="4206" y="1754"/>
                  <a:ext cx="3" cy="2"/>
                </a:xfrm>
                <a:custGeom>
                  <a:avLst/>
                  <a:gdLst>
                    <a:gd name="T0" fmla="*/ 0 w 10"/>
                    <a:gd name="T1" fmla="*/ 0 h 7"/>
                    <a:gd name="T2" fmla="*/ 0 w 10"/>
                    <a:gd name="T3" fmla="*/ 0 h 7"/>
                    <a:gd name="T4" fmla="*/ 1 w 10"/>
                    <a:gd name="T5" fmla="*/ 1 h 7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7"/>
                    <a:gd name="T11" fmla="*/ 10 w 10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7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10" y="7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6" name="Freeform 697"/>
                <p:cNvSpPr>
                  <a:spLocks/>
                </p:cNvSpPr>
                <p:nvPr/>
              </p:nvSpPr>
              <p:spPr bwMode="auto">
                <a:xfrm>
                  <a:off x="4209" y="1756"/>
                  <a:ext cx="2" cy="1"/>
                </a:xfrm>
                <a:custGeom>
                  <a:avLst/>
                  <a:gdLst>
                    <a:gd name="T0" fmla="*/ 0 w 10"/>
                    <a:gd name="T1" fmla="*/ 1 h 2"/>
                    <a:gd name="T2" fmla="*/ 0 w 10"/>
                    <a:gd name="T3" fmla="*/ 1 h 2"/>
                    <a:gd name="T4" fmla="*/ 0 w 10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"/>
                    <a:gd name="T11" fmla="*/ 10 w 10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">
                      <a:moveTo>
                        <a:pt x="0" y="2"/>
                      </a:moveTo>
                      <a:lnTo>
                        <a:pt x="5" y="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7" name="Freeform 698"/>
                <p:cNvSpPr>
                  <a:spLocks/>
                </p:cNvSpPr>
                <p:nvPr/>
              </p:nvSpPr>
              <p:spPr bwMode="auto">
                <a:xfrm>
                  <a:off x="4211" y="1753"/>
                  <a:ext cx="3" cy="3"/>
                </a:xfrm>
                <a:custGeom>
                  <a:avLst/>
                  <a:gdLst>
                    <a:gd name="T0" fmla="*/ 0 w 10"/>
                    <a:gd name="T1" fmla="*/ 1 h 9"/>
                    <a:gd name="T2" fmla="*/ 1 w 10"/>
                    <a:gd name="T3" fmla="*/ 1 h 9"/>
                    <a:gd name="T4" fmla="*/ 1 w 10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9"/>
                    <a:gd name="T11" fmla="*/ 10 w 10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9">
                      <a:moveTo>
                        <a:pt x="0" y="9"/>
                      </a:moveTo>
                      <a:lnTo>
                        <a:pt x="5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8" name="Freeform 699"/>
                <p:cNvSpPr>
                  <a:spLocks/>
                </p:cNvSpPr>
                <p:nvPr/>
              </p:nvSpPr>
              <p:spPr bwMode="auto">
                <a:xfrm>
                  <a:off x="4214" y="1748"/>
                  <a:ext cx="2" cy="5"/>
                </a:xfrm>
                <a:custGeom>
                  <a:avLst/>
                  <a:gdLst>
                    <a:gd name="T0" fmla="*/ 0 w 10"/>
                    <a:gd name="T1" fmla="*/ 2 h 13"/>
                    <a:gd name="T2" fmla="*/ 0 w 10"/>
                    <a:gd name="T3" fmla="*/ 1 h 13"/>
                    <a:gd name="T4" fmla="*/ 0 w 10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3"/>
                    <a:gd name="T11" fmla="*/ 10 w 10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3">
                      <a:moveTo>
                        <a:pt x="0" y="13"/>
                      </a:moveTo>
                      <a:lnTo>
                        <a:pt x="5" y="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9" name="Freeform 700"/>
                <p:cNvSpPr>
                  <a:spLocks/>
                </p:cNvSpPr>
                <p:nvPr/>
              </p:nvSpPr>
              <p:spPr bwMode="auto">
                <a:xfrm>
                  <a:off x="4216" y="1743"/>
                  <a:ext cx="3" cy="5"/>
                </a:xfrm>
                <a:custGeom>
                  <a:avLst/>
                  <a:gdLst>
                    <a:gd name="T0" fmla="*/ 0 w 12"/>
                    <a:gd name="T1" fmla="*/ 1 h 17"/>
                    <a:gd name="T2" fmla="*/ 1 w 12"/>
                    <a:gd name="T3" fmla="*/ 1 h 17"/>
                    <a:gd name="T4" fmla="*/ 1 w 12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7"/>
                    <a:gd name="T11" fmla="*/ 12 w 12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7">
                      <a:moveTo>
                        <a:pt x="0" y="17"/>
                      </a:moveTo>
                      <a:lnTo>
                        <a:pt x="6" y="9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0" name="Freeform 701"/>
                <p:cNvSpPr>
                  <a:spLocks/>
                </p:cNvSpPr>
                <p:nvPr/>
              </p:nvSpPr>
              <p:spPr bwMode="auto">
                <a:xfrm>
                  <a:off x="4219" y="1736"/>
                  <a:ext cx="2" cy="7"/>
                </a:xfrm>
                <a:custGeom>
                  <a:avLst/>
                  <a:gdLst>
                    <a:gd name="T0" fmla="*/ 0 w 10"/>
                    <a:gd name="T1" fmla="*/ 2 h 20"/>
                    <a:gd name="T2" fmla="*/ 0 w 10"/>
                    <a:gd name="T3" fmla="*/ 1 h 20"/>
                    <a:gd name="T4" fmla="*/ 0 w 10"/>
                    <a:gd name="T5" fmla="*/ 0 h 2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0"/>
                    <a:gd name="T11" fmla="*/ 10 w 10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0">
                      <a:moveTo>
                        <a:pt x="0" y="20"/>
                      </a:moveTo>
                      <a:lnTo>
                        <a:pt x="5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1" name="Freeform 702"/>
                <p:cNvSpPr>
                  <a:spLocks/>
                </p:cNvSpPr>
                <p:nvPr/>
              </p:nvSpPr>
              <p:spPr bwMode="auto">
                <a:xfrm>
                  <a:off x="4221" y="1730"/>
                  <a:ext cx="3" cy="6"/>
                </a:xfrm>
                <a:custGeom>
                  <a:avLst/>
                  <a:gdLst>
                    <a:gd name="T0" fmla="*/ 0 w 10"/>
                    <a:gd name="T1" fmla="*/ 2 h 18"/>
                    <a:gd name="T2" fmla="*/ 0 w 10"/>
                    <a:gd name="T3" fmla="*/ 1 h 18"/>
                    <a:gd name="T4" fmla="*/ 1 w 10"/>
                    <a:gd name="T5" fmla="*/ 0 h 18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8"/>
                    <a:gd name="T11" fmla="*/ 10 w 10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8">
                      <a:moveTo>
                        <a:pt x="0" y="18"/>
                      </a:moveTo>
                      <a:lnTo>
                        <a:pt x="4" y="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2" name="Freeform 703"/>
                <p:cNvSpPr>
                  <a:spLocks/>
                </p:cNvSpPr>
                <p:nvPr/>
              </p:nvSpPr>
              <p:spPr bwMode="auto">
                <a:xfrm>
                  <a:off x="4224" y="1725"/>
                  <a:ext cx="3" cy="5"/>
                </a:xfrm>
                <a:custGeom>
                  <a:avLst/>
                  <a:gdLst>
                    <a:gd name="T0" fmla="*/ 0 w 10"/>
                    <a:gd name="T1" fmla="*/ 2 h 16"/>
                    <a:gd name="T2" fmla="*/ 1 w 10"/>
                    <a:gd name="T3" fmla="*/ 1 h 16"/>
                    <a:gd name="T4" fmla="*/ 1 w 10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6"/>
                    <a:gd name="T11" fmla="*/ 10 w 10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6">
                      <a:moveTo>
                        <a:pt x="0" y="16"/>
                      </a:moveTo>
                      <a:lnTo>
                        <a:pt x="5" y="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3" name="Freeform 704"/>
                <p:cNvSpPr>
                  <a:spLocks/>
                </p:cNvSpPr>
                <p:nvPr/>
              </p:nvSpPr>
              <p:spPr bwMode="auto">
                <a:xfrm>
                  <a:off x="4227" y="1721"/>
                  <a:ext cx="2" cy="4"/>
                </a:xfrm>
                <a:custGeom>
                  <a:avLst/>
                  <a:gdLst>
                    <a:gd name="T0" fmla="*/ 0 w 10"/>
                    <a:gd name="T1" fmla="*/ 1 h 12"/>
                    <a:gd name="T2" fmla="*/ 0 w 10"/>
                    <a:gd name="T3" fmla="*/ 1 h 12"/>
                    <a:gd name="T4" fmla="*/ 0 w 10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2"/>
                    <a:gd name="T11" fmla="*/ 10 w 10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2">
                      <a:moveTo>
                        <a:pt x="0" y="12"/>
                      </a:moveTo>
                      <a:lnTo>
                        <a:pt x="5" y="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4" name="Freeform 705"/>
                <p:cNvSpPr>
                  <a:spLocks/>
                </p:cNvSpPr>
                <p:nvPr/>
              </p:nvSpPr>
              <p:spPr bwMode="auto">
                <a:xfrm>
                  <a:off x="4229" y="1719"/>
                  <a:ext cx="3" cy="2"/>
                </a:xfrm>
                <a:custGeom>
                  <a:avLst/>
                  <a:gdLst>
                    <a:gd name="T0" fmla="*/ 0 w 10"/>
                    <a:gd name="T1" fmla="*/ 1 h 5"/>
                    <a:gd name="T2" fmla="*/ 1 w 10"/>
                    <a:gd name="T3" fmla="*/ 0 h 5"/>
                    <a:gd name="T4" fmla="*/ 1 w 10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"/>
                    <a:gd name="T11" fmla="*/ 10 w 10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">
                      <a:moveTo>
                        <a:pt x="0" y="5"/>
                      </a:moveTo>
                      <a:lnTo>
                        <a:pt x="5" y="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5" name="Freeform 706"/>
                <p:cNvSpPr>
                  <a:spLocks/>
                </p:cNvSpPr>
                <p:nvPr/>
              </p:nvSpPr>
              <p:spPr bwMode="auto">
                <a:xfrm>
                  <a:off x="4232" y="1719"/>
                  <a:ext cx="2" cy="1"/>
                </a:xfrm>
                <a:custGeom>
                  <a:avLst/>
                  <a:gdLst>
                    <a:gd name="T0" fmla="*/ 0 w 11"/>
                    <a:gd name="T1" fmla="*/ 0 h 3"/>
                    <a:gd name="T2" fmla="*/ 0 w 11"/>
                    <a:gd name="T3" fmla="*/ 0 h 3"/>
                    <a:gd name="T4" fmla="*/ 0 w 1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"/>
                    <a:gd name="T11" fmla="*/ 11 w 1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1" y="3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6" name="Freeform 707"/>
                <p:cNvSpPr>
                  <a:spLocks/>
                </p:cNvSpPr>
                <p:nvPr/>
              </p:nvSpPr>
              <p:spPr bwMode="auto">
                <a:xfrm>
                  <a:off x="4234" y="1720"/>
                  <a:ext cx="3" cy="3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0 h 10"/>
                    <a:gd name="T4" fmla="*/ 1 w 10"/>
                    <a:gd name="T5" fmla="*/ 1 h 1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0"/>
                    <a:gd name="T11" fmla="*/ 10 w 1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0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7" name="Freeform 708"/>
                <p:cNvSpPr>
                  <a:spLocks/>
                </p:cNvSpPr>
                <p:nvPr/>
              </p:nvSpPr>
              <p:spPr bwMode="auto">
                <a:xfrm>
                  <a:off x="4237" y="1723"/>
                  <a:ext cx="3" cy="7"/>
                </a:xfrm>
                <a:custGeom>
                  <a:avLst/>
                  <a:gdLst>
                    <a:gd name="T0" fmla="*/ 0 w 11"/>
                    <a:gd name="T1" fmla="*/ 0 h 19"/>
                    <a:gd name="T2" fmla="*/ 0 w 11"/>
                    <a:gd name="T3" fmla="*/ 1 h 19"/>
                    <a:gd name="T4" fmla="*/ 1 w 11"/>
                    <a:gd name="T5" fmla="*/ 3 h 19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9"/>
                    <a:gd name="T11" fmla="*/ 11 w 11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9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11" y="19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8" name="Freeform 709"/>
                <p:cNvSpPr>
                  <a:spLocks/>
                </p:cNvSpPr>
                <p:nvPr/>
              </p:nvSpPr>
              <p:spPr bwMode="auto">
                <a:xfrm>
                  <a:off x="4240" y="1730"/>
                  <a:ext cx="2" cy="8"/>
                </a:xfrm>
                <a:custGeom>
                  <a:avLst/>
                  <a:gdLst>
                    <a:gd name="T0" fmla="*/ 0 w 10"/>
                    <a:gd name="T1" fmla="*/ 0 h 26"/>
                    <a:gd name="T2" fmla="*/ 0 w 10"/>
                    <a:gd name="T3" fmla="*/ 1 h 26"/>
                    <a:gd name="T4" fmla="*/ 0 w 10"/>
                    <a:gd name="T5" fmla="*/ 2 h 2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6"/>
                    <a:gd name="T11" fmla="*/ 10 w 10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6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0" y="26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9" name="Freeform 710"/>
                <p:cNvSpPr>
                  <a:spLocks/>
                </p:cNvSpPr>
                <p:nvPr/>
              </p:nvSpPr>
              <p:spPr bwMode="auto">
                <a:xfrm>
                  <a:off x="4242" y="1738"/>
                  <a:ext cx="3" cy="11"/>
                </a:xfrm>
                <a:custGeom>
                  <a:avLst/>
                  <a:gdLst>
                    <a:gd name="T0" fmla="*/ 0 w 10"/>
                    <a:gd name="T1" fmla="*/ 0 h 33"/>
                    <a:gd name="T2" fmla="*/ 1 w 10"/>
                    <a:gd name="T3" fmla="*/ 2 h 33"/>
                    <a:gd name="T4" fmla="*/ 1 w 10"/>
                    <a:gd name="T5" fmla="*/ 4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0"/>
                      </a:moveTo>
                      <a:lnTo>
                        <a:pt x="5" y="16"/>
                      </a:lnTo>
                      <a:lnTo>
                        <a:pt x="10" y="33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0" name="Freeform 711"/>
                <p:cNvSpPr>
                  <a:spLocks/>
                </p:cNvSpPr>
                <p:nvPr/>
              </p:nvSpPr>
              <p:spPr bwMode="auto">
                <a:xfrm>
                  <a:off x="4245" y="1749"/>
                  <a:ext cx="2" cy="13"/>
                </a:xfrm>
                <a:custGeom>
                  <a:avLst/>
                  <a:gdLst>
                    <a:gd name="T0" fmla="*/ 0 w 10"/>
                    <a:gd name="T1" fmla="*/ 0 h 38"/>
                    <a:gd name="T2" fmla="*/ 0 w 10"/>
                    <a:gd name="T3" fmla="*/ 2 h 38"/>
                    <a:gd name="T4" fmla="*/ 0 w 10"/>
                    <a:gd name="T5" fmla="*/ 4 h 38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8"/>
                    <a:gd name="T11" fmla="*/ 10 w 10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8">
                      <a:moveTo>
                        <a:pt x="0" y="0"/>
                      </a:moveTo>
                      <a:lnTo>
                        <a:pt x="5" y="18"/>
                      </a:lnTo>
                      <a:lnTo>
                        <a:pt x="10" y="38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1" name="Line 712"/>
                <p:cNvSpPr>
                  <a:spLocks noChangeShapeType="1"/>
                </p:cNvSpPr>
                <p:nvPr/>
              </p:nvSpPr>
              <p:spPr bwMode="auto">
                <a:xfrm>
                  <a:off x="4247" y="1762"/>
                  <a:ext cx="3" cy="1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2" name="Freeform 713"/>
                <p:cNvSpPr>
                  <a:spLocks/>
                </p:cNvSpPr>
                <p:nvPr/>
              </p:nvSpPr>
              <p:spPr bwMode="auto">
                <a:xfrm>
                  <a:off x="4250" y="1775"/>
                  <a:ext cx="2" cy="14"/>
                </a:xfrm>
                <a:custGeom>
                  <a:avLst/>
                  <a:gdLst>
                    <a:gd name="T0" fmla="*/ 0 w 10"/>
                    <a:gd name="T1" fmla="*/ 0 h 41"/>
                    <a:gd name="T2" fmla="*/ 0 w 10"/>
                    <a:gd name="T3" fmla="*/ 2 h 41"/>
                    <a:gd name="T4" fmla="*/ 0 w 10"/>
                    <a:gd name="T5" fmla="*/ 5 h 4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1"/>
                    <a:gd name="T11" fmla="*/ 10 w 10"/>
                    <a:gd name="T12" fmla="*/ 41 h 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1">
                      <a:moveTo>
                        <a:pt x="0" y="0"/>
                      </a:moveTo>
                      <a:lnTo>
                        <a:pt x="4" y="21"/>
                      </a:lnTo>
                      <a:lnTo>
                        <a:pt x="10" y="41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3" name="Freeform 714"/>
                <p:cNvSpPr>
                  <a:spLocks/>
                </p:cNvSpPr>
                <p:nvPr/>
              </p:nvSpPr>
              <p:spPr bwMode="auto">
                <a:xfrm>
                  <a:off x="4252" y="1789"/>
                  <a:ext cx="3" cy="12"/>
                </a:xfrm>
                <a:custGeom>
                  <a:avLst/>
                  <a:gdLst>
                    <a:gd name="T0" fmla="*/ 0 w 10"/>
                    <a:gd name="T1" fmla="*/ 0 h 37"/>
                    <a:gd name="T2" fmla="*/ 0 w 10"/>
                    <a:gd name="T3" fmla="*/ 2 h 37"/>
                    <a:gd name="T4" fmla="*/ 1 w 10"/>
                    <a:gd name="T5" fmla="*/ 4 h 37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7"/>
                    <a:gd name="T11" fmla="*/ 10 w 10"/>
                    <a:gd name="T12" fmla="*/ 37 h 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7">
                      <a:moveTo>
                        <a:pt x="0" y="0"/>
                      </a:moveTo>
                      <a:lnTo>
                        <a:pt x="4" y="18"/>
                      </a:lnTo>
                      <a:lnTo>
                        <a:pt x="10" y="37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4" name="Freeform 715"/>
                <p:cNvSpPr>
                  <a:spLocks/>
                </p:cNvSpPr>
                <p:nvPr/>
              </p:nvSpPr>
              <p:spPr bwMode="auto">
                <a:xfrm>
                  <a:off x="4255" y="1801"/>
                  <a:ext cx="2" cy="10"/>
                </a:xfrm>
                <a:custGeom>
                  <a:avLst/>
                  <a:gdLst>
                    <a:gd name="T0" fmla="*/ 0 w 10"/>
                    <a:gd name="T1" fmla="*/ 0 h 31"/>
                    <a:gd name="T2" fmla="*/ 0 w 10"/>
                    <a:gd name="T3" fmla="*/ 2 h 31"/>
                    <a:gd name="T4" fmla="*/ 0 w 10"/>
                    <a:gd name="T5" fmla="*/ 3 h 3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1"/>
                    <a:gd name="T11" fmla="*/ 10 w 10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1">
                      <a:moveTo>
                        <a:pt x="0" y="0"/>
                      </a:moveTo>
                      <a:lnTo>
                        <a:pt x="4" y="17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5" name="Freeform 716"/>
                <p:cNvSpPr>
                  <a:spLocks/>
                </p:cNvSpPr>
                <p:nvPr/>
              </p:nvSpPr>
              <p:spPr bwMode="auto">
                <a:xfrm>
                  <a:off x="4257" y="1811"/>
                  <a:ext cx="3" cy="8"/>
                </a:xfrm>
                <a:custGeom>
                  <a:avLst/>
                  <a:gdLst>
                    <a:gd name="T0" fmla="*/ 0 w 10"/>
                    <a:gd name="T1" fmla="*/ 0 h 22"/>
                    <a:gd name="T2" fmla="*/ 1 w 10"/>
                    <a:gd name="T3" fmla="*/ 1 h 22"/>
                    <a:gd name="T4" fmla="*/ 1 w 10"/>
                    <a:gd name="T5" fmla="*/ 3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10" y="22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6" name="Freeform 717"/>
                <p:cNvSpPr>
                  <a:spLocks/>
                </p:cNvSpPr>
                <p:nvPr/>
              </p:nvSpPr>
              <p:spPr bwMode="auto">
                <a:xfrm>
                  <a:off x="4260" y="1819"/>
                  <a:ext cx="3" cy="4"/>
                </a:xfrm>
                <a:custGeom>
                  <a:avLst/>
                  <a:gdLst>
                    <a:gd name="T0" fmla="*/ 0 w 11"/>
                    <a:gd name="T1" fmla="*/ 0 h 14"/>
                    <a:gd name="T2" fmla="*/ 1 w 11"/>
                    <a:gd name="T3" fmla="*/ 1 h 14"/>
                    <a:gd name="T4" fmla="*/ 1 w 11"/>
                    <a:gd name="T5" fmla="*/ 1 h 14"/>
                    <a:gd name="T6" fmla="*/ 1 w 11"/>
                    <a:gd name="T7" fmla="*/ 1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4"/>
                    <a:gd name="T14" fmla="*/ 11 w 1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4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9" y="11"/>
                      </a:lnTo>
                      <a:lnTo>
                        <a:pt x="11" y="1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7" name="Freeform 718"/>
                <p:cNvSpPr>
                  <a:spLocks/>
                </p:cNvSpPr>
                <p:nvPr/>
              </p:nvSpPr>
              <p:spPr bwMode="auto">
                <a:xfrm>
                  <a:off x="4263" y="1823"/>
                  <a:ext cx="2" cy="1"/>
                </a:xfrm>
                <a:custGeom>
                  <a:avLst/>
                  <a:gdLst>
                    <a:gd name="T0" fmla="*/ 0 w 11"/>
                    <a:gd name="T1" fmla="*/ 0 h 1"/>
                    <a:gd name="T2" fmla="*/ 0 w 11"/>
                    <a:gd name="T3" fmla="*/ 1 h 1"/>
                    <a:gd name="T4" fmla="*/ 0 w 1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"/>
                    <a:gd name="T11" fmla="*/ 11 w 1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8" name="Freeform 719"/>
                <p:cNvSpPr>
                  <a:spLocks/>
                </p:cNvSpPr>
                <p:nvPr/>
              </p:nvSpPr>
              <p:spPr bwMode="auto">
                <a:xfrm>
                  <a:off x="4265" y="1818"/>
                  <a:ext cx="3" cy="5"/>
                </a:xfrm>
                <a:custGeom>
                  <a:avLst/>
                  <a:gdLst>
                    <a:gd name="T0" fmla="*/ 0 w 10"/>
                    <a:gd name="T1" fmla="*/ 2 h 15"/>
                    <a:gd name="T2" fmla="*/ 0 w 10"/>
                    <a:gd name="T3" fmla="*/ 1 h 15"/>
                    <a:gd name="T4" fmla="*/ 0 w 10"/>
                    <a:gd name="T5" fmla="*/ 1 h 15"/>
                    <a:gd name="T6" fmla="*/ 1 w 10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5"/>
                    <a:gd name="T14" fmla="*/ 10 w 10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5">
                      <a:moveTo>
                        <a:pt x="0" y="15"/>
                      </a:moveTo>
                      <a:lnTo>
                        <a:pt x="2" y="12"/>
                      </a:lnTo>
                      <a:lnTo>
                        <a:pt x="4" y="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9" name="Freeform 720"/>
                <p:cNvSpPr>
                  <a:spLocks/>
                </p:cNvSpPr>
                <p:nvPr/>
              </p:nvSpPr>
              <p:spPr bwMode="auto">
                <a:xfrm>
                  <a:off x="4268" y="1809"/>
                  <a:ext cx="2" cy="9"/>
                </a:xfrm>
                <a:custGeom>
                  <a:avLst/>
                  <a:gdLst>
                    <a:gd name="T0" fmla="*/ 0 w 10"/>
                    <a:gd name="T1" fmla="*/ 3 h 27"/>
                    <a:gd name="T2" fmla="*/ 0 w 10"/>
                    <a:gd name="T3" fmla="*/ 2 h 27"/>
                    <a:gd name="T4" fmla="*/ 0 w 10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7"/>
                    <a:gd name="T11" fmla="*/ 10 w 10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7">
                      <a:moveTo>
                        <a:pt x="0" y="27"/>
                      </a:moveTo>
                      <a:lnTo>
                        <a:pt x="4" y="1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0" name="Freeform 721"/>
                <p:cNvSpPr>
                  <a:spLocks/>
                </p:cNvSpPr>
                <p:nvPr/>
              </p:nvSpPr>
              <p:spPr bwMode="auto">
                <a:xfrm>
                  <a:off x="4270" y="1795"/>
                  <a:ext cx="3" cy="14"/>
                </a:xfrm>
                <a:custGeom>
                  <a:avLst/>
                  <a:gdLst>
                    <a:gd name="T0" fmla="*/ 0 w 10"/>
                    <a:gd name="T1" fmla="*/ 5 h 42"/>
                    <a:gd name="T2" fmla="*/ 0 w 10"/>
                    <a:gd name="T3" fmla="*/ 4 h 42"/>
                    <a:gd name="T4" fmla="*/ 0 w 10"/>
                    <a:gd name="T5" fmla="*/ 2 h 42"/>
                    <a:gd name="T6" fmla="*/ 1 w 10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42"/>
                    <a:gd name="T14" fmla="*/ 10 w 10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42">
                      <a:moveTo>
                        <a:pt x="0" y="42"/>
                      </a:moveTo>
                      <a:lnTo>
                        <a:pt x="2" y="32"/>
                      </a:lnTo>
                      <a:lnTo>
                        <a:pt x="4" y="2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1" name="Freeform 722"/>
                <p:cNvSpPr>
                  <a:spLocks/>
                </p:cNvSpPr>
                <p:nvPr/>
              </p:nvSpPr>
              <p:spPr bwMode="auto">
                <a:xfrm>
                  <a:off x="4273" y="1777"/>
                  <a:ext cx="2" cy="18"/>
                </a:xfrm>
                <a:custGeom>
                  <a:avLst/>
                  <a:gdLst>
                    <a:gd name="T0" fmla="*/ 0 w 10"/>
                    <a:gd name="T1" fmla="*/ 6 h 54"/>
                    <a:gd name="T2" fmla="*/ 0 w 10"/>
                    <a:gd name="T3" fmla="*/ 3 h 54"/>
                    <a:gd name="T4" fmla="*/ 0 w 10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4"/>
                    <a:gd name="T11" fmla="*/ 10 w 10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4">
                      <a:moveTo>
                        <a:pt x="0" y="54"/>
                      </a:moveTo>
                      <a:lnTo>
                        <a:pt x="4" y="2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2" name="Freeform 723"/>
                <p:cNvSpPr>
                  <a:spLocks/>
                </p:cNvSpPr>
                <p:nvPr/>
              </p:nvSpPr>
              <p:spPr bwMode="auto">
                <a:xfrm>
                  <a:off x="4275" y="1755"/>
                  <a:ext cx="3" cy="22"/>
                </a:xfrm>
                <a:custGeom>
                  <a:avLst/>
                  <a:gdLst>
                    <a:gd name="T0" fmla="*/ 0 w 10"/>
                    <a:gd name="T1" fmla="*/ 7 h 66"/>
                    <a:gd name="T2" fmla="*/ 1 w 10"/>
                    <a:gd name="T3" fmla="*/ 4 h 66"/>
                    <a:gd name="T4" fmla="*/ 1 w 10"/>
                    <a:gd name="T5" fmla="*/ 0 h 6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66"/>
                    <a:gd name="T11" fmla="*/ 10 w 10"/>
                    <a:gd name="T12" fmla="*/ 66 h 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66">
                      <a:moveTo>
                        <a:pt x="0" y="66"/>
                      </a:moveTo>
                      <a:lnTo>
                        <a:pt x="5" y="3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3" name="Freeform 724"/>
                <p:cNvSpPr>
                  <a:spLocks/>
                </p:cNvSpPr>
                <p:nvPr/>
              </p:nvSpPr>
              <p:spPr bwMode="auto">
                <a:xfrm>
                  <a:off x="4278" y="1730"/>
                  <a:ext cx="2" cy="25"/>
                </a:xfrm>
                <a:custGeom>
                  <a:avLst/>
                  <a:gdLst>
                    <a:gd name="T0" fmla="*/ 0 w 10"/>
                    <a:gd name="T1" fmla="*/ 8 h 75"/>
                    <a:gd name="T2" fmla="*/ 0 w 10"/>
                    <a:gd name="T3" fmla="*/ 4 h 75"/>
                    <a:gd name="T4" fmla="*/ 0 w 10"/>
                    <a:gd name="T5" fmla="*/ 0 h 7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75"/>
                    <a:gd name="T11" fmla="*/ 10 w 10"/>
                    <a:gd name="T12" fmla="*/ 75 h 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75">
                      <a:moveTo>
                        <a:pt x="0" y="75"/>
                      </a:moveTo>
                      <a:lnTo>
                        <a:pt x="5" y="3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4" name="Freeform 725"/>
                <p:cNvSpPr>
                  <a:spLocks/>
                </p:cNvSpPr>
                <p:nvPr/>
              </p:nvSpPr>
              <p:spPr bwMode="auto">
                <a:xfrm>
                  <a:off x="4280" y="1704"/>
                  <a:ext cx="3" cy="26"/>
                </a:xfrm>
                <a:custGeom>
                  <a:avLst/>
                  <a:gdLst>
                    <a:gd name="T0" fmla="*/ 0 w 11"/>
                    <a:gd name="T1" fmla="*/ 8 h 80"/>
                    <a:gd name="T2" fmla="*/ 0 w 11"/>
                    <a:gd name="T3" fmla="*/ 4 h 80"/>
                    <a:gd name="T4" fmla="*/ 1 w 11"/>
                    <a:gd name="T5" fmla="*/ 0 h 80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80"/>
                    <a:gd name="T11" fmla="*/ 11 w 11"/>
                    <a:gd name="T12" fmla="*/ 80 h 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80">
                      <a:moveTo>
                        <a:pt x="0" y="80"/>
                      </a:moveTo>
                      <a:lnTo>
                        <a:pt x="5" y="4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5" name="Freeform 726"/>
                <p:cNvSpPr>
                  <a:spLocks/>
                </p:cNvSpPr>
                <p:nvPr/>
              </p:nvSpPr>
              <p:spPr bwMode="auto">
                <a:xfrm>
                  <a:off x="4283" y="1676"/>
                  <a:ext cx="3" cy="28"/>
                </a:xfrm>
                <a:custGeom>
                  <a:avLst/>
                  <a:gdLst>
                    <a:gd name="T0" fmla="*/ 0 w 11"/>
                    <a:gd name="T1" fmla="*/ 9 h 83"/>
                    <a:gd name="T2" fmla="*/ 0 w 11"/>
                    <a:gd name="T3" fmla="*/ 5 h 83"/>
                    <a:gd name="T4" fmla="*/ 1 w 11"/>
                    <a:gd name="T5" fmla="*/ 0 h 83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83"/>
                    <a:gd name="T11" fmla="*/ 11 w 11"/>
                    <a:gd name="T12" fmla="*/ 83 h 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83">
                      <a:moveTo>
                        <a:pt x="0" y="83"/>
                      </a:moveTo>
                      <a:lnTo>
                        <a:pt x="5" y="4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6" name="Freeform 727"/>
                <p:cNvSpPr>
                  <a:spLocks/>
                </p:cNvSpPr>
                <p:nvPr/>
              </p:nvSpPr>
              <p:spPr bwMode="auto">
                <a:xfrm>
                  <a:off x="4286" y="1649"/>
                  <a:ext cx="2" cy="27"/>
                </a:xfrm>
                <a:custGeom>
                  <a:avLst/>
                  <a:gdLst>
                    <a:gd name="T0" fmla="*/ 0 w 10"/>
                    <a:gd name="T1" fmla="*/ 9 h 82"/>
                    <a:gd name="T2" fmla="*/ 0 w 10"/>
                    <a:gd name="T3" fmla="*/ 4 h 82"/>
                    <a:gd name="T4" fmla="*/ 0 w 10"/>
                    <a:gd name="T5" fmla="*/ 0 h 8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82"/>
                    <a:gd name="T11" fmla="*/ 10 w 10"/>
                    <a:gd name="T12" fmla="*/ 82 h 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82">
                      <a:moveTo>
                        <a:pt x="0" y="82"/>
                      </a:moveTo>
                      <a:lnTo>
                        <a:pt x="5" y="4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7" name="Freeform 728"/>
                <p:cNvSpPr>
                  <a:spLocks/>
                </p:cNvSpPr>
                <p:nvPr/>
              </p:nvSpPr>
              <p:spPr bwMode="auto">
                <a:xfrm>
                  <a:off x="4288" y="1622"/>
                  <a:ext cx="3" cy="27"/>
                </a:xfrm>
                <a:custGeom>
                  <a:avLst/>
                  <a:gdLst>
                    <a:gd name="T0" fmla="*/ 0 w 10"/>
                    <a:gd name="T1" fmla="*/ 9 h 79"/>
                    <a:gd name="T2" fmla="*/ 0 w 10"/>
                    <a:gd name="T3" fmla="*/ 4 h 79"/>
                    <a:gd name="T4" fmla="*/ 1 w 10"/>
                    <a:gd name="T5" fmla="*/ 0 h 7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79"/>
                    <a:gd name="T11" fmla="*/ 10 w 10"/>
                    <a:gd name="T12" fmla="*/ 79 h 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79">
                      <a:moveTo>
                        <a:pt x="0" y="79"/>
                      </a:moveTo>
                      <a:lnTo>
                        <a:pt x="4" y="3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8" name="Freeform 729"/>
                <p:cNvSpPr>
                  <a:spLocks/>
                </p:cNvSpPr>
                <p:nvPr/>
              </p:nvSpPr>
              <p:spPr bwMode="auto">
                <a:xfrm>
                  <a:off x="4291" y="1599"/>
                  <a:ext cx="2" cy="23"/>
                </a:xfrm>
                <a:custGeom>
                  <a:avLst/>
                  <a:gdLst>
                    <a:gd name="T0" fmla="*/ 0 w 10"/>
                    <a:gd name="T1" fmla="*/ 7 h 71"/>
                    <a:gd name="T2" fmla="*/ 0 w 10"/>
                    <a:gd name="T3" fmla="*/ 4 h 71"/>
                    <a:gd name="T4" fmla="*/ 0 w 10"/>
                    <a:gd name="T5" fmla="*/ 0 h 7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71"/>
                    <a:gd name="T11" fmla="*/ 10 w 10"/>
                    <a:gd name="T12" fmla="*/ 71 h 7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71">
                      <a:moveTo>
                        <a:pt x="0" y="71"/>
                      </a:moveTo>
                      <a:lnTo>
                        <a:pt x="5" y="3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9" name="Freeform 730"/>
                <p:cNvSpPr>
                  <a:spLocks/>
                </p:cNvSpPr>
                <p:nvPr/>
              </p:nvSpPr>
              <p:spPr bwMode="auto">
                <a:xfrm>
                  <a:off x="4293" y="1578"/>
                  <a:ext cx="3" cy="21"/>
                </a:xfrm>
                <a:custGeom>
                  <a:avLst/>
                  <a:gdLst>
                    <a:gd name="T0" fmla="*/ 0 w 10"/>
                    <a:gd name="T1" fmla="*/ 7 h 62"/>
                    <a:gd name="T2" fmla="*/ 1 w 10"/>
                    <a:gd name="T3" fmla="*/ 3 h 62"/>
                    <a:gd name="T4" fmla="*/ 1 w 10"/>
                    <a:gd name="T5" fmla="*/ 2 h 62"/>
                    <a:gd name="T6" fmla="*/ 1 w 10"/>
                    <a:gd name="T7" fmla="*/ 0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62"/>
                    <a:gd name="T14" fmla="*/ 10 w 10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62">
                      <a:moveTo>
                        <a:pt x="0" y="62"/>
                      </a:moveTo>
                      <a:lnTo>
                        <a:pt x="5" y="29"/>
                      </a:lnTo>
                      <a:lnTo>
                        <a:pt x="8" y="1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0" name="Freeform 731"/>
                <p:cNvSpPr>
                  <a:spLocks/>
                </p:cNvSpPr>
                <p:nvPr/>
              </p:nvSpPr>
              <p:spPr bwMode="auto">
                <a:xfrm>
                  <a:off x="4296" y="1562"/>
                  <a:ext cx="2" cy="16"/>
                </a:xfrm>
                <a:custGeom>
                  <a:avLst/>
                  <a:gdLst>
                    <a:gd name="T0" fmla="*/ 0 w 11"/>
                    <a:gd name="T1" fmla="*/ 5 h 48"/>
                    <a:gd name="T2" fmla="*/ 0 w 11"/>
                    <a:gd name="T3" fmla="*/ 2 h 48"/>
                    <a:gd name="T4" fmla="*/ 0 w 11"/>
                    <a:gd name="T5" fmla="*/ 0 h 48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48"/>
                    <a:gd name="T11" fmla="*/ 11 w 11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48">
                      <a:moveTo>
                        <a:pt x="0" y="48"/>
                      </a:moveTo>
                      <a:lnTo>
                        <a:pt x="5" y="2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1" name="Freeform 732"/>
                <p:cNvSpPr>
                  <a:spLocks/>
                </p:cNvSpPr>
                <p:nvPr/>
              </p:nvSpPr>
              <p:spPr bwMode="auto">
                <a:xfrm>
                  <a:off x="4298" y="1550"/>
                  <a:ext cx="3" cy="12"/>
                </a:xfrm>
                <a:custGeom>
                  <a:avLst/>
                  <a:gdLst>
                    <a:gd name="T0" fmla="*/ 0 w 10"/>
                    <a:gd name="T1" fmla="*/ 4 h 36"/>
                    <a:gd name="T2" fmla="*/ 0 w 10"/>
                    <a:gd name="T3" fmla="*/ 2 h 36"/>
                    <a:gd name="T4" fmla="*/ 1 w 10"/>
                    <a:gd name="T5" fmla="*/ 1 h 36"/>
                    <a:gd name="T6" fmla="*/ 1 w 10"/>
                    <a:gd name="T7" fmla="*/ 0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36"/>
                    <a:gd name="T14" fmla="*/ 10 w 10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36">
                      <a:moveTo>
                        <a:pt x="0" y="36"/>
                      </a:moveTo>
                      <a:lnTo>
                        <a:pt x="4" y="16"/>
                      </a:lnTo>
                      <a:lnTo>
                        <a:pt x="7" y="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2" name="Freeform 733"/>
                <p:cNvSpPr>
                  <a:spLocks/>
                </p:cNvSpPr>
                <p:nvPr/>
              </p:nvSpPr>
              <p:spPr bwMode="auto">
                <a:xfrm>
                  <a:off x="4301" y="1544"/>
                  <a:ext cx="2" cy="6"/>
                </a:xfrm>
                <a:custGeom>
                  <a:avLst/>
                  <a:gdLst>
                    <a:gd name="T0" fmla="*/ 0 w 10"/>
                    <a:gd name="T1" fmla="*/ 2 h 19"/>
                    <a:gd name="T2" fmla="*/ 0 w 10"/>
                    <a:gd name="T3" fmla="*/ 1 h 19"/>
                    <a:gd name="T4" fmla="*/ 0 w 10"/>
                    <a:gd name="T5" fmla="*/ 1 h 19"/>
                    <a:gd name="T6" fmla="*/ 0 w 10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9"/>
                    <a:gd name="T14" fmla="*/ 10 w 10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9">
                      <a:moveTo>
                        <a:pt x="0" y="19"/>
                      </a:moveTo>
                      <a:lnTo>
                        <a:pt x="2" y="13"/>
                      </a:lnTo>
                      <a:lnTo>
                        <a:pt x="4" y="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3" name="Freeform 734"/>
                <p:cNvSpPr>
                  <a:spLocks/>
                </p:cNvSpPr>
                <p:nvPr/>
              </p:nvSpPr>
              <p:spPr bwMode="auto">
                <a:xfrm>
                  <a:off x="4303" y="1542"/>
                  <a:ext cx="3" cy="2"/>
                </a:xfrm>
                <a:custGeom>
                  <a:avLst/>
                  <a:gdLst>
                    <a:gd name="T0" fmla="*/ 0 w 11"/>
                    <a:gd name="T1" fmla="*/ 1 h 6"/>
                    <a:gd name="T2" fmla="*/ 0 w 11"/>
                    <a:gd name="T3" fmla="*/ 0 h 6"/>
                    <a:gd name="T4" fmla="*/ 1 w 1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6"/>
                    <a:gd name="T11" fmla="*/ 11 w 1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6">
                      <a:moveTo>
                        <a:pt x="0" y="6"/>
                      </a:moveTo>
                      <a:lnTo>
                        <a:pt x="5" y="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4" name="Freeform 735"/>
                <p:cNvSpPr>
                  <a:spLocks/>
                </p:cNvSpPr>
                <p:nvPr/>
              </p:nvSpPr>
              <p:spPr bwMode="auto">
                <a:xfrm>
                  <a:off x="4306" y="1542"/>
                  <a:ext cx="3" cy="2"/>
                </a:xfrm>
                <a:custGeom>
                  <a:avLst/>
                  <a:gdLst>
                    <a:gd name="T0" fmla="*/ 0 w 10"/>
                    <a:gd name="T1" fmla="*/ 0 h 8"/>
                    <a:gd name="T2" fmla="*/ 1 w 10"/>
                    <a:gd name="T3" fmla="*/ 0 h 8"/>
                    <a:gd name="T4" fmla="*/ 1 w 10"/>
                    <a:gd name="T5" fmla="*/ 1 h 8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8"/>
                    <a:gd name="T11" fmla="*/ 10 w 10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8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0" y="8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5" name="Freeform 736"/>
                <p:cNvSpPr>
                  <a:spLocks/>
                </p:cNvSpPr>
                <p:nvPr/>
              </p:nvSpPr>
              <p:spPr bwMode="auto">
                <a:xfrm>
                  <a:off x="4309" y="1544"/>
                  <a:ext cx="2" cy="8"/>
                </a:xfrm>
                <a:custGeom>
                  <a:avLst/>
                  <a:gdLst>
                    <a:gd name="T0" fmla="*/ 0 w 10"/>
                    <a:gd name="T1" fmla="*/ 0 h 23"/>
                    <a:gd name="T2" fmla="*/ 0 w 10"/>
                    <a:gd name="T3" fmla="*/ 0 h 23"/>
                    <a:gd name="T4" fmla="*/ 0 w 10"/>
                    <a:gd name="T5" fmla="*/ 1 h 23"/>
                    <a:gd name="T6" fmla="*/ 0 w 1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23"/>
                    <a:gd name="T14" fmla="*/ 10 w 10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23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10"/>
                      </a:lnTo>
                      <a:lnTo>
                        <a:pt x="10" y="23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6" name="Freeform 737"/>
                <p:cNvSpPr>
                  <a:spLocks/>
                </p:cNvSpPr>
                <p:nvPr/>
              </p:nvSpPr>
              <p:spPr bwMode="auto">
                <a:xfrm>
                  <a:off x="4311" y="1552"/>
                  <a:ext cx="3" cy="11"/>
                </a:xfrm>
                <a:custGeom>
                  <a:avLst/>
                  <a:gdLst>
                    <a:gd name="T0" fmla="*/ 0 w 11"/>
                    <a:gd name="T1" fmla="*/ 0 h 34"/>
                    <a:gd name="T2" fmla="*/ 0 w 11"/>
                    <a:gd name="T3" fmla="*/ 2 h 34"/>
                    <a:gd name="T4" fmla="*/ 1 w 11"/>
                    <a:gd name="T5" fmla="*/ 4 h 34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4"/>
                    <a:gd name="T11" fmla="*/ 11 w 11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4">
                      <a:moveTo>
                        <a:pt x="0" y="0"/>
                      </a:moveTo>
                      <a:lnTo>
                        <a:pt x="5" y="15"/>
                      </a:lnTo>
                      <a:lnTo>
                        <a:pt x="11" y="3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7" name="Freeform 738"/>
                <p:cNvSpPr>
                  <a:spLocks/>
                </p:cNvSpPr>
                <p:nvPr/>
              </p:nvSpPr>
              <p:spPr bwMode="auto">
                <a:xfrm>
                  <a:off x="4314" y="1563"/>
                  <a:ext cx="2" cy="15"/>
                </a:xfrm>
                <a:custGeom>
                  <a:avLst/>
                  <a:gdLst>
                    <a:gd name="T0" fmla="*/ 0 w 10"/>
                    <a:gd name="T1" fmla="*/ 0 h 43"/>
                    <a:gd name="T2" fmla="*/ 0 w 10"/>
                    <a:gd name="T3" fmla="*/ 2 h 43"/>
                    <a:gd name="T4" fmla="*/ 0 w 10"/>
                    <a:gd name="T5" fmla="*/ 5 h 4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3"/>
                    <a:gd name="T11" fmla="*/ 10 w 10"/>
                    <a:gd name="T12" fmla="*/ 43 h 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3">
                      <a:moveTo>
                        <a:pt x="0" y="0"/>
                      </a:moveTo>
                      <a:lnTo>
                        <a:pt x="4" y="21"/>
                      </a:lnTo>
                      <a:lnTo>
                        <a:pt x="10" y="43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8" name="Freeform 739"/>
                <p:cNvSpPr>
                  <a:spLocks/>
                </p:cNvSpPr>
                <p:nvPr/>
              </p:nvSpPr>
              <p:spPr bwMode="auto">
                <a:xfrm>
                  <a:off x="4316" y="1578"/>
                  <a:ext cx="3" cy="16"/>
                </a:xfrm>
                <a:custGeom>
                  <a:avLst/>
                  <a:gdLst>
                    <a:gd name="T0" fmla="*/ 0 w 10"/>
                    <a:gd name="T1" fmla="*/ 0 h 50"/>
                    <a:gd name="T2" fmla="*/ 0 w 10"/>
                    <a:gd name="T3" fmla="*/ 3 h 50"/>
                    <a:gd name="T4" fmla="*/ 1 w 10"/>
                    <a:gd name="T5" fmla="*/ 5 h 5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0"/>
                    <a:gd name="T11" fmla="*/ 10 w 10"/>
                    <a:gd name="T12" fmla="*/ 50 h 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0">
                      <a:moveTo>
                        <a:pt x="0" y="0"/>
                      </a:moveTo>
                      <a:lnTo>
                        <a:pt x="4" y="25"/>
                      </a:lnTo>
                      <a:lnTo>
                        <a:pt x="10" y="5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9" name="Freeform 740"/>
                <p:cNvSpPr>
                  <a:spLocks/>
                </p:cNvSpPr>
                <p:nvPr/>
              </p:nvSpPr>
              <p:spPr bwMode="auto">
                <a:xfrm>
                  <a:off x="4319" y="1594"/>
                  <a:ext cx="2" cy="18"/>
                </a:xfrm>
                <a:custGeom>
                  <a:avLst/>
                  <a:gdLst>
                    <a:gd name="T0" fmla="*/ 0 w 10"/>
                    <a:gd name="T1" fmla="*/ 0 h 54"/>
                    <a:gd name="T2" fmla="*/ 0 w 10"/>
                    <a:gd name="T3" fmla="*/ 3 h 54"/>
                    <a:gd name="T4" fmla="*/ 0 w 10"/>
                    <a:gd name="T5" fmla="*/ 6 h 5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4"/>
                    <a:gd name="T11" fmla="*/ 10 w 10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4">
                      <a:moveTo>
                        <a:pt x="0" y="0"/>
                      </a:moveTo>
                      <a:lnTo>
                        <a:pt x="4" y="26"/>
                      </a:lnTo>
                      <a:lnTo>
                        <a:pt x="10" y="5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0" name="Line 741"/>
                <p:cNvSpPr>
                  <a:spLocks noChangeShapeType="1"/>
                </p:cNvSpPr>
                <p:nvPr/>
              </p:nvSpPr>
              <p:spPr bwMode="auto">
                <a:xfrm>
                  <a:off x="4321" y="1612"/>
                  <a:ext cx="3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1" name="Line 742"/>
                <p:cNvSpPr>
                  <a:spLocks noChangeShapeType="1"/>
                </p:cNvSpPr>
                <p:nvPr/>
              </p:nvSpPr>
              <p:spPr bwMode="auto">
                <a:xfrm>
                  <a:off x="4324" y="1631"/>
                  <a:ext cx="3" cy="1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2" name="Freeform 743"/>
                <p:cNvSpPr>
                  <a:spLocks/>
                </p:cNvSpPr>
                <p:nvPr/>
              </p:nvSpPr>
              <p:spPr bwMode="auto">
                <a:xfrm>
                  <a:off x="4327" y="1649"/>
                  <a:ext cx="2" cy="18"/>
                </a:xfrm>
                <a:custGeom>
                  <a:avLst/>
                  <a:gdLst>
                    <a:gd name="T0" fmla="*/ 0 w 11"/>
                    <a:gd name="T1" fmla="*/ 0 h 54"/>
                    <a:gd name="T2" fmla="*/ 0 w 11"/>
                    <a:gd name="T3" fmla="*/ 3 h 54"/>
                    <a:gd name="T4" fmla="*/ 0 w 11"/>
                    <a:gd name="T5" fmla="*/ 6 h 54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54"/>
                    <a:gd name="T11" fmla="*/ 11 w 11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54">
                      <a:moveTo>
                        <a:pt x="0" y="0"/>
                      </a:moveTo>
                      <a:lnTo>
                        <a:pt x="6" y="28"/>
                      </a:lnTo>
                      <a:lnTo>
                        <a:pt x="11" y="5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3" name="Freeform 744"/>
                <p:cNvSpPr>
                  <a:spLocks/>
                </p:cNvSpPr>
                <p:nvPr/>
              </p:nvSpPr>
              <p:spPr bwMode="auto">
                <a:xfrm>
                  <a:off x="4329" y="1667"/>
                  <a:ext cx="3" cy="16"/>
                </a:xfrm>
                <a:custGeom>
                  <a:avLst/>
                  <a:gdLst>
                    <a:gd name="T0" fmla="*/ 0 w 11"/>
                    <a:gd name="T1" fmla="*/ 0 h 48"/>
                    <a:gd name="T2" fmla="*/ 1 w 11"/>
                    <a:gd name="T3" fmla="*/ 3 h 48"/>
                    <a:gd name="T4" fmla="*/ 1 w 11"/>
                    <a:gd name="T5" fmla="*/ 5 h 48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48"/>
                    <a:gd name="T11" fmla="*/ 11 w 11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48">
                      <a:moveTo>
                        <a:pt x="0" y="0"/>
                      </a:moveTo>
                      <a:lnTo>
                        <a:pt x="6" y="25"/>
                      </a:lnTo>
                      <a:lnTo>
                        <a:pt x="11" y="48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4" name="Freeform 745"/>
                <p:cNvSpPr>
                  <a:spLocks/>
                </p:cNvSpPr>
                <p:nvPr/>
              </p:nvSpPr>
              <p:spPr bwMode="auto">
                <a:xfrm>
                  <a:off x="4332" y="1683"/>
                  <a:ext cx="2" cy="15"/>
                </a:xfrm>
                <a:custGeom>
                  <a:avLst/>
                  <a:gdLst>
                    <a:gd name="T0" fmla="*/ 0 w 10"/>
                    <a:gd name="T1" fmla="*/ 0 h 45"/>
                    <a:gd name="T2" fmla="*/ 0 w 10"/>
                    <a:gd name="T3" fmla="*/ 3 h 45"/>
                    <a:gd name="T4" fmla="*/ 0 w 10"/>
                    <a:gd name="T5" fmla="*/ 5 h 4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5"/>
                    <a:gd name="T11" fmla="*/ 10 w 10"/>
                    <a:gd name="T12" fmla="*/ 45 h 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5">
                      <a:moveTo>
                        <a:pt x="0" y="0"/>
                      </a:moveTo>
                      <a:lnTo>
                        <a:pt x="4" y="23"/>
                      </a:lnTo>
                      <a:lnTo>
                        <a:pt x="10" y="45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5" name="Freeform 746"/>
                <p:cNvSpPr>
                  <a:spLocks/>
                </p:cNvSpPr>
                <p:nvPr/>
              </p:nvSpPr>
              <p:spPr bwMode="auto">
                <a:xfrm>
                  <a:off x="4334" y="1698"/>
                  <a:ext cx="3" cy="13"/>
                </a:xfrm>
                <a:custGeom>
                  <a:avLst/>
                  <a:gdLst>
                    <a:gd name="T0" fmla="*/ 0 w 10"/>
                    <a:gd name="T1" fmla="*/ 0 h 40"/>
                    <a:gd name="T2" fmla="*/ 0 w 10"/>
                    <a:gd name="T3" fmla="*/ 2 h 40"/>
                    <a:gd name="T4" fmla="*/ 1 w 10"/>
                    <a:gd name="T5" fmla="*/ 4 h 4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0"/>
                    <a:gd name="T11" fmla="*/ 10 w 10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0">
                      <a:moveTo>
                        <a:pt x="0" y="0"/>
                      </a:moveTo>
                      <a:lnTo>
                        <a:pt x="4" y="20"/>
                      </a:lnTo>
                      <a:lnTo>
                        <a:pt x="10" y="4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6" name="Line 747"/>
                <p:cNvSpPr>
                  <a:spLocks noChangeShapeType="1"/>
                </p:cNvSpPr>
                <p:nvPr/>
              </p:nvSpPr>
              <p:spPr bwMode="auto">
                <a:xfrm>
                  <a:off x="4337" y="1711"/>
                  <a:ext cx="3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7" name="Freeform 748"/>
                <p:cNvSpPr>
                  <a:spLocks/>
                </p:cNvSpPr>
                <p:nvPr/>
              </p:nvSpPr>
              <p:spPr bwMode="auto">
                <a:xfrm>
                  <a:off x="4340" y="1723"/>
                  <a:ext cx="2" cy="10"/>
                </a:xfrm>
                <a:custGeom>
                  <a:avLst/>
                  <a:gdLst>
                    <a:gd name="T0" fmla="*/ 0 w 10"/>
                    <a:gd name="T1" fmla="*/ 0 h 31"/>
                    <a:gd name="T2" fmla="*/ 0 w 10"/>
                    <a:gd name="T3" fmla="*/ 2 h 31"/>
                    <a:gd name="T4" fmla="*/ 0 w 10"/>
                    <a:gd name="T5" fmla="*/ 3 h 3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1"/>
                    <a:gd name="T11" fmla="*/ 10 w 10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1">
                      <a:moveTo>
                        <a:pt x="0" y="0"/>
                      </a:moveTo>
                      <a:lnTo>
                        <a:pt x="5" y="16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8" name="Line 749"/>
                <p:cNvSpPr>
                  <a:spLocks noChangeShapeType="1"/>
                </p:cNvSpPr>
                <p:nvPr/>
              </p:nvSpPr>
              <p:spPr bwMode="auto">
                <a:xfrm>
                  <a:off x="4342" y="1733"/>
                  <a:ext cx="3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9" name="Line 750"/>
                <p:cNvSpPr>
                  <a:spLocks noChangeShapeType="1"/>
                </p:cNvSpPr>
                <p:nvPr/>
              </p:nvSpPr>
              <p:spPr bwMode="auto">
                <a:xfrm>
                  <a:off x="4345" y="1744"/>
                  <a:ext cx="2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0" name="Freeform 751"/>
                <p:cNvSpPr>
                  <a:spLocks/>
                </p:cNvSpPr>
                <p:nvPr/>
              </p:nvSpPr>
              <p:spPr bwMode="auto">
                <a:xfrm>
                  <a:off x="4347" y="1754"/>
                  <a:ext cx="3" cy="10"/>
                </a:xfrm>
                <a:custGeom>
                  <a:avLst/>
                  <a:gdLst>
                    <a:gd name="T0" fmla="*/ 0 w 12"/>
                    <a:gd name="T1" fmla="*/ 0 h 30"/>
                    <a:gd name="T2" fmla="*/ 1 w 12"/>
                    <a:gd name="T3" fmla="*/ 2 h 30"/>
                    <a:gd name="T4" fmla="*/ 1 w 12"/>
                    <a:gd name="T5" fmla="*/ 3 h 3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30"/>
                    <a:gd name="T11" fmla="*/ 12 w 12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30">
                      <a:moveTo>
                        <a:pt x="0" y="0"/>
                      </a:moveTo>
                      <a:lnTo>
                        <a:pt x="6" y="14"/>
                      </a:lnTo>
                      <a:lnTo>
                        <a:pt x="12" y="3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1" name="Freeform 752"/>
                <p:cNvSpPr>
                  <a:spLocks/>
                </p:cNvSpPr>
                <p:nvPr/>
              </p:nvSpPr>
              <p:spPr bwMode="auto">
                <a:xfrm>
                  <a:off x="4350" y="1764"/>
                  <a:ext cx="2" cy="11"/>
                </a:xfrm>
                <a:custGeom>
                  <a:avLst/>
                  <a:gdLst>
                    <a:gd name="T0" fmla="*/ 0 w 10"/>
                    <a:gd name="T1" fmla="*/ 0 h 34"/>
                    <a:gd name="T2" fmla="*/ 0 w 10"/>
                    <a:gd name="T3" fmla="*/ 2 h 34"/>
                    <a:gd name="T4" fmla="*/ 0 w 10"/>
                    <a:gd name="T5" fmla="*/ 4 h 3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4"/>
                    <a:gd name="T11" fmla="*/ 10 w 10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4">
                      <a:moveTo>
                        <a:pt x="0" y="0"/>
                      </a:moveTo>
                      <a:lnTo>
                        <a:pt x="5" y="17"/>
                      </a:lnTo>
                      <a:lnTo>
                        <a:pt x="10" y="3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2" name="Freeform 753"/>
                <p:cNvSpPr>
                  <a:spLocks/>
                </p:cNvSpPr>
                <p:nvPr/>
              </p:nvSpPr>
              <p:spPr bwMode="auto">
                <a:xfrm>
                  <a:off x="4352" y="1775"/>
                  <a:ext cx="3" cy="13"/>
                </a:xfrm>
                <a:custGeom>
                  <a:avLst/>
                  <a:gdLst>
                    <a:gd name="T0" fmla="*/ 0 w 10"/>
                    <a:gd name="T1" fmla="*/ 0 h 38"/>
                    <a:gd name="T2" fmla="*/ 0 w 10"/>
                    <a:gd name="T3" fmla="*/ 2 h 38"/>
                    <a:gd name="T4" fmla="*/ 1 w 10"/>
                    <a:gd name="T5" fmla="*/ 4 h 38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8"/>
                    <a:gd name="T11" fmla="*/ 10 w 10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8">
                      <a:moveTo>
                        <a:pt x="0" y="0"/>
                      </a:moveTo>
                      <a:lnTo>
                        <a:pt x="4" y="19"/>
                      </a:lnTo>
                      <a:lnTo>
                        <a:pt x="10" y="38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3" name="Freeform 754"/>
                <p:cNvSpPr>
                  <a:spLocks/>
                </p:cNvSpPr>
                <p:nvPr/>
              </p:nvSpPr>
              <p:spPr bwMode="auto">
                <a:xfrm>
                  <a:off x="4355" y="1788"/>
                  <a:ext cx="3" cy="14"/>
                </a:xfrm>
                <a:custGeom>
                  <a:avLst/>
                  <a:gdLst>
                    <a:gd name="T0" fmla="*/ 0 w 10"/>
                    <a:gd name="T1" fmla="*/ 0 h 44"/>
                    <a:gd name="T2" fmla="*/ 1 w 10"/>
                    <a:gd name="T3" fmla="*/ 2 h 44"/>
                    <a:gd name="T4" fmla="*/ 1 w 10"/>
                    <a:gd name="T5" fmla="*/ 4 h 4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4"/>
                    <a:gd name="T11" fmla="*/ 10 w 10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4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10" y="4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4" name="Freeform 755"/>
                <p:cNvSpPr>
                  <a:spLocks/>
                </p:cNvSpPr>
                <p:nvPr/>
              </p:nvSpPr>
              <p:spPr bwMode="auto">
                <a:xfrm>
                  <a:off x="4358" y="1802"/>
                  <a:ext cx="2" cy="17"/>
                </a:xfrm>
                <a:custGeom>
                  <a:avLst/>
                  <a:gdLst>
                    <a:gd name="T0" fmla="*/ 0 w 10"/>
                    <a:gd name="T1" fmla="*/ 0 h 49"/>
                    <a:gd name="T2" fmla="*/ 0 w 10"/>
                    <a:gd name="T3" fmla="*/ 3 h 49"/>
                    <a:gd name="T4" fmla="*/ 0 w 10"/>
                    <a:gd name="T5" fmla="*/ 6 h 4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9"/>
                    <a:gd name="T11" fmla="*/ 10 w 10"/>
                    <a:gd name="T12" fmla="*/ 49 h 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9">
                      <a:moveTo>
                        <a:pt x="0" y="0"/>
                      </a:moveTo>
                      <a:lnTo>
                        <a:pt x="5" y="23"/>
                      </a:lnTo>
                      <a:lnTo>
                        <a:pt x="10" y="49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5" name="Freeform 756"/>
                <p:cNvSpPr>
                  <a:spLocks/>
                </p:cNvSpPr>
                <p:nvPr/>
              </p:nvSpPr>
              <p:spPr bwMode="auto">
                <a:xfrm>
                  <a:off x="4360" y="1819"/>
                  <a:ext cx="3" cy="18"/>
                </a:xfrm>
                <a:custGeom>
                  <a:avLst/>
                  <a:gdLst>
                    <a:gd name="T0" fmla="*/ 0 w 10"/>
                    <a:gd name="T1" fmla="*/ 0 h 56"/>
                    <a:gd name="T2" fmla="*/ 1 w 10"/>
                    <a:gd name="T3" fmla="*/ 3 h 56"/>
                    <a:gd name="T4" fmla="*/ 1 w 10"/>
                    <a:gd name="T5" fmla="*/ 6 h 5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6"/>
                    <a:gd name="T11" fmla="*/ 10 w 10"/>
                    <a:gd name="T12" fmla="*/ 56 h 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6">
                      <a:moveTo>
                        <a:pt x="0" y="0"/>
                      </a:moveTo>
                      <a:lnTo>
                        <a:pt x="5" y="28"/>
                      </a:lnTo>
                      <a:lnTo>
                        <a:pt x="10" y="56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6" name="Freeform 757"/>
                <p:cNvSpPr>
                  <a:spLocks/>
                </p:cNvSpPr>
                <p:nvPr/>
              </p:nvSpPr>
              <p:spPr bwMode="auto">
                <a:xfrm>
                  <a:off x="4363" y="1837"/>
                  <a:ext cx="2" cy="20"/>
                </a:xfrm>
                <a:custGeom>
                  <a:avLst/>
                  <a:gdLst>
                    <a:gd name="T0" fmla="*/ 0 w 11"/>
                    <a:gd name="T1" fmla="*/ 0 h 60"/>
                    <a:gd name="T2" fmla="*/ 0 w 11"/>
                    <a:gd name="T3" fmla="*/ 3 h 60"/>
                    <a:gd name="T4" fmla="*/ 0 w 11"/>
                    <a:gd name="T5" fmla="*/ 7 h 60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60"/>
                    <a:gd name="T11" fmla="*/ 11 w 11"/>
                    <a:gd name="T12" fmla="*/ 60 h 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60">
                      <a:moveTo>
                        <a:pt x="0" y="0"/>
                      </a:moveTo>
                      <a:lnTo>
                        <a:pt x="5" y="30"/>
                      </a:lnTo>
                      <a:lnTo>
                        <a:pt x="11" y="6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7" name="Line 758"/>
                <p:cNvSpPr>
                  <a:spLocks noChangeShapeType="1"/>
                </p:cNvSpPr>
                <p:nvPr/>
              </p:nvSpPr>
              <p:spPr bwMode="auto">
                <a:xfrm>
                  <a:off x="4365" y="1857"/>
                  <a:ext cx="3" cy="2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8" name="Freeform 759"/>
                <p:cNvSpPr>
                  <a:spLocks/>
                </p:cNvSpPr>
                <p:nvPr/>
              </p:nvSpPr>
              <p:spPr bwMode="auto">
                <a:xfrm>
                  <a:off x="4368" y="1878"/>
                  <a:ext cx="2" cy="21"/>
                </a:xfrm>
                <a:custGeom>
                  <a:avLst/>
                  <a:gdLst>
                    <a:gd name="T0" fmla="*/ 0 w 10"/>
                    <a:gd name="T1" fmla="*/ 0 h 64"/>
                    <a:gd name="T2" fmla="*/ 0 w 10"/>
                    <a:gd name="T3" fmla="*/ 4 h 64"/>
                    <a:gd name="T4" fmla="*/ 0 w 10"/>
                    <a:gd name="T5" fmla="*/ 7 h 6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64"/>
                    <a:gd name="T11" fmla="*/ 10 w 10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64">
                      <a:moveTo>
                        <a:pt x="0" y="0"/>
                      </a:moveTo>
                      <a:lnTo>
                        <a:pt x="4" y="33"/>
                      </a:lnTo>
                      <a:lnTo>
                        <a:pt x="10" y="6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9" name="Freeform 760"/>
                <p:cNvSpPr>
                  <a:spLocks/>
                </p:cNvSpPr>
                <p:nvPr/>
              </p:nvSpPr>
              <p:spPr bwMode="auto">
                <a:xfrm>
                  <a:off x="4370" y="1899"/>
                  <a:ext cx="3" cy="20"/>
                </a:xfrm>
                <a:custGeom>
                  <a:avLst/>
                  <a:gdLst>
                    <a:gd name="T0" fmla="*/ 0 w 11"/>
                    <a:gd name="T1" fmla="*/ 0 h 60"/>
                    <a:gd name="T2" fmla="*/ 1 w 11"/>
                    <a:gd name="T3" fmla="*/ 3 h 60"/>
                    <a:gd name="T4" fmla="*/ 1 w 11"/>
                    <a:gd name="T5" fmla="*/ 7 h 60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60"/>
                    <a:gd name="T11" fmla="*/ 11 w 11"/>
                    <a:gd name="T12" fmla="*/ 60 h 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60">
                      <a:moveTo>
                        <a:pt x="0" y="0"/>
                      </a:moveTo>
                      <a:lnTo>
                        <a:pt x="6" y="30"/>
                      </a:lnTo>
                      <a:lnTo>
                        <a:pt x="11" y="6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0" name="Freeform 761"/>
                <p:cNvSpPr>
                  <a:spLocks/>
                </p:cNvSpPr>
                <p:nvPr/>
              </p:nvSpPr>
              <p:spPr bwMode="auto">
                <a:xfrm>
                  <a:off x="4373" y="1919"/>
                  <a:ext cx="3" cy="19"/>
                </a:xfrm>
                <a:custGeom>
                  <a:avLst/>
                  <a:gdLst>
                    <a:gd name="T0" fmla="*/ 0 w 10"/>
                    <a:gd name="T1" fmla="*/ 0 h 56"/>
                    <a:gd name="T2" fmla="*/ 1 w 10"/>
                    <a:gd name="T3" fmla="*/ 3 h 56"/>
                    <a:gd name="T4" fmla="*/ 1 w 10"/>
                    <a:gd name="T5" fmla="*/ 5 h 56"/>
                    <a:gd name="T6" fmla="*/ 1 w 10"/>
                    <a:gd name="T7" fmla="*/ 6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56"/>
                    <a:gd name="T14" fmla="*/ 10 w 10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56">
                      <a:moveTo>
                        <a:pt x="0" y="0"/>
                      </a:moveTo>
                      <a:lnTo>
                        <a:pt x="6" y="29"/>
                      </a:lnTo>
                      <a:lnTo>
                        <a:pt x="8" y="42"/>
                      </a:lnTo>
                      <a:lnTo>
                        <a:pt x="10" y="56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1" name="Freeform 762"/>
                <p:cNvSpPr>
                  <a:spLocks/>
                </p:cNvSpPr>
                <p:nvPr/>
              </p:nvSpPr>
              <p:spPr bwMode="auto">
                <a:xfrm>
                  <a:off x="4376" y="1938"/>
                  <a:ext cx="2" cy="15"/>
                </a:xfrm>
                <a:custGeom>
                  <a:avLst/>
                  <a:gdLst>
                    <a:gd name="T0" fmla="*/ 0 w 10"/>
                    <a:gd name="T1" fmla="*/ 0 h 44"/>
                    <a:gd name="T2" fmla="*/ 0 w 10"/>
                    <a:gd name="T3" fmla="*/ 3 h 44"/>
                    <a:gd name="T4" fmla="*/ 0 w 10"/>
                    <a:gd name="T5" fmla="*/ 4 h 44"/>
                    <a:gd name="T6" fmla="*/ 0 w 10"/>
                    <a:gd name="T7" fmla="*/ 5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44"/>
                    <a:gd name="T14" fmla="*/ 10 w 10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44">
                      <a:moveTo>
                        <a:pt x="0" y="0"/>
                      </a:moveTo>
                      <a:lnTo>
                        <a:pt x="5" y="23"/>
                      </a:lnTo>
                      <a:lnTo>
                        <a:pt x="8" y="34"/>
                      </a:lnTo>
                      <a:lnTo>
                        <a:pt x="10" y="4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2" name="Freeform 763"/>
                <p:cNvSpPr>
                  <a:spLocks/>
                </p:cNvSpPr>
                <p:nvPr/>
              </p:nvSpPr>
              <p:spPr bwMode="auto">
                <a:xfrm>
                  <a:off x="4378" y="1953"/>
                  <a:ext cx="3" cy="10"/>
                </a:xfrm>
                <a:custGeom>
                  <a:avLst/>
                  <a:gdLst>
                    <a:gd name="T0" fmla="*/ 0 w 11"/>
                    <a:gd name="T1" fmla="*/ 0 h 30"/>
                    <a:gd name="T2" fmla="*/ 0 w 11"/>
                    <a:gd name="T3" fmla="*/ 2 h 30"/>
                    <a:gd name="T4" fmla="*/ 1 w 11"/>
                    <a:gd name="T5" fmla="*/ 3 h 30"/>
                    <a:gd name="T6" fmla="*/ 1 w 11"/>
                    <a:gd name="T7" fmla="*/ 3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30"/>
                    <a:gd name="T14" fmla="*/ 11 w 1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30">
                      <a:moveTo>
                        <a:pt x="0" y="0"/>
                      </a:moveTo>
                      <a:lnTo>
                        <a:pt x="5" y="17"/>
                      </a:lnTo>
                      <a:lnTo>
                        <a:pt x="8" y="24"/>
                      </a:lnTo>
                      <a:lnTo>
                        <a:pt x="11" y="3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3" name="Freeform 764"/>
                <p:cNvSpPr>
                  <a:spLocks/>
                </p:cNvSpPr>
                <p:nvPr/>
              </p:nvSpPr>
              <p:spPr bwMode="auto">
                <a:xfrm>
                  <a:off x="4381" y="1963"/>
                  <a:ext cx="2" cy="5"/>
                </a:xfrm>
                <a:custGeom>
                  <a:avLst/>
                  <a:gdLst>
                    <a:gd name="T0" fmla="*/ 0 w 10"/>
                    <a:gd name="T1" fmla="*/ 0 h 15"/>
                    <a:gd name="T2" fmla="*/ 0 w 10"/>
                    <a:gd name="T3" fmla="*/ 1 h 15"/>
                    <a:gd name="T4" fmla="*/ 0 w 10"/>
                    <a:gd name="T5" fmla="*/ 1 h 15"/>
                    <a:gd name="T6" fmla="*/ 0 w 10"/>
                    <a:gd name="T7" fmla="*/ 1 h 15"/>
                    <a:gd name="T8" fmla="*/ 0 w 10"/>
                    <a:gd name="T9" fmla="*/ 2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5"/>
                    <a:gd name="T17" fmla="*/ 10 w 10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5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4" y="10"/>
                      </a:lnTo>
                      <a:lnTo>
                        <a:pt x="7" y="13"/>
                      </a:lnTo>
                      <a:lnTo>
                        <a:pt x="10" y="15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4" name="Freeform 765"/>
                <p:cNvSpPr>
                  <a:spLocks/>
                </p:cNvSpPr>
                <p:nvPr/>
              </p:nvSpPr>
              <p:spPr bwMode="auto">
                <a:xfrm>
                  <a:off x="4383" y="1965"/>
                  <a:ext cx="3" cy="3"/>
                </a:xfrm>
                <a:custGeom>
                  <a:avLst/>
                  <a:gdLst>
                    <a:gd name="T0" fmla="*/ 0 w 10"/>
                    <a:gd name="T1" fmla="*/ 1 h 7"/>
                    <a:gd name="T2" fmla="*/ 0 w 10"/>
                    <a:gd name="T3" fmla="*/ 1 h 7"/>
                    <a:gd name="T4" fmla="*/ 0 w 10"/>
                    <a:gd name="T5" fmla="*/ 1 h 7"/>
                    <a:gd name="T6" fmla="*/ 1 w 10"/>
                    <a:gd name="T7" fmla="*/ 1 h 7"/>
                    <a:gd name="T8" fmla="*/ 1 w 10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7"/>
                    <a:gd name="T17" fmla="*/ 10 w 10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7">
                      <a:moveTo>
                        <a:pt x="0" y="7"/>
                      </a:move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8" y="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5" name="Freeform 766"/>
                <p:cNvSpPr>
                  <a:spLocks/>
                </p:cNvSpPr>
                <p:nvPr/>
              </p:nvSpPr>
              <p:spPr bwMode="auto">
                <a:xfrm>
                  <a:off x="4386" y="1955"/>
                  <a:ext cx="2" cy="10"/>
                </a:xfrm>
                <a:custGeom>
                  <a:avLst/>
                  <a:gdLst>
                    <a:gd name="T0" fmla="*/ 0 w 10"/>
                    <a:gd name="T1" fmla="*/ 3 h 30"/>
                    <a:gd name="T2" fmla="*/ 0 w 10"/>
                    <a:gd name="T3" fmla="*/ 3 h 30"/>
                    <a:gd name="T4" fmla="*/ 0 w 10"/>
                    <a:gd name="T5" fmla="*/ 2 h 30"/>
                    <a:gd name="T6" fmla="*/ 0 w 10"/>
                    <a:gd name="T7" fmla="*/ 1 h 30"/>
                    <a:gd name="T8" fmla="*/ 0 w 10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0"/>
                    <a:gd name="T17" fmla="*/ 10 w 1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0">
                      <a:moveTo>
                        <a:pt x="0" y="30"/>
                      </a:moveTo>
                      <a:lnTo>
                        <a:pt x="2" y="25"/>
                      </a:lnTo>
                      <a:lnTo>
                        <a:pt x="4" y="18"/>
                      </a:lnTo>
                      <a:lnTo>
                        <a:pt x="8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92" name="Group 767"/>
              <p:cNvGrpSpPr>
                <a:grpSpLocks/>
              </p:cNvGrpSpPr>
              <p:nvPr/>
            </p:nvGrpSpPr>
            <p:grpSpPr bwMode="auto">
              <a:xfrm>
                <a:off x="3867" y="1293"/>
                <a:ext cx="606" cy="689"/>
                <a:chOff x="3867" y="1293"/>
                <a:chExt cx="606" cy="689"/>
              </a:xfrm>
            </p:grpSpPr>
            <p:sp>
              <p:nvSpPr>
                <p:cNvPr id="28766" name="Freeform 768"/>
                <p:cNvSpPr>
                  <a:spLocks/>
                </p:cNvSpPr>
                <p:nvPr/>
              </p:nvSpPr>
              <p:spPr bwMode="auto">
                <a:xfrm>
                  <a:off x="4388" y="1937"/>
                  <a:ext cx="3" cy="18"/>
                </a:xfrm>
                <a:custGeom>
                  <a:avLst/>
                  <a:gdLst>
                    <a:gd name="T0" fmla="*/ 0 w 10"/>
                    <a:gd name="T1" fmla="*/ 6 h 55"/>
                    <a:gd name="T2" fmla="*/ 0 w 10"/>
                    <a:gd name="T3" fmla="*/ 5 h 55"/>
                    <a:gd name="T4" fmla="*/ 1 w 10"/>
                    <a:gd name="T5" fmla="*/ 3 h 55"/>
                    <a:gd name="T6" fmla="*/ 1 w 10"/>
                    <a:gd name="T7" fmla="*/ 2 h 55"/>
                    <a:gd name="T8" fmla="*/ 1 w 10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55"/>
                    <a:gd name="T17" fmla="*/ 10 w 10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55">
                      <a:moveTo>
                        <a:pt x="0" y="55"/>
                      </a:moveTo>
                      <a:lnTo>
                        <a:pt x="2" y="43"/>
                      </a:lnTo>
                      <a:lnTo>
                        <a:pt x="5" y="30"/>
                      </a:lnTo>
                      <a:lnTo>
                        <a:pt x="8" y="1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67" name="Freeform 769"/>
                <p:cNvSpPr>
                  <a:spLocks/>
                </p:cNvSpPr>
                <p:nvPr/>
              </p:nvSpPr>
              <p:spPr bwMode="auto">
                <a:xfrm>
                  <a:off x="4391" y="1910"/>
                  <a:ext cx="3" cy="27"/>
                </a:xfrm>
                <a:custGeom>
                  <a:avLst/>
                  <a:gdLst>
                    <a:gd name="T0" fmla="*/ 0 w 11"/>
                    <a:gd name="T1" fmla="*/ 9 h 81"/>
                    <a:gd name="T2" fmla="*/ 0 w 11"/>
                    <a:gd name="T3" fmla="*/ 7 h 81"/>
                    <a:gd name="T4" fmla="*/ 1 w 11"/>
                    <a:gd name="T5" fmla="*/ 5 h 81"/>
                    <a:gd name="T6" fmla="*/ 1 w 11"/>
                    <a:gd name="T7" fmla="*/ 2 h 81"/>
                    <a:gd name="T8" fmla="*/ 1 w 11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81"/>
                    <a:gd name="T17" fmla="*/ 11 w 11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81">
                      <a:moveTo>
                        <a:pt x="0" y="81"/>
                      </a:moveTo>
                      <a:lnTo>
                        <a:pt x="2" y="63"/>
                      </a:lnTo>
                      <a:lnTo>
                        <a:pt x="6" y="43"/>
                      </a:lnTo>
                      <a:lnTo>
                        <a:pt x="9" y="2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68" name="Freeform 770"/>
                <p:cNvSpPr>
                  <a:spLocks/>
                </p:cNvSpPr>
                <p:nvPr/>
              </p:nvSpPr>
              <p:spPr bwMode="auto">
                <a:xfrm>
                  <a:off x="4394" y="1874"/>
                  <a:ext cx="2" cy="36"/>
                </a:xfrm>
                <a:custGeom>
                  <a:avLst/>
                  <a:gdLst>
                    <a:gd name="T0" fmla="*/ 0 w 11"/>
                    <a:gd name="T1" fmla="*/ 12 h 107"/>
                    <a:gd name="T2" fmla="*/ 0 w 11"/>
                    <a:gd name="T3" fmla="*/ 9 h 107"/>
                    <a:gd name="T4" fmla="*/ 0 w 11"/>
                    <a:gd name="T5" fmla="*/ 6 h 107"/>
                    <a:gd name="T6" fmla="*/ 0 w 11"/>
                    <a:gd name="T7" fmla="*/ 3 h 107"/>
                    <a:gd name="T8" fmla="*/ 0 w 11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07"/>
                    <a:gd name="T17" fmla="*/ 11 w 11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07">
                      <a:moveTo>
                        <a:pt x="0" y="107"/>
                      </a:moveTo>
                      <a:lnTo>
                        <a:pt x="3" y="82"/>
                      </a:lnTo>
                      <a:lnTo>
                        <a:pt x="6" y="57"/>
                      </a:lnTo>
                      <a:lnTo>
                        <a:pt x="8" y="29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69" name="Freeform 771"/>
                <p:cNvSpPr>
                  <a:spLocks/>
                </p:cNvSpPr>
                <p:nvPr/>
              </p:nvSpPr>
              <p:spPr bwMode="auto">
                <a:xfrm>
                  <a:off x="4396" y="1832"/>
                  <a:ext cx="3" cy="42"/>
                </a:xfrm>
                <a:custGeom>
                  <a:avLst/>
                  <a:gdLst>
                    <a:gd name="T0" fmla="*/ 0 w 10"/>
                    <a:gd name="T1" fmla="*/ 14 h 128"/>
                    <a:gd name="T2" fmla="*/ 0 w 10"/>
                    <a:gd name="T3" fmla="*/ 11 h 128"/>
                    <a:gd name="T4" fmla="*/ 0 w 10"/>
                    <a:gd name="T5" fmla="*/ 7 h 128"/>
                    <a:gd name="T6" fmla="*/ 1 w 10"/>
                    <a:gd name="T7" fmla="*/ 4 h 128"/>
                    <a:gd name="T8" fmla="*/ 1 w 10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28"/>
                    <a:gd name="T17" fmla="*/ 10 w 10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28">
                      <a:moveTo>
                        <a:pt x="0" y="128"/>
                      </a:moveTo>
                      <a:lnTo>
                        <a:pt x="2" y="98"/>
                      </a:lnTo>
                      <a:lnTo>
                        <a:pt x="4" y="66"/>
                      </a:lnTo>
                      <a:lnTo>
                        <a:pt x="7" y="3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0" name="Freeform 772"/>
                <p:cNvSpPr>
                  <a:spLocks/>
                </p:cNvSpPr>
                <p:nvPr/>
              </p:nvSpPr>
              <p:spPr bwMode="auto">
                <a:xfrm>
                  <a:off x="4399" y="1782"/>
                  <a:ext cx="2" cy="50"/>
                </a:xfrm>
                <a:custGeom>
                  <a:avLst/>
                  <a:gdLst>
                    <a:gd name="T0" fmla="*/ 0 w 10"/>
                    <a:gd name="T1" fmla="*/ 17 h 150"/>
                    <a:gd name="T2" fmla="*/ 0 w 10"/>
                    <a:gd name="T3" fmla="*/ 13 h 150"/>
                    <a:gd name="T4" fmla="*/ 0 w 10"/>
                    <a:gd name="T5" fmla="*/ 9 h 150"/>
                    <a:gd name="T6" fmla="*/ 0 w 10"/>
                    <a:gd name="T7" fmla="*/ 4 h 150"/>
                    <a:gd name="T8" fmla="*/ 0 w 10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50"/>
                    <a:gd name="T17" fmla="*/ 10 w 10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50">
                      <a:moveTo>
                        <a:pt x="0" y="150"/>
                      </a:moveTo>
                      <a:lnTo>
                        <a:pt x="2" y="114"/>
                      </a:lnTo>
                      <a:lnTo>
                        <a:pt x="4" y="77"/>
                      </a:lnTo>
                      <a:lnTo>
                        <a:pt x="8" y="3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1" name="Freeform 773"/>
                <p:cNvSpPr>
                  <a:spLocks/>
                </p:cNvSpPr>
                <p:nvPr/>
              </p:nvSpPr>
              <p:spPr bwMode="auto">
                <a:xfrm>
                  <a:off x="4401" y="1726"/>
                  <a:ext cx="3" cy="56"/>
                </a:xfrm>
                <a:custGeom>
                  <a:avLst/>
                  <a:gdLst>
                    <a:gd name="T0" fmla="*/ 0 w 10"/>
                    <a:gd name="T1" fmla="*/ 19 h 166"/>
                    <a:gd name="T2" fmla="*/ 0 w 10"/>
                    <a:gd name="T3" fmla="*/ 15 h 166"/>
                    <a:gd name="T4" fmla="*/ 0 w 10"/>
                    <a:gd name="T5" fmla="*/ 9 h 166"/>
                    <a:gd name="T6" fmla="*/ 1 w 10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66"/>
                    <a:gd name="T14" fmla="*/ 10 w 10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66">
                      <a:moveTo>
                        <a:pt x="0" y="166"/>
                      </a:moveTo>
                      <a:lnTo>
                        <a:pt x="2" y="126"/>
                      </a:lnTo>
                      <a:lnTo>
                        <a:pt x="4" y="8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2" name="Freeform 774"/>
                <p:cNvSpPr>
                  <a:spLocks/>
                </p:cNvSpPr>
                <p:nvPr/>
              </p:nvSpPr>
              <p:spPr bwMode="auto">
                <a:xfrm>
                  <a:off x="4404" y="1667"/>
                  <a:ext cx="2" cy="59"/>
                </a:xfrm>
                <a:custGeom>
                  <a:avLst/>
                  <a:gdLst>
                    <a:gd name="T0" fmla="*/ 0 w 10"/>
                    <a:gd name="T1" fmla="*/ 20 h 177"/>
                    <a:gd name="T2" fmla="*/ 0 w 10"/>
                    <a:gd name="T3" fmla="*/ 15 h 177"/>
                    <a:gd name="T4" fmla="*/ 0 w 10"/>
                    <a:gd name="T5" fmla="*/ 10 h 177"/>
                    <a:gd name="T6" fmla="*/ 0 w 10"/>
                    <a:gd name="T7" fmla="*/ 0 h 1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77"/>
                    <a:gd name="T14" fmla="*/ 10 w 10"/>
                    <a:gd name="T15" fmla="*/ 177 h 1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77">
                      <a:moveTo>
                        <a:pt x="0" y="177"/>
                      </a:moveTo>
                      <a:lnTo>
                        <a:pt x="2" y="134"/>
                      </a:lnTo>
                      <a:lnTo>
                        <a:pt x="5" y="9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3" name="Freeform 775"/>
                <p:cNvSpPr>
                  <a:spLocks/>
                </p:cNvSpPr>
                <p:nvPr/>
              </p:nvSpPr>
              <p:spPr bwMode="auto">
                <a:xfrm>
                  <a:off x="4406" y="1607"/>
                  <a:ext cx="3" cy="60"/>
                </a:xfrm>
                <a:custGeom>
                  <a:avLst/>
                  <a:gdLst>
                    <a:gd name="T0" fmla="*/ 0 w 10"/>
                    <a:gd name="T1" fmla="*/ 20 h 182"/>
                    <a:gd name="T2" fmla="*/ 1 w 10"/>
                    <a:gd name="T3" fmla="*/ 10 h 182"/>
                    <a:gd name="T4" fmla="*/ 1 w 10"/>
                    <a:gd name="T5" fmla="*/ 0 h 18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82"/>
                    <a:gd name="T11" fmla="*/ 10 w 10"/>
                    <a:gd name="T12" fmla="*/ 182 h 1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82">
                      <a:moveTo>
                        <a:pt x="0" y="182"/>
                      </a:moveTo>
                      <a:lnTo>
                        <a:pt x="5" y="9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4" name="Freeform 776"/>
                <p:cNvSpPr>
                  <a:spLocks/>
                </p:cNvSpPr>
                <p:nvPr/>
              </p:nvSpPr>
              <p:spPr bwMode="auto">
                <a:xfrm>
                  <a:off x="4409" y="1546"/>
                  <a:ext cx="2" cy="61"/>
                </a:xfrm>
                <a:custGeom>
                  <a:avLst/>
                  <a:gdLst>
                    <a:gd name="T0" fmla="*/ 0 w 10"/>
                    <a:gd name="T1" fmla="*/ 21 h 181"/>
                    <a:gd name="T2" fmla="*/ 0 w 10"/>
                    <a:gd name="T3" fmla="*/ 10 h 181"/>
                    <a:gd name="T4" fmla="*/ 0 w 10"/>
                    <a:gd name="T5" fmla="*/ 0 h 18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81"/>
                    <a:gd name="T11" fmla="*/ 10 w 10"/>
                    <a:gd name="T12" fmla="*/ 181 h 1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81">
                      <a:moveTo>
                        <a:pt x="0" y="181"/>
                      </a:moveTo>
                      <a:lnTo>
                        <a:pt x="5" y="9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5" name="Freeform 777"/>
                <p:cNvSpPr>
                  <a:spLocks/>
                </p:cNvSpPr>
                <p:nvPr/>
              </p:nvSpPr>
              <p:spPr bwMode="auto">
                <a:xfrm>
                  <a:off x="4411" y="1488"/>
                  <a:ext cx="3" cy="58"/>
                </a:xfrm>
                <a:custGeom>
                  <a:avLst/>
                  <a:gdLst>
                    <a:gd name="T0" fmla="*/ 0 w 11"/>
                    <a:gd name="T1" fmla="*/ 19 h 174"/>
                    <a:gd name="T2" fmla="*/ 0 w 11"/>
                    <a:gd name="T3" fmla="*/ 10 h 174"/>
                    <a:gd name="T4" fmla="*/ 1 w 11"/>
                    <a:gd name="T5" fmla="*/ 5 h 174"/>
                    <a:gd name="T6" fmla="*/ 1 w 11"/>
                    <a:gd name="T7" fmla="*/ 0 h 1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74"/>
                    <a:gd name="T14" fmla="*/ 11 w 11"/>
                    <a:gd name="T15" fmla="*/ 174 h 1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74">
                      <a:moveTo>
                        <a:pt x="0" y="174"/>
                      </a:moveTo>
                      <a:lnTo>
                        <a:pt x="5" y="86"/>
                      </a:lnTo>
                      <a:lnTo>
                        <a:pt x="8" y="4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6" name="Freeform 778"/>
                <p:cNvSpPr>
                  <a:spLocks/>
                </p:cNvSpPr>
                <p:nvPr/>
              </p:nvSpPr>
              <p:spPr bwMode="auto">
                <a:xfrm>
                  <a:off x="4414" y="1435"/>
                  <a:ext cx="3" cy="53"/>
                </a:xfrm>
                <a:custGeom>
                  <a:avLst/>
                  <a:gdLst>
                    <a:gd name="T0" fmla="*/ 0 w 11"/>
                    <a:gd name="T1" fmla="*/ 18 h 159"/>
                    <a:gd name="T2" fmla="*/ 0 w 11"/>
                    <a:gd name="T3" fmla="*/ 13 h 159"/>
                    <a:gd name="T4" fmla="*/ 0 w 11"/>
                    <a:gd name="T5" fmla="*/ 9 h 159"/>
                    <a:gd name="T6" fmla="*/ 1 w 11"/>
                    <a:gd name="T7" fmla="*/ 4 h 159"/>
                    <a:gd name="T8" fmla="*/ 1 w 1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59"/>
                    <a:gd name="T17" fmla="*/ 11 w 1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59">
                      <a:moveTo>
                        <a:pt x="0" y="159"/>
                      </a:moveTo>
                      <a:lnTo>
                        <a:pt x="2" y="119"/>
                      </a:lnTo>
                      <a:lnTo>
                        <a:pt x="5" y="78"/>
                      </a:lnTo>
                      <a:lnTo>
                        <a:pt x="9" y="39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7" name="Freeform 779"/>
                <p:cNvSpPr>
                  <a:spLocks/>
                </p:cNvSpPr>
                <p:nvPr/>
              </p:nvSpPr>
              <p:spPr bwMode="auto">
                <a:xfrm>
                  <a:off x="4417" y="1390"/>
                  <a:ext cx="2" cy="45"/>
                </a:xfrm>
                <a:custGeom>
                  <a:avLst/>
                  <a:gdLst>
                    <a:gd name="T0" fmla="*/ 0 w 10"/>
                    <a:gd name="T1" fmla="*/ 15 h 137"/>
                    <a:gd name="T2" fmla="*/ 0 w 10"/>
                    <a:gd name="T3" fmla="*/ 11 h 137"/>
                    <a:gd name="T4" fmla="*/ 0 w 10"/>
                    <a:gd name="T5" fmla="*/ 7 h 137"/>
                    <a:gd name="T6" fmla="*/ 0 w 10"/>
                    <a:gd name="T7" fmla="*/ 3 h 137"/>
                    <a:gd name="T8" fmla="*/ 0 w 10"/>
                    <a:gd name="T9" fmla="*/ 0 h 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37"/>
                    <a:gd name="T17" fmla="*/ 10 w 10"/>
                    <a:gd name="T18" fmla="*/ 137 h 1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37">
                      <a:moveTo>
                        <a:pt x="0" y="137"/>
                      </a:moveTo>
                      <a:lnTo>
                        <a:pt x="2" y="101"/>
                      </a:lnTo>
                      <a:lnTo>
                        <a:pt x="5" y="65"/>
                      </a:lnTo>
                      <a:lnTo>
                        <a:pt x="8" y="3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8" name="Freeform 780"/>
                <p:cNvSpPr>
                  <a:spLocks/>
                </p:cNvSpPr>
                <p:nvPr/>
              </p:nvSpPr>
              <p:spPr bwMode="auto">
                <a:xfrm>
                  <a:off x="4419" y="1352"/>
                  <a:ext cx="3" cy="38"/>
                </a:xfrm>
                <a:custGeom>
                  <a:avLst/>
                  <a:gdLst>
                    <a:gd name="T0" fmla="*/ 0 w 10"/>
                    <a:gd name="T1" fmla="*/ 13 h 112"/>
                    <a:gd name="T2" fmla="*/ 0 w 10"/>
                    <a:gd name="T3" fmla="*/ 9 h 112"/>
                    <a:gd name="T4" fmla="*/ 0 w 10"/>
                    <a:gd name="T5" fmla="*/ 6 h 112"/>
                    <a:gd name="T6" fmla="*/ 1 w 10"/>
                    <a:gd name="T7" fmla="*/ 3 h 112"/>
                    <a:gd name="T8" fmla="*/ 1 w 10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12"/>
                    <a:gd name="T17" fmla="*/ 10 w 10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12">
                      <a:moveTo>
                        <a:pt x="0" y="112"/>
                      </a:moveTo>
                      <a:lnTo>
                        <a:pt x="2" y="81"/>
                      </a:lnTo>
                      <a:lnTo>
                        <a:pt x="4" y="53"/>
                      </a:lnTo>
                      <a:lnTo>
                        <a:pt x="8" y="2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9" name="Freeform 781"/>
                <p:cNvSpPr>
                  <a:spLocks/>
                </p:cNvSpPr>
                <p:nvPr/>
              </p:nvSpPr>
              <p:spPr bwMode="auto">
                <a:xfrm>
                  <a:off x="4422" y="1325"/>
                  <a:ext cx="2" cy="27"/>
                </a:xfrm>
                <a:custGeom>
                  <a:avLst/>
                  <a:gdLst>
                    <a:gd name="T0" fmla="*/ 0 w 10"/>
                    <a:gd name="T1" fmla="*/ 9 h 81"/>
                    <a:gd name="T2" fmla="*/ 0 w 10"/>
                    <a:gd name="T3" fmla="*/ 6 h 81"/>
                    <a:gd name="T4" fmla="*/ 0 w 10"/>
                    <a:gd name="T5" fmla="*/ 4 h 81"/>
                    <a:gd name="T6" fmla="*/ 0 w 10"/>
                    <a:gd name="T7" fmla="*/ 2 h 81"/>
                    <a:gd name="T8" fmla="*/ 0 w 10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81"/>
                    <a:gd name="T17" fmla="*/ 10 w 10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81">
                      <a:moveTo>
                        <a:pt x="0" y="81"/>
                      </a:moveTo>
                      <a:lnTo>
                        <a:pt x="2" y="57"/>
                      </a:lnTo>
                      <a:lnTo>
                        <a:pt x="5" y="36"/>
                      </a:lnTo>
                      <a:lnTo>
                        <a:pt x="8" y="1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80" name="Freeform 782"/>
                <p:cNvSpPr>
                  <a:spLocks/>
                </p:cNvSpPr>
                <p:nvPr/>
              </p:nvSpPr>
              <p:spPr bwMode="auto">
                <a:xfrm>
                  <a:off x="4424" y="1310"/>
                  <a:ext cx="3" cy="15"/>
                </a:xfrm>
                <a:custGeom>
                  <a:avLst/>
                  <a:gdLst>
                    <a:gd name="T0" fmla="*/ 0 w 10"/>
                    <a:gd name="T1" fmla="*/ 5 h 46"/>
                    <a:gd name="T2" fmla="*/ 0 w 10"/>
                    <a:gd name="T3" fmla="*/ 3 h 46"/>
                    <a:gd name="T4" fmla="*/ 1 w 10"/>
                    <a:gd name="T5" fmla="*/ 2 h 46"/>
                    <a:gd name="T6" fmla="*/ 1 w 10"/>
                    <a:gd name="T7" fmla="*/ 1 h 46"/>
                    <a:gd name="T8" fmla="*/ 1 w 10"/>
                    <a:gd name="T9" fmla="*/ 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46"/>
                    <a:gd name="T17" fmla="*/ 10 w 10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46">
                      <a:moveTo>
                        <a:pt x="0" y="46"/>
                      </a:moveTo>
                      <a:lnTo>
                        <a:pt x="3" y="31"/>
                      </a:lnTo>
                      <a:lnTo>
                        <a:pt x="5" y="18"/>
                      </a:lnTo>
                      <a:lnTo>
                        <a:pt x="8" y="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81" name="Freeform 783"/>
                <p:cNvSpPr>
                  <a:spLocks/>
                </p:cNvSpPr>
                <p:nvPr/>
              </p:nvSpPr>
              <p:spPr bwMode="auto">
                <a:xfrm>
                  <a:off x="4427" y="1306"/>
                  <a:ext cx="2" cy="4"/>
                </a:xfrm>
                <a:custGeom>
                  <a:avLst/>
                  <a:gdLst>
                    <a:gd name="T0" fmla="*/ 0 w 11"/>
                    <a:gd name="T1" fmla="*/ 1 h 11"/>
                    <a:gd name="T2" fmla="*/ 0 w 11"/>
                    <a:gd name="T3" fmla="*/ 1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"/>
                    <a:gd name="T17" fmla="*/ 11 w 1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">
                      <a:moveTo>
                        <a:pt x="0" y="11"/>
                      </a:moveTo>
                      <a:lnTo>
                        <a:pt x="3" y="5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82" name="Freeform 784"/>
                <p:cNvSpPr>
                  <a:spLocks/>
                </p:cNvSpPr>
                <p:nvPr/>
              </p:nvSpPr>
              <p:spPr bwMode="auto">
                <a:xfrm>
                  <a:off x="4429" y="1306"/>
                  <a:ext cx="3" cy="9"/>
                </a:xfrm>
                <a:custGeom>
                  <a:avLst/>
                  <a:gdLst>
                    <a:gd name="T0" fmla="*/ 0 w 10"/>
                    <a:gd name="T1" fmla="*/ 0 h 26"/>
                    <a:gd name="T2" fmla="*/ 0 w 10"/>
                    <a:gd name="T3" fmla="*/ 0 h 26"/>
                    <a:gd name="T4" fmla="*/ 0 w 10"/>
                    <a:gd name="T5" fmla="*/ 1 h 26"/>
                    <a:gd name="T6" fmla="*/ 1 w 10"/>
                    <a:gd name="T7" fmla="*/ 2 h 26"/>
                    <a:gd name="T8" fmla="*/ 1 w 10"/>
                    <a:gd name="T9" fmla="*/ 3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6"/>
                    <a:gd name="T17" fmla="*/ 10 w 10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6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9"/>
                      </a:lnTo>
                      <a:lnTo>
                        <a:pt x="7" y="17"/>
                      </a:lnTo>
                      <a:lnTo>
                        <a:pt x="10" y="26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83" name="Freeform 785"/>
                <p:cNvSpPr>
                  <a:spLocks/>
                </p:cNvSpPr>
                <p:nvPr/>
              </p:nvSpPr>
              <p:spPr bwMode="auto">
                <a:xfrm>
                  <a:off x="4432" y="1315"/>
                  <a:ext cx="2" cy="20"/>
                </a:xfrm>
                <a:custGeom>
                  <a:avLst/>
                  <a:gdLst>
                    <a:gd name="T0" fmla="*/ 0 w 10"/>
                    <a:gd name="T1" fmla="*/ 0 h 61"/>
                    <a:gd name="T2" fmla="*/ 0 w 10"/>
                    <a:gd name="T3" fmla="*/ 1 h 61"/>
                    <a:gd name="T4" fmla="*/ 0 w 10"/>
                    <a:gd name="T5" fmla="*/ 3 h 61"/>
                    <a:gd name="T6" fmla="*/ 0 w 10"/>
                    <a:gd name="T7" fmla="*/ 5 h 61"/>
                    <a:gd name="T8" fmla="*/ 0 w 10"/>
                    <a:gd name="T9" fmla="*/ 7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61"/>
                    <a:gd name="T17" fmla="*/ 10 w 10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61">
                      <a:moveTo>
                        <a:pt x="0" y="0"/>
                      </a:moveTo>
                      <a:lnTo>
                        <a:pt x="2" y="12"/>
                      </a:lnTo>
                      <a:lnTo>
                        <a:pt x="4" y="27"/>
                      </a:lnTo>
                      <a:lnTo>
                        <a:pt x="8" y="42"/>
                      </a:lnTo>
                      <a:lnTo>
                        <a:pt x="10" y="61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84" name="Freeform 786"/>
                <p:cNvSpPr>
                  <a:spLocks/>
                </p:cNvSpPr>
                <p:nvPr/>
              </p:nvSpPr>
              <p:spPr bwMode="auto">
                <a:xfrm>
                  <a:off x="4434" y="1335"/>
                  <a:ext cx="3" cy="32"/>
                </a:xfrm>
                <a:custGeom>
                  <a:avLst/>
                  <a:gdLst>
                    <a:gd name="T0" fmla="*/ 0 w 10"/>
                    <a:gd name="T1" fmla="*/ 0 h 94"/>
                    <a:gd name="T2" fmla="*/ 0 w 10"/>
                    <a:gd name="T3" fmla="*/ 2 h 94"/>
                    <a:gd name="T4" fmla="*/ 0 w 10"/>
                    <a:gd name="T5" fmla="*/ 5 h 94"/>
                    <a:gd name="T6" fmla="*/ 1 w 10"/>
                    <a:gd name="T7" fmla="*/ 8 h 94"/>
                    <a:gd name="T8" fmla="*/ 1 w 10"/>
                    <a:gd name="T9" fmla="*/ 11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4"/>
                    <a:gd name="T17" fmla="*/ 10 w 10"/>
                    <a:gd name="T18" fmla="*/ 94 h 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4">
                      <a:moveTo>
                        <a:pt x="0" y="0"/>
                      </a:moveTo>
                      <a:lnTo>
                        <a:pt x="2" y="21"/>
                      </a:lnTo>
                      <a:lnTo>
                        <a:pt x="4" y="43"/>
                      </a:lnTo>
                      <a:lnTo>
                        <a:pt x="8" y="68"/>
                      </a:lnTo>
                      <a:lnTo>
                        <a:pt x="10" y="9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85" name="Freeform 787"/>
                <p:cNvSpPr>
                  <a:spLocks/>
                </p:cNvSpPr>
                <p:nvPr/>
              </p:nvSpPr>
              <p:spPr bwMode="auto">
                <a:xfrm>
                  <a:off x="4437" y="1367"/>
                  <a:ext cx="3" cy="41"/>
                </a:xfrm>
                <a:custGeom>
                  <a:avLst/>
                  <a:gdLst>
                    <a:gd name="T0" fmla="*/ 0 w 11"/>
                    <a:gd name="T1" fmla="*/ 0 h 124"/>
                    <a:gd name="T2" fmla="*/ 0 w 11"/>
                    <a:gd name="T3" fmla="*/ 3 h 124"/>
                    <a:gd name="T4" fmla="*/ 1 w 11"/>
                    <a:gd name="T5" fmla="*/ 7 h 124"/>
                    <a:gd name="T6" fmla="*/ 1 w 11"/>
                    <a:gd name="T7" fmla="*/ 10 h 124"/>
                    <a:gd name="T8" fmla="*/ 1 w 11"/>
                    <a:gd name="T9" fmla="*/ 14 h 1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24"/>
                    <a:gd name="T17" fmla="*/ 11 w 11"/>
                    <a:gd name="T18" fmla="*/ 124 h 1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24">
                      <a:moveTo>
                        <a:pt x="0" y="0"/>
                      </a:moveTo>
                      <a:lnTo>
                        <a:pt x="2" y="29"/>
                      </a:lnTo>
                      <a:lnTo>
                        <a:pt x="6" y="59"/>
                      </a:lnTo>
                      <a:lnTo>
                        <a:pt x="9" y="91"/>
                      </a:lnTo>
                      <a:lnTo>
                        <a:pt x="11" y="12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86" name="Freeform 788"/>
                <p:cNvSpPr>
                  <a:spLocks/>
                </p:cNvSpPr>
                <p:nvPr/>
              </p:nvSpPr>
              <p:spPr bwMode="auto">
                <a:xfrm>
                  <a:off x="4440" y="1408"/>
                  <a:ext cx="2" cy="48"/>
                </a:xfrm>
                <a:custGeom>
                  <a:avLst/>
                  <a:gdLst>
                    <a:gd name="T0" fmla="*/ 0 w 10"/>
                    <a:gd name="T1" fmla="*/ 0 h 145"/>
                    <a:gd name="T2" fmla="*/ 0 w 10"/>
                    <a:gd name="T3" fmla="*/ 4 h 145"/>
                    <a:gd name="T4" fmla="*/ 0 w 10"/>
                    <a:gd name="T5" fmla="*/ 8 h 145"/>
                    <a:gd name="T6" fmla="*/ 0 w 10"/>
                    <a:gd name="T7" fmla="*/ 12 h 145"/>
                    <a:gd name="T8" fmla="*/ 0 w 10"/>
                    <a:gd name="T9" fmla="*/ 16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45"/>
                    <a:gd name="T17" fmla="*/ 10 w 10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45">
                      <a:moveTo>
                        <a:pt x="0" y="0"/>
                      </a:moveTo>
                      <a:lnTo>
                        <a:pt x="3" y="34"/>
                      </a:lnTo>
                      <a:lnTo>
                        <a:pt x="6" y="71"/>
                      </a:lnTo>
                      <a:lnTo>
                        <a:pt x="8" y="107"/>
                      </a:lnTo>
                      <a:lnTo>
                        <a:pt x="10" y="145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87" name="Freeform 789"/>
                <p:cNvSpPr>
                  <a:spLocks/>
                </p:cNvSpPr>
                <p:nvPr/>
              </p:nvSpPr>
              <p:spPr bwMode="auto">
                <a:xfrm>
                  <a:off x="4442" y="1456"/>
                  <a:ext cx="3" cy="55"/>
                </a:xfrm>
                <a:custGeom>
                  <a:avLst/>
                  <a:gdLst>
                    <a:gd name="T0" fmla="*/ 0 w 11"/>
                    <a:gd name="T1" fmla="*/ 0 h 165"/>
                    <a:gd name="T2" fmla="*/ 0 w 11"/>
                    <a:gd name="T3" fmla="*/ 4 h 165"/>
                    <a:gd name="T4" fmla="*/ 0 w 11"/>
                    <a:gd name="T5" fmla="*/ 9 h 165"/>
                    <a:gd name="T6" fmla="*/ 1 w 11"/>
                    <a:gd name="T7" fmla="*/ 18 h 1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65"/>
                    <a:gd name="T14" fmla="*/ 11 w 11"/>
                    <a:gd name="T15" fmla="*/ 165 h 1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65">
                      <a:moveTo>
                        <a:pt x="0" y="0"/>
                      </a:moveTo>
                      <a:lnTo>
                        <a:pt x="3" y="40"/>
                      </a:lnTo>
                      <a:lnTo>
                        <a:pt x="5" y="81"/>
                      </a:lnTo>
                      <a:lnTo>
                        <a:pt x="11" y="165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88" name="Freeform 790"/>
                <p:cNvSpPr>
                  <a:spLocks/>
                </p:cNvSpPr>
                <p:nvPr/>
              </p:nvSpPr>
              <p:spPr bwMode="auto">
                <a:xfrm>
                  <a:off x="4445" y="1511"/>
                  <a:ext cx="2" cy="58"/>
                </a:xfrm>
                <a:custGeom>
                  <a:avLst/>
                  <a:gdLst>
                    <a:gd name="T0" fmla="*/ 0 w 10"/>
                    <a:gd name="T1" fmla="*/ 0 h 174"/>
                    <a:gd name="T2" fmla="*/ 0 w 10"/>
                    <a:gd name="T3" fmla="*/ 5 h 174"/>
                    <a:gd name="T4" fmla="*/ 0 w 10"/>
                    <a:gd name="T5" fmla="*/ 10 h 174"/>
                    <a:gd name="T6" fmla="*/ 0 w 10"/>
                    <a:gd name="T7" fmla="*/ 19 h 1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74"/>
                    <a:gd name="T14" fmla="*/ 10 w 10"/>
                    <a:gd name="T15" fmla="*/ 174 h 1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74">
                      <a:moveTo>
                        <a:pt x="0" y="0"/>
                      </a:moveTo>
                      <a:lnTo>
                        <a:pt x="2" y="43"/>
                      </a:lnTo>
                      <a:lnTo>
                        <a:pt x="4" y="86"/>
                      </a:lnTo>
                      <a:lnTo>
                        <a:pt x="10" y="17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89" name="Freeform 791"/>
                <p:cNvSpPr>
                  <a:spLocks/>
                </p:cNvSpPr>
                <p:nvPr/>
              </p:nvSpPr>
              <p:spPr bwMode="auto">
                <a:xfrm>
                  <a:off x="4447" y="1569"/>
                  <a:ext cx="3" cy="60"/>
                </a:xfrm>
                <a:custGeom>
                  <a:avLst/>
                  <a:gdLst>
                    <a:gd name="T0" fmla="*/ 0 w 10"/>
                    <a:gd name="T1" fmla="*/ 0 h 179"/>
                    <a:gd name="T2" fmla="*/ 0 w 10"/>
                    <a:gd name="T3" fmla="*/ 10 h 179"/>
                    <a:gd name="T4" fmla="*/ 1 w 10"/>
                    <a:gd name="T5" fmla="*/ 20 h 17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79"/>
                    <a:gd name="T11" fmla="*/ 10 w 10"/>
                    <a:gd name="T12" fmla="*/ 179 h 1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79">
                      <a:moveTo>
                        <a:pt x="0" y="0"/>
                      </a:moveTo>
                      <a:lnTo>
                        <a:pt x="4" y="89"/>
                      </a:lnTo>
                      <a:lnTo>
                        <a:pt x="10" y="179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0" name="Freeform 792"/>
                <p:cNvSpPr>
                  <a:spLocks/>
                </p:cNvSpPr>
                <p:nvPr/>
              </p:nvSpPr>
              <p:spPr bwMode="auto">
                <a:xfrm>
                  <a:off x="4450" y="1629"/>
                  <a:ext cx="2" cy="58"/>
                </a:xfrm>
                <a:custGeom>
                  <a:avLst/>
                  <a:gdLst>
                    <a:gd name="T0" fmla="*/ 0 w 10"/>
                    <a:gd name="T1" fmla="*/ 0 h 174"/>
                    <a:gd name="T2" fmla="*/ 0 w 10"/>
                    <a:gd name="T3" fmla="*/ 10 h 174"/>
                    <a:gd name="T4" fmla="*/ 0 w 10"/>
                    <a:gd name="T5" fmla="*/ 19 h 17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74"/>
                    <a:gd name="T11" fmla="*/ 10 w 10"/>
                    <a:gd name="T12" fmla="*/ 174 h 1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74">
                      <a:moveTo>
                        <a:pt x="0" y="0"/>
                      </a:moveTo>
                      <a:lnTo>
                        <a:pt x="4" y="88"/>
                      </a:lnTo>
                      <a:lnTo>
                        <a:pt x="10" y="17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1" name="Freeform 793"/>
                <p:cNvSpPr>
                  <a:spLocks/>
                </p:cNvSpPr>
                <p:nvPr/>
              </p:nvSpPr>
              <p:spPr bwMode="auto">
                <a:xfrm>
                  <a:off x="4452" y="1687"/>
                  <a:ext cx="3" cy="56"/>
                </a:xfrm>
                <a:custGeom>
                  <a:avLst/>
                  <a:gdLst>
                    <a:gd name="T0" fmla="*/ 0 w 10"/>
                    <a:gd name="T1" fmla="*/ 0 h 167"/>
                    <a:gd name="T2" fmla="*/ 0 w 10"/>
                    <a:gd name="T3" fmla="*/ 10 h 167"/>
                    <a:gd name="T4" fmla="*/ 1 w 10"/>
                    <a:gd name="T5" fmla="*/ 14 h 167"/>
                    <a:gd name="T6" fmla="*/ 1 w 10"/>
                    <a:gd name="T7" fmla="*/ 19 h 1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67"/>
                    <a:gd name="T14" fmla="*/ 10 w 10"/>
                    <a:gd name="T15" fmla="*/ 167 h 1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67">
                      <a:moveTo>
                        <a:pt x="0" y="0"/>
                      </a:moveTo>
                      <a:lnTo>
                        <a:pt x="4" y="86"/>
                      </a:lnTo>
                      <a:lnTo>
                        <a:pt x="8" y="126"/>
                      </a:lnTo>
                      <a:lnTo>
                        <a:pt x="10" y="167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2" name="Freeform 794"/>
                <p:cNvSpPr>
                  <a:spLocks/>
                </p:cNvSpPr>
                <p:nvPr/>
              </p:nvSpPr>
              <p:spPr bwMode="auto">
                <a:xfrm>
                  <a:off x="4455" y="1743"/>
                  <a:ext cx="3" cy="50"/>
                </a:xfrm>
                <a:custGeom>
                  <a:avLst/>
                  <a:gdLst>
                    <a:gd name="T0" fmla="*/ 0 w 10"/>
                    <a:gd name="T1" fmla="*/ 0 h 151"/>
                    <a:gd name="T2" fmla="*/ 0 w 10"/>
                    <a:gd name="T3" fmla="*/ 4 h 151"/>
                    <a:gd name="T4" fmla="*/ 1 w 10"/>
                    <a:gd name="T5" fmla="*/ 8 h 151"/>
                    <a:gd name="T6" fmla="*/ 1 w 10"/>
                    <a:gd name="T7" fmla="*/ 13 h 151"/>
                    <a:gd name="T8" fmla="*/ 1 w 10"/>
                    <a:gd name="T9" fmla="*/ 17 h 1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51"/>
                    <a:gd name="T17" fmla="*/ 10 w 10"/>
                    <a:gd name="T18" fmla="*/ 151 h 1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51">
                      <a:moveTo>
                        <a:pt x="0" y="0"/>
                      </a:moveTo>
                      <a:lnTo>
                        <a:pt x="2" y="39"/>
                      </a:lnTo>
                      <a:lnTo>
                        <a:pt x="5" y="77"/>
                      </a:lnTo>
                      <a:lnTo>
                        <a:pt x="8" y="116"/>
                      </a:lnTo>
                      <a:lnTo>
                        <a:pt x="10" y="151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3" name="Freeform 795"/>
                <p:cNvSpPr>
                  <a:spLocks/>
                </p:cNvSpPr>
                <p:nvPr/>
              </p:nvSpPr>
              <p:spPr bwMode="auto">
                <a:xfrm>
                  <a:off x="4458" y="1793"/>
                  <a:ext cx="2" cy="44"/>
                </a:xfrm>
                <a:custGeom>
                  <a:avLst/>
                  <a:gdLst>
                    <a:gd name="T0" fmla="*/ 0 w 12"/>
                    <a:gd name="T1" fmla="*/ 0 h 131"/>
                    <a:gd name="T2" fmla="*/ 0 w 12"/>
                    <a:gd name="T3" fmla="*/ 4 h 131"/>
                    <a:gd name="T4" fmla="*/ 0 w 12"/>
                    <a:gd name="T5" fmla="*/ 8 h 131"/>
                    <a:gd name="T6" fmla="*/ 0 w 12"/>
                    <a:gd name="T7" fmla="*/ 11 h 131"/>
                    <a:gd name="T8" fmla="*/ 0 w 12"/>
                    <a:gd name="T9" fmla="*/ 1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31"/>
                    <a:gd name="T17" fmla="*/ 12 w 12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31">
                      <a:moveTo>
                        <a:pt x="0" y="0"/>
                      </a:moveTo>
                      <a:lnTo>
                        <a:pt x="3" y="34"/>
                      </a:lnTo>
                      <a:lnTo>
                        <a:pt x="6" y="68"/>
                      </a:lnTo>
                      <a:lnTo>
                        <a:pt x="9" y="101"/>
                      </a:lnTo>
                      <a:lnTo>
                        <a:pt x="12" y="131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4" name="Freeform 796"/>
                <p:cNvSpPr>
                  <a:spLocks/>
                </p:cNvSpPr>
                <p:nvPr/>
              </p:nvSpPr>
              <p:spPr bwMode="auto">
                <a:xfrm>
                  <a:off x="4460" y="1837"/>
                  <a:ext cx="3" cy="36"/>
                </a:xfrm>
                <a:custGeom>
                  <a:avLst/>
                  <a:gdLst>
                    <a:gd name="T0" fmla="*/ 0 w 10"/>
                    <a:gd name="T1" fmla="*/ 0 h 109"/>
                    <a:gd name="T2" fmla="*/ 0 w 10"/>
                    <a:gd name="T3" fmla="*/ 3 h 109"/>
                    <a:gd name="T4" fmla="*/ 1 w 10"/>
                    <a:gd name="T5" fmla="*/ 6 h 109"/>
                    <a:gd name="T6" fmla="*/ 1 w 10"/>
                    <a:gd name="T7" fmla="*/ 9 h 109"/>
                    <a:gd name="T8" fmla="*/ 1 w 10"/>
                    <a:gd name="T9" fmla="*/ 12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09"/>
                    <a:gd name="T17" fmla="*/ 10 w 10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09">
                      <a:moveTo>
                        <a:pt x="0" y="0"/>
                      </a:moveTo>
                      <a:lnTo>
                        <a:pt x="2" y="29"/>
                      </a:lnTo>
                      <a:lnTo>
                        <a:pt x="5" y="58"/>
                      </a:lnTo>
                      <a:lnTo>
                        <a:pt x="7" y="84"/>
                      </a:lnTo>
                      <a:lnTo>
                        <a:pt x="10" y="109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5" name="Freeform 797"/>
                <p:cNvSpPr>
                  <a:spLocks/>
                </p:cNvSpPr>
                <p:nvPr/>
              </p:nvSpPr>
              <p:spPr bwMode="auto">
                <a:xfrm>
                  <a:off x="4463" y="1873"/>
                  <a:ext cx="2" cy="28"/>
                </a:xfrm>
                <a:custGeom>
                  <a:avLst/>
                  <a:gdLst>
                    <a:gd name="T0" fmla="*/ 0 w 10"/>
                    <a:gd name="T1" fmla="*/ 0 h 84"/>
                    <a:gd name="T2" fmla="*/ 0 w 10"/>
                    <a:gd name="T3" fmla="*/ 3 h 84"/>
                    <a:gd name="T4" fmla="*/ 0 w 10"/>
                    <a:gd name="T5" fmla="*/ 5 h 84"/>
                    <a:gd name="T6" fmla="*/ 0 w 10"/>
                    <a:gd name="T7" fmla="*/ 7 h 84"/>
                    <a:gd name="T8" fmla="*/ 0 w 10"/>
                    <a:gd name="T9" fmla="*/ 9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84"/>
                    <a:gd name="T17" fmla="*/ 10 w 10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84">
                      <a:moveTo>
                        <a:pt x="0" y="0"/>
                      </a:moveTo>
                      <a:lnTo>
                        <a:pt x="2" y="24"/>
                      </a:lnTo>
                      <a:lnTo>
                        <a:pt x="4" y="45"/>
                      </a:lnTo>
                      <a:lnTo>
                        <a:pt x="8" y="66"/>
                      </a:lnTo>
                      <a:lnTo>
                        <a:pt x="10" y="84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6" name="Freeform 798"/>
                <p:cNvSpPr>
                  <a:spLocks/>
                </p:cNvSpPr>
                <p:nvPr/>
              </p:nvSpPr>
              <p:spPr bwMode="auto">
                <a:xfrm>
                  <a:off x="4465" y="1901"/>
                  <a:ext cx="3" cy="19"/>
                </a:xfrm>
                <a:custGeom>
                  <a:avLst/>
                  <a:gdLst>
                    <a:gd name="T0" fmla="*/ 0 w 10"/>
                    <a:gd name="T1" fmla="*/ 0 h 58"/>
                    <a:gd name="T2" fmla="*/ 0 w 10"/>
                    <a:gd name="T3" fmla="*/ 2 h 58"/>
                    <a:gd name="T4" fmla="*/ 0 w 10"/>
                    <a:gd name="T5" fmla="*/ 3 h 58"/>
                    <a:gd name="T6" fmla="*/ 1 w 10"/>
                    <a:gd name="T7" fmla="*/ 5 h 58"/>
                    <a:gd name="T8" fmla="*/ 1 w 10"/>
                    <a:gd name="T9" fmla="*/ 6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58"/>
                    <a:gd name="T17" fmla="*/ 10 w 10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58">
                      <a:moveTo>
                        <a:pt x="0" y="0"/>
                      </a:moveTo>
                      <a:lnTo>
                        <a:pt x="2" y="17"/>
                      </a:lnTo>
                      <a:lnTo>
                        <a:pt x="4" y="32"/>
                      </a:lnTo>
                      <a:lnTo>
                        <a:pt x="8" y="46"/>
                      </a:lnTo>
                      <a:lnTo>
                        <a:pt x="10" y="58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7" name="Freeform 799"/>
                <p:cNvSpPr>
                  <a:spLocks/>
                </p:cNvSpPr>
                <p:nvPr/>
              </p:nvSpPr>
              <p:spPr bwMode="auto">
                <a:xfrm>
                  <a:off x="4468" y="1920"/>
                  <a:ext cx="3" cy="11"/>
                </a:xfrm>
                <a:custGeom>
                  <a:avLst/>
                  <a:gdLst>
                    <a:gd name="T0" fmla="*/ 0 w 10"/>
                    <a:gd name="T1" fmla="*/ 0 h 33"/>
                    <a:gd name="T2" fmla="*/ 0 w 10"/>
                    <a:gd name="T3" fmla="*/ 1 h 33"/>
                    <a:gd name="T4" fmla="*/ 0 w 10"/>
                    <a:gd name="T5" fmla="*/ 2 h 33"/>
                    <a:gd name="T6" fmla="*/ 1 w 10"/>
                    <a:gd name="T7" fmla="*/ 3 h 33"/>
                    <a:gd name="T8" fmla="*/ 1 w 10"/>
                    <a:gd name="T9" fmla="*/ 4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3"/>
                    <a:gd name="T17" fmla="*/ 10 w 10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3">
                      <a:moveTo>
                        <a:pt x="0" y="0"/>
                      </a:moveTo>
                      <a:lnTo>
                        <a:pt x="2" y="11"/>
                      </a:lnTo>
                      <a:lnTo>
                        <a:pt x="4" y="20"/>
                      </a:lnTo>
                      <a:lnTo>
                        <a:pt x="8" y="26"/>
                      </a:lnTo>
                      <a:lnTo>
                        <a:pt x="10" y="33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8" name="Freeform 800"/>
                <p:cNvSpPr>
                  <a:spLocks/>
                </p:cNvSpPr>
                <p:nvPr/>
              </p:nvSpPr>
              <p:spPr bwMode="auto">
                <a:xfrm>
                  <a:off x="4471" y="1931"/>
                  <a:ext cx="2" cy="4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1 h 10"/>
                    <a:gd name="T4" fmla="*/ 0 w 10"/>
                    <a:gd name="T5" fmla="*/ 1 h 10"/>
                    <a:gd name="T6" fmla="*/ 0 w 10"/>
                    <a:gd name="T7" fmla="*/ 1 h 10"/>
                    <a:gd name="T8" fmla="*/ 0 w 10"/>
                    <a:gd name="T9" fmla="*/ 2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0"/>
                    <a:gd name="T17" fmla="*/ 10 w 10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0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6"/>
                      </a:lnTo>
                      <a:lnTo>
                        <a:pt x="8" y="8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476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9" name="Freeform 801"/>
                <p:cNvSpPr>
                  <a:spLocks/>
                </p:cNvSpPr>
                <p:nvPr/>
              </p:nvSpPr>
              <p:spPr bwMode="auto">
                <a:xfrm>
                  <a:off x="3867" y="1981"/>
                  <a:ext cx="3" cy="1"/>
                </a:xfrm>
                <a:custGeom>
                  <a:avLst/>
                  <a:gdLst>
                    <a:gd name="T0" fmla="*/ 0 w 10"/>
                    <a:gd name="T1" fmla="*/ 1 h 2"/>
                    <a:gd name="T2" fmla="*/ 1 w 10"/>
                    <a:gd name="T3" fmla="*/ 1 h 2"/>
                    <a:gd name="T4" fmla="*/ 1 w 10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"/>
                    <a:gd name="T11" fmla="*/ 10 w 10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">
                      <a:moveTo>
                        <a:pt x="0" y="2"/>
                      </a:moveTo>
                      <a:lnTo>
                        <a:pt x="5" y="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0" name="Freeform 802"/>
                <p:cNvSpPr>
                  <a:spLocks/>
                </p:cNvSpPr>
                <p:nvPr/>
              </p:nvSpPr>
              <p:spPr bwMode="auto">
                <a:xfrm>
                  <a:off x="3870" y="1978"/>
                  <a:ext cx="2" cy="3"/>
                </a:xfrm>
                <a:custGeom>
                  <a:avLst/>
                  <a:gdLst>
                    <a:gd name="T0" fmla="*/ 0 w 10"/>
                    <a:gd name="T1" fmla="*/ 1 h 9"/>
                    <a:gd name="T2" fmla="*/ 0 w 10"/>
                    <a:gd name="T3" fmla="*/ 1 h 9"/>
                    <a:gd name="T4" fmla="*/ 0 w 10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9"/>
                    <a:gd name="T11" fmla="*/ 10 w 10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9">
                      <a:moveTo>
                        <a:pt x="0" y="9"/>
                      </a:moveTo>
                      <a:lnTo>
                        <a:pt x="5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1" name="Freeform 803"/>
                <p:cNvSpPr>
                  <a:spLocks/>
                </p:cNvSpPr>
                <p:nvPr/>
              </p:nvSpPr>
              <p:spPr bwMode="auto">
                <a:xfrm>
                  <a:off x="3872" y="1971"/>
                  <a:ext cx="3" cy="7"/>
                </a:xfrm>
                <a:custGeom>
                  <a:avLst/>
                  <a:gdLst>
                    <a:gd name="T0" fmla="*/ 0 w 11"/>
                    <a:gd name="T1" fmla="*/ 2 h 21"/>
                    <a:gd name="T2" fmla="*/ 0 w 11"/>
                    <a:gd name="T3" fmla="*/ 1 h 21"/>
                    <a:gd name="T4" fmla="*/ 1 w 11"/>
                    <a:gd name="T5" fmla="*/ 1 h 21"/>
                    <a:gd name="T6" fmla="*/ 1 w 1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21"/>
                    <a:gd name="T14" fmla="*/ 11 w 1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21">
                      <a:moveTo>
                        <a:pt x="0" y="21"/>
                      </a:moveTo>
                      <a:lnTo>
                        <a:pt x="5" y="12"/>
                      </a:lnTo>
                      <a:lnTo>
                        <a:pt x="8" y="7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2" name="Freeform 804"/>
                <p:cNvSpPr>
                  <a:spLocks/>
                </p:cNvSpPr>
                <p:nvPr/>
              </p:nvSpPr>
              <p:spPr bwMode="auto">
                <a:xfrm>
                  <a:off x="3875" y="1958"/>
                  <a:ext cx="2" cy="13"/>
                </a:xfrm>
                <a:custGeom>
                  <a:avLst/>
                  <a:gdLst>
                    <a:gd name="T0" fmla="*/ 0 w 10"/>
                    <a:gd name="T1" fmla="*/ 5 h 37"/>
                    <a:gd name="T2" fmla="*/ 0 w 10"/>
                    <a:gd name="T3" fmla="*/ 4 h 37"/>
                    <a:gd name="T4" fmla="*/ 0 w 10"/>
                    <a:gd name="T5" fmla="*/ 2 h 37"/>
                    <a:gd name="T6" fmla="*/ 0 w 10"/>
                    <a:gd name="T7" fmla="*/ 1 h 37"/>
                    <a:gd name="T8" fmla="*/ 0 w 10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7"/>
                    <a:gd name="T17" fmla="*/ 10 w 10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7">
                      <a:moveTo>
                        <a:pt x="0" y="37"/>
                      </a:moveTo>
                      <a:lnTo>
                        <a:pt x="2" y="29"/>
                      </a:lnTo>
                      <a:lnTo>
                        <a:pt x="4" y="21"/>
                      </a:lnTo>
                      <a:lnTo>
                        <a:pt x="8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3" name="Freeform 805"/>
                <p:cNvSpPr>
                  <a:spLocks/>
                </p:cNvSpPr>
                <p:nvPr/>
              </p:nvSpPr>
              <p:spPr bwMode="auto">
                <a:xfrm>
                  <a:off x="3877" y="1940"/>
                  <a:ext cx="3" cy="18"/>
                </a:xfrm>
                <a:custGeom>
                  <a:avLst/>
                  <a:gdLst>
                    <a:gd name="T0" fmla="*/ 0 w 10"/>
                    <a:gd name="T1" fmla="*/ 6 h 54"/>
                    <a:gd name="T2" fmla="*/ 0 w 10"/>
                    <a:gd name="T3" fmla="*/ 5 h 54"/>
                    <a:gd name="T4" fmla="*/ 0 w 10"/>
                    <a:gd name="T5" fmla="*/ 3 h 54"/>
                    <a:gd name="T6" fmla="*/ 1 w 10"/>
                    <a:gd name="T7" fmla="*/ 2 h 54"/>
                    <a:gd name="T8" fmla="*/ 1 w 10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54"/>
                    <a:gd name="T17" fmla="*/ 10 w 10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54">
                      <a:moveTo>
                        <a:pt x="0" y="54"/>
                      </a:moveTo>
                      <a:lnTo>
                        <a:pt x="2" y="42"/>
                      </a:lnTo>
                      <a:lnTo>
                        <a:pt x="4" y="29"/>
                      </a:lnTo>
                      <a:lnTo>
                        <a:pt x="8" y="1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4" name="Freeform 806"/>
                <p:cNvSpPr>
                  <a:spLocks/>
                </p:cNvSpPr>
                <p:nvPr/>
              </p:nvSpPr>
              <p:spPr bwMode="auto">
                <a:xfrm>
                  <a:off x="3880" y="1916"/>
                  <a:ext cx="2" cy="24"/>
                </a:xfrm>
                <a:custGeom>
                  <a:avLst/>
                  <a:gdLst>
                    <a:gd name="T0" fmla="*/ 0 w 10"/>
                    <a:gd name="T1" fmla="*/ 8 h 73"/>
                    <a:gd name="T2" fmla="*/ 0 w 10"/>
                    <a:gd name="T3" fmla="*/ 6 h 73"/>
                    <a:gd name="T4" fmla="*/ 0 w 10"/>
                    <a:gd name="T5" fmla="*/ 4 h 73"/>
                    <a:gd name="T6" fmla="*/ 0 w 10"/>
                    <a:gd name="T7" fmla="*/ 2 h 73"/>
                    <a:gd name="T8" fmla="*/ 0 w 10"/>
                    <a:gd name="T9" fmla="*/ 0 h 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73"/>
                    <a:gd name="T17" fmla="*/ 10 w 10"/>
                    <a:gd name="T18" fmla="*/ 73 h 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73">
                      <a:moveTo>
                        <a:pt x="0" y="73"/>
                      </a:moveTo>
                      <a:lnTo>
                        <a:pt x="2" y="56"/>
                      </a:lnTo>
                      <a:lnTo>
                        <a:pt x="4" y="39"/>
                      </a:lnTo>
                      <a:lnTo>
                        <a:pt x="8" y="2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5" name="Freeform 807"/>
                <p:cNvSpPr>
                  <a:spLocks/>
                </p:cNvSpPr>
                <p:nvPr/>
              </p:nvSpPr>
              <p:spPr bwMode="auto">
                <a:xfrm>
                  <a:off x="3882" y="1885"/>
                  <a:ext cx="3" cy="31"/>
                </a:xfrm>
                <a:custGeom>
                  <a:avLst/>
                  <a:gdLst>
                    <a:gd name="T0" fmla="*/ 0 w 10"/>
                    <a:gd name="T1" fmla="*/ 10 h 93"/>
                    <a:gd name="T2" fmla="*/ 0 w 10"/>
                    <a:gd name="T3" fmla="*/ 8 h 93"/>
                    <a:gd name="T4" fmla="*/ 1 w 10"/>
                    <a:gd name="T5" fmla="*/ 5 h 93"/>
                    <a:gd name="T6" fmla="*/ 1 w 10"/>
                    <a:gd name="T7" fmla="*/ 3 h 93"/>
                    <a:gd name="T8" fmla="*/ 1 w 10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3"/>
                    <a:gd name="T17" fmla="*/ 10 w 10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3">
                      <a:moveTo>
                        <a:pt x="0" y="93"/>
                      </a:moveTo>
                      <a:lnTo>
                        <a:pt x="2" y="72"/>
                      </a:lnTo>
                      <a:lnTo>
                        <a:pt x="5" y="48"/>
                      </a:lnTo>
                      <a:lnTo>
                        <a:pt x="8" y="2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6" name="Freeform 808"/>
                <p:cNvSpPr>
                  <a:spLocks/>
                </p:cNvSpPr>
                <p:nvPr/>
              </p:nvSpPr>
              <p:spPr bwMode="auto">
                <a:xfrm>
                  <a:off x="3885" y="1847"/>
                  <a:ext cx="3" cy="38"/>
                </a:xfrm>
                <a:custGeom>
                  <a:avLst/>
                  <a:gdLst>
                    <a:gd name="T0" fmla="*/ 0 w 11"/>
                    <a:gd name="T1" fmla="*/ 13 h 113"/>
                    <a:gd name="T2" fmla="*/ 0 w 11"/>
                    <a:gd name="T3" fmla="*/ 10 h 113"/>
                    <a:gd name="T4" fmla="*/ 1 w 11"/>
                    <a:gd name="T5" fmla="*/ 7 h 113"/>
                    <a:gd name="T6" fmla="*/ 1 w 11"/>
                    <a:gd name="T7" fmla="*/ 3 h 113"/>
                    <a:gd name="T8" fmla="*/ 1 w 11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3"/>
                    <a:gd name="T17" fmla="*/ 11 w 1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3">
                      <a:moveTo>
                        <a:pt x="0" y="113"/>
                      </a:moveTo>
                      <a:lnTo>
                        <a:pt x="2" y="86"/>
                      </a:lnTo>
                      <a:lnTo>
                        <a:pt x="6" y="59"/>
                      </a:lnTo>
                      <a:lnTo>
                        <a:pt x="9" y="3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7" name="Freeform 809"/>
                <p:cNvSpPr>
                  <a:spLocks/>
                </p:cNvSpPr>
                <p:nvPr/>
              </p:nvSpPr>
              <p:spPr bwMode="auto">
                <a:xfrm>
                  <a:off x="3888" y="1804"/>
                  <a:ext cx="2" cy="43"/>
                </a:xfrm>
                <a:custGeom>
                  <a:avLst/>
                  <a:gdLst>
                    <a:gd name="T0" fmla="*/ 0 w 11"/>
                    <a:gd name="T1" fmla="*/ 14 h 131"/>
                    <a:gd name="T2" fmla="*/ 0 w 11"/>
                    <a:gd name="T3" fmla="*/ 11 h 131"/>
                    <a:gd name="T4" fmla="*/ 0 w 11"/>
                    <a:gd name="T5" fmla="*/ 7 h 131"/>
                    <a:gd name="T6" fmla="*/ 0 w 11"/>
                    <a:gd name="T7" fmla="*/ 4 h 131"/>
                    <a:gd name="T8" fmla="*/ 0 w 11"/>
                    <a:gd name="T9" fmla="*/ 0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31"/>
                    <a:gd name="T17" fmla="*/ 11 w 11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31">
                      <a:moveTo>
                        <a:pt x="0" y="131"/>
                      </a:moveTo>
                      <a:lnTo>
                        <a:pt x="3" y="99"/>
                      </a:lnTo>
                      <a:lnTo>
                        <a:pt x="6" y="68"/>
                      </a:lnTo>
                      <a:lnTo>
                        <a:pt x="8" y="34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8" name="Freeform 810"/>
                <p:cNvSpPr>
                  <a:spLocks/>
                </p:cNvSpPr>
                <p:nvPr/>
              </p:nvSpPr>
              <p:spPr bwMode="auto">
                <a:xfrm>
                  <a:off x="3890" y="1754"/>
                  <a:ext cx="3" cy="50"/>
                </a:xfrm>
                <a:custGeom>
                  <a:avLst/>
                  <a:gdLst>
                    <a:gd name="T0" fmla="*/ 0 w 10"/>
                    <a:gd name="T1" fmla="*/ 17 h 149"/>
                    <a:gd name="T2" fmla="*/ 0 w 10"/>
                    <a:gd name="T3" fmla="*/ 13 h 149"/>
                    <a:gd name="T4" fmla="*/ 0 w 10"/>
                    <a:gd name="T5" fmla="*/ 9 h 149"/>
                    <a:gd name="T6" fmla="*/ 1 w 10"/>
                    <a:gd name="T7" fmla="*/ 0 h 1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49"/>
                    <a:gd name="T14" fmla="*/ 10 w 10"/>
                    <a:gd name="T15" fmla="*/ 149 h 1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49">
                      <a:moveTo>
                        <a:pt x="0" y="149"/>
                      </a:moveTo>
                      <a:lnTo>
                        <a:pt x="2" y="113"/>
                      </a:lnTo>
                      <a:lnTo>
                        <a:pt x="4" y="7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9" name="Freeform 811"/>
                <p:cNvSpPr>
                  <a:spLocks/>
                </p:cNvSpPr>
                <p:nvPr/>
              </p:nvSpPr>
              <p:spPr bwMode="auto">
                <a:xfrm>
                  <a:off x="3893" y="1700"/>
                  <a:ext cx="2" cy="54"/>
                </a:xfrm>
                <a:custGeom>
                  <a:avLst/>
                  <a:gdLst>
                    <a:gd name="T0" fmla="*/ 0 w 10"/>
                    <a:gd name="T1" fmla="*/ 18 h 161"/>
                    <a:gd name="T2" fmla="*/ 0 w 10"/>
                    <a:gd name="T3" fmla="*/ 14 h 161"/>
                    <a:gd name="T4" fmla="*/ 0 w 10"/>
                    <a:gd name="T5" fmla="*/ 9 h 161"/>
                    <a:gd name="T6" fmla="*/ 0 w 10"/>
                    <a:gd name="T7" fmla="*/ 0 h 1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61"/>
                    <a:gd name="T14" fmla="*/ 10 w 10"/>
                    <a:gd name="T15" fmla="*/ 161 h 1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61">
                      <a:moveTo>
                        <a:pt x="0" y="161"/>
                      </a:moveTo>
                      <a:lnTo>
                        <a:pt x="2" y="122"/>
                      </a:lnTo>
                      <a:lnTo>
                        <a:pt x="4" y="8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10" name="Freeform 812"/>
                <p:cNvSpPr>
                  <a:spLocks/>
                </p:cNvSpPr>
                <p:nvPr/>
              </p:nvSpPr>
              <p:spPr bwMode="auto">
                <a:xfrm>
                  <a:off x="3895" y="1644"/>
                  <a:ext cx="3" cy="56"/>
                </a:xfrm>
                <a:custGeom>
                  <a:avLst/>
                  <a:gdLst>
                    <a:gd name="T0" fmla="*/ 0 w 10"/>
                    <a:gd name="T1" fmla="*/ 18 h 170"/>
                    <a:gd name="T2" fmla="*/ 0 w 10"/>
                    <a:gd name="T3" fmla="*/ 9 h 170"/>
                    <a:gd name="T4" fmla="*/ 1 w 10"/>
                    <a:gd name="T5" fmla="*/ 0 h 17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70"/>
                    <a:gd name="T11" fmla="*/ 10 w 10"/>
                    <a:gd name="T12" fmla="*/ 170 h 1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70">
                      <a:moveTo>
                        <a:pt x="0" y="170"/>
                      </a:moveTo>
                      <a:lnTo>
                        <a:pt x="4" y="8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11" name="Freeform 813"/>
                <p:cNvSpPr>
                  <a:spLocks/>
                </p:cNvSpPr>
                <p:nvPr/>
              </p:nvSpPr>
              <p:spPr bwMode="auto">
                <a:xfrm>
                  <a:off x="3898" y="1586"/>
                  <a:ext cx="2" cy="58"/>
                </a:xfrm>
                <a:custGeom>
                  <a:avLst/>
                  <a:gdLst>
                    <a:gd name="T0" fmla="*/ 0 w 10"/>
                    <a:gd name="T1" fmla="*/ 19 h 173"/>
                    <a:gd name="T2" fmla="*/ 0 w 10"/>
                    <a:gd name="T3" fmla="*/ 10 h 173"/>
                    <a:gd name="T4" fmla="*/ 0 w 10"/>
                    <a:gd name="T5" fmla="*/ 0 h 17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73"/>
                    <a:gd name="T11" fmla="*/ 10 w 10"/>
                    <a:gd name="T12" fmla="*/ 173 h 1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73">
                      <a:moveTo>
                        <a:pt x="0" y="173"/>
                      </a:moveTo>
                      <a:lnTo>
                        <a:pt x="5" y="8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12" name="Freeform 814"/>
                <p:cNvSpPr>
                  <a:spLocks/>
                </p:cNvSpPr>
                <p:nvPr/>
              </p:nvSpPr>
              <p:spPr bwMode="auto">
                <a:xfrm>
                  <a:off x="3900" y="1529"/>
                  <a:ext cx="3" cy="57"/>
                </a:xfrm>
                <a:custGeom>
                  <a:avLst/>
                  <a:gdLst>
                    <a:gd name="T0" fmla="*/ 0 w 10"/>
                    <a:gd name="T1" fmla="*/ 19 h 171"/>
                    <a:gd name="T2" fmla="*/ 1 w 10"/>
                    <a:gd name="T3" fmla="*/ 10 h 171"/>
                    <a:gd name="T4" fmla="*/ 1 w 10"/>
                    <a:gd name="T5" fmla="*/ 0 h 17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71"/>
                    <a:gd name="T11" fmla="*/ 10 w 10"/>
                    <a:gd name="T12" fmla="*/ 171 h 17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71">
                      <a:moveTo>
                        <a:pt x="0" y="171"/>
                      </a:moveTo>
                      <a:lnTo>
                        <a:pt x="5" y="8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13" name="Freeform 815"/>
                <p:cNvSpPr>
                  <a:spLocks/>
                </p:cNvSpPr>
                <p:nvPr/>
              </p:nvSpPr>
              <p:spPr bwMode="auto">
                <a:xfrm>
                  <a:off x="3903" y="1474"/>
                  <a:ext cx="2" cy="55"/>
                </a:xfrm>
                <a:custGeom>
                  <a:avLst/>
                  <a:gdLst>
                    <a:gd name="T0" fmla="*/ 0 w 10"/>
                    <a:gd name="T1" fmla="*/ 18 h 164"/>
                    <a:gd name="T2" fmla="*/ 0 w 10"/>
                    <a:gd name="T3" fmla="*/ 9 h 164"/>
                    <a:gd name="T4" fmla="*/ 0 w 10"/>
                    <a:gd name="T5" fmla="*/ 4 h 164"/>
                    <a:gd name="T6" fmla="*/ 0 w 10"/>
                    <a:gd name="T7" fmla="*/ 0 h 1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64"/>
                    <a:gd name="T14" fmla="*/ 10 w 10"/>
                    <a:gd name="T15" fmla="*/ 164 h 1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64">
                      <a:moveTo>
                        <a:pt x="0" y="164"/>
                      </a:moveTo>
                      <a:lnTo>
                        <a:pt x="5" y="82"/>
                      </a:lnTo>
                      <a:lnTo>
                        <a:pt x="8" y="4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14" name="Freeform 816"/>
                <p:cNvSpPr>
                  <a:spLocks/>
                </p:cNvSpPr>
                <p:nvPr/>
              </p:nvSpPr>
              <p:spPr bwMode="auto">
                <a:xfrm>
                  <a:off x="3905" y="1424"/>
                  <a:ext cx="3" cy="50"/>
                </a:xfrm>
                <a:custGeom>
                  <a:avLst/>
                  <a:gdLst>
                    <a:gd name="T0" fmla="*/ 0 w 11"/>
                    <a:gd name="T1" fmla="*/ 17 h 151"/>
                    <a:gd name="T2" fmla="*/ 0 w 11"/>
                    <a:gd name="T3" fmla="*/ 8 h 151"/>
                    <a:gd name="T4" fmla="*/ 1 w 11"/>
                    <a:gd name="T5" fmla="*/ 4 h 151"/>
                    <a:gd name="T6" fmla="*/ 1 w 11"/>
                    <a:gd name="T7" fmla="*/ 0 h 1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51"/>
                    <a:gd name="T14" fmla="*/ 11 w 11"/>
                    <a:gd name="T15" fmla="*/ 151 h 1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51">
                      <a:moveTo>
                        <a:pt x="0" y="151"/>
                      </a:moveTo>
                      <a:lnTo>
                        <a:pt x="5" y="74"/>
                      </a:lnTo>
                      <a:lnTo>
                        <a:pt x="8" y="37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15" name="Freeform 817"/>
                <p:cNvSpPr>
                  <a:spLocks/>
                </p:cNvSpPr>
                <p:nvPr/>
              </p:nvSpPr>
              <p:spPr bwMode="auto">
                <a:xfrm>
                  <a:off x="3908" y="1380"/>
                  <a:ext cx="3" cy="44"/>
                </a:xfrm>
                <a:custGeom>
                  <a:avLst/>
                  <a:gdLst>
                    <a:gd name="T0" fmla="*/ 0 w 11"/>
                    <a:gd name="T1" fmla="*/ 15 h 132"/>
                    <a:gd name="T2" fmla="*/ 0 w 11"/>
                    <a:gd name="T3" fmla="*/ 11 h 132"/>
                    <a:gd name="T4" fmla="*/ 0 w 11"/>
                    <a:gd name="T5" fmla="*/ 7 h 132"/>
                    <a:gd name="T6" fmla="*/ 1 w 11"/>
                    <a:gd name="T7" fmla="*/ 3 h 132"/>
                    <a:gd name="T8" fmla="*/ 1 w 1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32"/>
                    <a:gd name="T17" fmla="*/ 11 w 11"/>
                    <a:gd name="T18" fmla="*/ 132 h 1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32">
                      <a:moveTo>
                        <a:pt x="0" y="132"/>
                      </a:moveTo>
                      <a:lnTo>
                        <a:pt x="2" y="97"/>
                      </a:lnTo>
                      <a:lnTo>
                        <a:pt x="5" y="63"/>
                      </a:lnTo>
                      <a:lnTo>
                        <a:pt x="9" y="3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16" name="Freeform 818"/>
                <p:cNvSpPr>
                  <a:spLocks/>
                </p:cNvSpPr>
                <p:nvPr/>
              </p:nvSpPr>
              <p:spPr bwMode="auto">
                <a:xfrm>
                  <a:off x="3911" y="1344"/>
                  <a:ext cx="2" cy="36"/>
                </a:xfrm>
                <a:custGeom>
                  <a:avLst/>
                  <a:gdLst>
                    <a:gd name="T0" fmla="*/ 0 w 10"/>
                    <a:gd name="T1" fmla="*/ 12 h 109"/>
                    <a:gd name="T2" fmla="*/ 0 w 10"/>
                    <a:gd name="T3" fmla="*/ 9 h 109"/>
                    <a:gd name="T4" fmla="*/ 0 w 10"/>
                    <a:gd name="T5" fmla="*/ 6 h 109"/>
                    <a:gd name="T6" fmla="*/ 0 w 10"/>
                    <a:gd name="T7" fmla="*/ 3 h 109"/>
                    <a:gd name="T8" fmla="*/ 0 w 10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09"/>
                    <a:gd name="T17" fmla="*/ 10 w 10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09">
                      <a:moveTo>
                        <a:pt x="0" y="109"/>
                      </a:moveTo>
                      <a:lnTo>
                        <a:pt x="2" y="80"/>
                      </a:lnTo>
                      <a:lnTo>
                        <a:pt x="5" y="51"/>
                      </a:lnTo>
                      <a:lnTo>
                        <a:pt x="8" y="2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17" name="Freeform 819"/>
                <p:cNvSpPr>
                  <a:spLocks/>
                </p:cNvSpPr>
                <p:nvPr/>
              </p:nvSpPr>
              <p:spPr bwMode="auto">
                <a:xfrm>
                  <a:off x="3913" y="1316"/>
                  <a:ext cx="3" cy="28"/>
                </a:xfrm>
                <a:custGeom>
                  <a:avLst/>
                  <a:gdLst>
                    <a:gd name="T0" fmla="*/ 0 w 10"/>
                    <a:gd name="T1" fmla="*/ 10 h 82"/>
                    <a:gd name="T2" fmla="*/ 0 w 10"/>
                    <a:gd name="T3" fmla="*/ 7 h 82"/>
                    <a:gd name="T4" fmla="*/ 1 w 10"/>
                    <a:gd name="T5" fmla="*/ 4 h 82"/>
                    <a:gd name="T6" fmla="*/ 1 w 10"/>
                    <a:gd name="T7" fmla="*/ 2 h 82"/>
                    <a:gd name="T8" fmla="*/ 1 w 10"/>
                    <a:gd name="T9" fmla="*/ 0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82"/>
                    <a:gd name="T17" fmla="*/ 10 w 10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82">
                      <a:moveTo>
                        <a:pt x="0" y="82"/>
                      </a:moveTo>
                      <a:lnTo>
                        <a:pt x="2" y="58"/>
                      </a:lnTo>
                      <a:lnTo>
                        <a:pt x="5" y="37"/>
                      </a:lnTo>
                      <a:lnTo>
                        <a:pt x="8" y="1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18" name="Freeform 820"/>
                <p:cNvSpPr>
                  <a:spLocks/>
                </p:cNvSpPr>
                <p:nvPr/>
              </p:nvSpPr>
              <p:spPr bwMode="auto">
                <a:xfrm>
                  <a:off x="3916" y="1299"/>
                  <a:ext cx="2" cy="17"/>
                </a:xfrm>
                <a:custGeom>
                  <a:avLst/>
                  <a:gdLst>
                    <a:gd name="T0" fmla="*/ 0 w 10"/>
                    <a:gd name="T1" fmla="*/ 6 h 51"/>
                    <a:gd name="T2" fmla="*/ 0 w 10"/>
                    <a:gd name="T3" fmla="*/ 4 h 51"/>
                    <a:gd name="T4" fmla="*/ 0 w 10"/>
                    <a:gd name="T5" fmla="*/ 2 h 51"/>
                    <a:gd name="T6" fmla="*/ 0 w 10"/>
                    <a:gd name="T7" fmla="*/ 1 h 51"/>
                    <a:gd name="T8" fmla="*/ 0 w 10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51"/>
                    <a:gd name="T17" fmla="*/ 10 w 10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51">
                      <a:moveTo>
                        <a:pt x="0" y="51"/>
                      </a:moveTo>
                      <a:lnTo>
                        <a:pt x="2" y="36"/>
                      </a:lnTo>
                      <a:lnTo>
                        <a:pt x="5" y="21"/>
                      </a:lnTo>
                      <a:lnTo>
                        <a:pt x="8" y="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19" name="Freeform 821"/>
                <p:cNvSpPr>
                  <a:spLocks/>
                </p:cNvSpPr>
                <p:nvPr/>
              </p:nvSpPr>
              <p:spPr bwMode="auto">
                <a:xfrm>
                  <a:off x="3918" y="1293"/>
                  <a:ext cx="3" cy="6"/>
                </a:xfrm>
                <a:custGeom>
                  <a:avLst/>
                  <a:gdLst>
                    <a:gd name="T0" fmla="*/ 0 w 10"/>
                    <a:gd name="T1" fmla="*/ 2 h 18"/>
                    <a:gd name="T2" fmla="*/ 0 w 10"/>
                    <a:gd name="T3" fmla="*/ 1 h 18"/>
                    <a:gd name="T4" fmla="*/ 1 w 10"/>
                    <a:gd name="T5" fmla="*/ 1 h 18"/>
                    <a:gd name="T6" fmla="*/ 1 w 10"/>
                    <a:gd name="T7" fmla="*/ 0 h 18"/>
                    <a:gd name="T8" fmla="*/ 1 w 10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8"/>
                    <a:gd name="T17" fmla="*/ 10 w 10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8">
                      <a:moveTo>
                        <a:pt x="0" y="18"/>
                      </a:moveTo>
                      <a:lnTo>
                        <a:pt x="3" y="12"/>
                      </a:lnTo>
                      <a:lnTo>
                        <a:pt x="5" y="5"/>
                      </a:lnTo>
                      <a:lnTo>
                        <a:pt x="8" y="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20" name="Freeform 822"/>
                <p:cNvSpPr>
                  <a:spLocks/>
                </p:cNvSpPr>
                <p:nvPr/>
              </p:nvSpPr>
              <p:spPr bwMode="auto">
                <a:xfrm>
                  <a:off x="3921" y="1293"/>
                  <a:ext cx="2" cy="5"/>
                </a:xfrm>
                <a:custGeom>
                  <a:avLst/>
                  <a:gdLst>
                    <a:gd name="T0" fmla="*/ 0 w 11"/>
                    <a:gd name="T1" fmla="*/ 0 h 13"/>
                    <a:gd name="T2" fmla="*/ 0 w 11"/>
                    <a:gd name="T3" fmla="*/ 0 h 13"/>
                    <a:gd name="T4" fmla="*/ 0 w 11"/>
                    <a:gd name="T5" fmla="*/ 0 h 13"/>
                    <a:gd name="T6" fmla="*/ 0 w 11"/>
                    <a:gd name="T7" fmla="*/ 1 h 13"/>
                    <a:gd name="T8" fmla="*/ 0 w 11"/>
                    <a:gd name="T9" fmla="*/ 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3"/>
                    <a:gd name="T17" fmla="*/ 11 w 11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8" y="8"/>
                      </a:lnTo>
                      <a:lnTo>
                        <a:pt x="11" y="13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21" name="Freeform 823"/>
                <p:cNvSpPr>
                  <a:spLocks/>
                </p:cNvSpPr>
                <p:nvPr/>
              </p:nvSpPr>
              <p:spPr bwMode="auto">
                <a:xfrm>
                  <a:off x="3923" y="1298"/>
                  <a:ext cx="3" cy="15"/>
                </a:xfrm>
                <a:custGeom>
                  <a:avLst/>
                  <a:gdLst>
                    <a:gd name="T0" fmla="*/ 0 w 10"/>
                    <a:gd name="T1" fmla="*/ 0 h 46"/>
                    <a:gd name="T2" fmla="*/ 0 w 10"/>
                    <a:gd name="T3" fmla="*/ 1 h 46"/>
                    <a:gd name="T4" fmla="*/ 0 w 10"/>
                    <a:gd name="T5" fmla="*/ 2 h 46"/>
                    <a:gd name="T6" fmla="*/ 1 w 10"/>
                    <a:gd name="T7" fmla="*/ 3 h 46"/>
                    <a:gd name="T8" fmla="*/ 1 w 10"/>
                    <a:gd name="T9" fmla="*/ 5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46"/>
                    <a:gd name="T17" fmla="*/ 10 w 10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46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4" y="18"/>
                      </a:lnTo>
                      <a:lnTo>
                        <a:pt x="7" y="31"/>
                      </a:lnTo>
                      <a:lnTo>
                        <a:pt x="10" y="46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22" name="Freeform 824"/>
                <p:cNvSpPr>
                  <a:spLocks/>
                </p:cNvSpPr>
                <p:nvPr/>
              </p:nvSpPr>
              <p:spPr bwMode="auto">
                <a:xfrm>
                  <a:off x="3926" y="1313"/>
                  <a:ext cx="2" cy="26"/>
                </a:xfrm>
                <a:custGeom>
                  <a:avLst/>
                  <a:gdLst>
                    <a:gd name="T0" fmla="*/ 0 w 10"/>
                    <a:gd name="T1" fmla="*/ 0 h 77"/>
                    <a:gd name="T2" fmla="*/ 0 w 10"/>
                    <a:gd name="T3" fmla="*/ 2 h 77"/>
                    <a:gd name="T4" fmla="*/ 0 w 10"/>
                    <a:gd name="T5" fmla="*/ 4 h 77"/>
                    <a:gd name="T6" fmla="*/ 0 w 10"/>
                    <a:gd name="T7" fmla="*/ 6 h 77"/>
                    <a:gd name="T8" fmla="*/ 0 w 10"/>
                    <a:gd name="T9" fmla="*/ 9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77"/>
                    <a:gd name="T17" fmla="*/ 10 w 1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77">
                      <a:moveTo>
                        <a:pt x="0" y="0"/>
                      </a:moveTo>
                      <a:lnTo>
                        <a:pt x="2" y="17"/>
                      </a:lnTo>
                      <a:lnTo>
                        <a:pt x="4" y="35"/>
                      </a:lnTo>
                      <a:lnTo>
                        <a:pt x="8" y="55"/>
                      </a:lnTo>
                      <a:lnTo>
                        <a:pt x="10" y="77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23" name="Freeform 825"/>
                <p:cNvSpPr>
                  <a:spLocks/>
                </p:cNvSpPr>
                <p:nvPr/>
              </p:nvSpPr>
              <p:spPr bwMode="auto">
                <a:xfrm>
                  <a:off x="3928" y="1339"/>
                  <a:ext cx="3" cy="34"/>
                </a:xfrm>
                <a:custGeom>
                  <a:avLst/>
                  <a:gdLst>
                    <a:gd name="T0" fmla="*/ 0 w 11"/>
                    <a:gd name="T1" fmla="*/ 0 h 104"/>
                    <a:gd name="T2" fmla="*/ 0 w 11"/>
                    <a:gd name="T3" fmla="*/ 3 h 104"/>
                    <a:gd name="T4" fmla="*/ 0 w 11"/>
                    <a:gd name="T5" fmla="*/ 5 h 104"/>
                    <a:gd name="T6" fmla="*/ 1 w 11"/>
                    <a:gd name="T7" fmla="*/ 8 h 104"/>
                    <a:gd name="T8" fmla="*/ 1 w 11"/>
                    <a:gd name="T9" fmla="*/ 11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04"/>
                    <a:gd name="T17" fmla="*/ 11 w 11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04">
                      <a:moveTo>
                        <a:pt x="0" y="0"/>
                      </a:moveTo>
                      <a:lnTo>
                        <a:pt x="2" y="24"/>
                      </a:lnTo>
                      <a:lnTo>
                        <a:pt x="5" y="49"/>
                      </a:lnTo>
                      <a:lnTo>
                        <a:pt x="9" y="76"/>
                      </a:lnTo>
                      <a:lnTo>
                        <a:pt x="11" y="104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24" name="Freeform 826"/>
                <p:cNvSpPr>
                  <a:spLocks/>
                </p:cNvSpPr>
                <p:nvPr/>
              </p:nvSpPr>
              <p:spPr bwMode="auto">
                <a:xfrm>
                  <a:off x="3931" y="1373"/>
                  <a:ext cx="3" cy="43"/>
                </a:xfrm>
                <a:custGeom>
                  <a:avLst/>
                  <a:gdLst>
                    <a:gd name="T0" fmla="*/ 0 w 10"/>
                    <a:gd name="T1" fmla="*/ 0 h 127"/>
                    <a:gd name="T2" fmla="*/ 0 w 10"/>
                    <a:gd name="T3" fmla="*/ 3 h 127"/>
                    <a:gd name="T4" fmla="*/ 1 w 10"/>
                    <a:gd name="T5" fmla="*/ 7 h 127"/>
                    <a:gd name="T6" fmla="*/ 1 w 10"/>
                    <a:gd name="T7" fmla="*/ 10 h 127"/>
                    <a:gd name="T8" fmla="*/ 1 w 10"/>
                    <a:gd name="T9" fmla="*/ 15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27"/>
                    <a:gd name="T17" fmla="*/ 10 w 10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27">
                      <a:moveTo>
                        <a:pt x="0" y="0"/>
                      </a:moveTo>
                      <a:lnTo>
                        <a:pt x="2" y="30"/>
                      </a:lnTo>
                      <a:lnTo>
                        <a:pt x="6" y="62"/>
                      </a:lnTo>
                      <a:lnTo>
                        <a:pt x="8" y="93"/>
                      </a:lnTo>
                      <a:lnTo>
                        <a:pt x="10" y="127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25" name="Freeform 827"/>
                <p:cNvSpPr>
                  <a:spLocks/>
                </p:cNvSpPr>
                <p:nvPr/>
              </p:nvSpPr>
              <p:spPr bwMode="auto">
                <a:xfrm>
                  <a:off x="3934" y="1416"/>
                  <a:ext cx="2" cy="48"/>
                </a:xfrm>
                <a:custGeom>
                  <a:avLst/>
                  <a:gdLst>
                    <a:gd name="T0" fmla="*/ 0 w 10"/>
                    <a:gd name="T1" fmla="*/ 0 h 145"/>
                    <a:gd name="T2" fmla="*/ 0 w 10"/>
                    <a:gd name="T3" fmla="*/ 4 h 145"/>
                    <a:gd name="T4" fmla="*/ 0 w 10"/>
                    <a:gd name="T5" fmla="*/ 8 h 145"/>
                    <a:gd name="T6" fmla="*/ 0 w 10"/>
                    <a:gd name="T7" fmla="*/ 12 h 145"/>
                    <a:gd name="T8" fmla="*/ 0 w 10"/>
                    <a:gd name="T9" fmla="*/ 16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45"/>
                    <a:gd name="T17" fmla="*/ 10 w 10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45">
                      <a:moveTo>
                        <a:pt x="0" y="0"/>
                      </a:moveTo>
                      <a:lnTo>
                        <a:pt x="3" y="35"/>
                      </a:lnTo>
                      <a:lnTo>
                        <a:pt x="5" y="70"/>
                      </a:lnTo>
                      <a:lnTo>
                        <a:pt x="8" y="107"/>
                      </a:lnTo>
                      <a:lnTo>
                        <a:pt x="10" y="145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26" name="Freeform 828"/>
                <p:cNvSpPr>
                  <a:spLocks/>
                </p:cNvSpPr>
                <p:nvPr/>
              </p:nvSpPr>
              <p:spPr bwMode="auto">
                <a:xfrm>
                  <a:off x="3936" y="1464"/>
                  <a:ext cx="3" cy="53"/>
                </a:xfrm>
                <a:custGeom>
                  <a:avLst/>
                  <a:gdLst>
                    <a:gd name="T0" fmla="*/ 0 w 11"/>
                    <a:gd name="T1" fmla="*/ 0 h 159"/>
                    <a:gd name="T2" fmla="*/ 0 w 11"/>
                    <a:gd name="T3" fmla="*/ 4 h 159"/>
                    <a:gd name="T4" fmla="*/ 0 w 11"/>
                    <a:gd name="T5" fmla="*/ 9 h 159"/>
                    <a:gd name="T6" fmla="*/ 1 w 11"/>
                    <a:gd name="T7" fmla="*/ 18 h 1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59"/>
                    <a:gd name="T14" fmla="*/ 11 w 11"/>
                    <a:gd name="T15" fmla="*/ 159 h 1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59">
                      <a:moveTo>
                        <a:pt x="0" y="0"/>
                      </a:moveTo>
                      <a:lnTo>
                        <a:pt x="3" y="38"/>
                      </a:lnTo>
                      <a:lnTo>
                        <a:pt x="5" y="79"/>
                      </a:lnTo>
                      <a:lnTo>
                        <a:pt x="11" y="159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27" name="Freeform 829"/>
                <p:cNvSpPr>
                  <a:spLocks/>
                </p:cNvSpPr>
                <p:nvPr/>
              </p:nvSpPr>
              <p:spPr bwMode="auto">
                <a:xfrm>
                  <a:off x="3939" y="1517"/>
                  <a:ext cx="2" cy="55"/>
                </a:xfrm>
                <a:custGeom>
                  <a:avLst/>
                  <a:gdLst>
                    <a:gd name="T0" fmla="*/ 0 w 10"/>
                    <a:gd name="T1" fmla="*/ 0 h 165"/>
                    <a:gd name="T2" fmla="*/ 0 w 10"/>
                    <a:gd name="T3" fmla="*/ 9 h 165"/>
                    <a:gd name="T4" fmla="*/ 0 w 10"/>
                    <a:gd name="T5" fmla="*/ 18 h 16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65"/>
                    <a:gd name="T11" fmla="*/ 10 w 10"/>
                    <a:gd name="T12" fmla="*/ 165 h 1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65">
                      <a:moveTo>
                        <a:pt x="0" y="0"/>
                      </a:moveTo>
                      <a:lnTo>
                        <a:pt x="4" y="82"/>
                      </a:lnTo>
                      <a:lnTo>
                        <a:pt x="10" y="165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28" name="Freeform 830"/>
                <p:cNvSpPr>
                  <a:spLocks/>
                </p:cNvSpPr>
                <p:nvPr/>
              </p:nvSpPr>
              <p:spPr bwMode="auto">
                <a:xfrm>
                  <a:off x="3941" y="1572"/>
                  <a:ext cx="3" cy="55"/>
                </a:xfrm>
                <a:custGeom>
                  <a:avLst/>
                  <a:gdLst>
                    <a:gd name="T0" fmla="*/ 0 w 10"/>
                    <a:gd name="T1" fmla="*/ 0 h 165"/>
                    <a:gd name="T2" fmla="*/ 0 w 10"/>
                    <a:gd name="T3" fmla="*/ 9 h 165"/>
                    <a:gd name="T4" fmla="*/ 1 w 10"/>
                    <a:gd name="T5" fmla="*/ 18 h 16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65"/>
                    <a:gd name="T11" fmla="*/ 10 w 10"/>
                    <a:gd name="T12" fmla="*/ 165 h 1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65">
                      <a:moveTo>
                        <a:pt x="0" y="0"/>
                      </a:moveTo>
                      <a:lnTo>
                        <a:pt x="4" y="83"/>
                      </a:lnTo>
                      <a:lnTo>
                        <a:pt x="10" y="165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29" name="Freeform 831"/>
                <p:cNvSpPr>
                  <a:spLocks/>
                </p:cNvSpPr>
                <p:nvPr/>
              </p:nvSpPr>
              <p:spPr bwMode="auto">
                <a:xfrm>
                  <a:off x="3944" y="1627"/>
                  <a:ext cx="2" cy="54"/>
                </a:xfrm>
                <a:custGeom>
                  <a:avLst/>
                  <a:gdLst>
                    <a:gd name="T0" fmla="*/ 0 w 10"/>
                    <a:gd name="T1" fmla="*/ 0 h 163"/>
                    <a:gd name="T2" fmla="*/ 0 w 10"/>
                    <a:gd name="T3" fmla="*/ 9 h 163"/>
                    <a:gd name="T4" fmla="*/ 0 w 10"/>
                    <a:gd name="T5" fmla="*/ 14 h 163"/>
                    <a:gd name="T6" fmla="*/ 0 w 10"/>
                    <a:gd name="T7" fmla="*/ 18 h 1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63"/>
                    <a:gd name="T14" fmla="*/ 10 w 10"/>
                    <a:gd name="T15" fmla="*/ 163 h 1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63">
                      <a:moveTo>
                        <a:pt x="0" y="0"/>
                      </a:moveTo>
                      <a:lnTo>
                        <a:pt x="4" y="83"/>
                      </a:lnTo>
                      <a:lnTo>
                        <a:pt x="8" y="124"/>
                      </a:lnTo>
                      <a:lnTo>
                        <a:pt x="10" y="163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30" name="Freeform 832"/>
                <p:cNvSpPr>
                  <a:spLocks/>
                </p:cNvSpPr>
                <p:nvPr/>
              </p:nvSpPr>
              <p:spPr bwMode="auto">
                <a:xfrm>
                  <a:off x="3946" y="1681"/>
                  <a:ext cx="3" cy="51"/>
                </a:xfrm>
                <a:custGeom>
                  <a:avLst/>
                  <a:gdLst>
                    <a:gd name="T0" fmla="*/ 0 w 10"/>
                    <a:gd name="T1" fmla="*/ 0 h 153"/>
                    <a:gd name="T2" fmla="*/ 0 w 10"/>
                    <a:gd name="T3" fmla="*/ 9 h 153"/>
                    <a:gd name="T4" fmla="*/ 1 w 10"/>
                    <a:gd name="T5" fmla="*/ 17 h 15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53"/>
                    <a:gd name="T11" fmla="*/ 10 w 10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53">
                      <a:moveTo>
                        <a:pt x="0" y="0"/>
                      </a:moveTo>
                      <a:lnTo>
                        <a:pt x="4" y="78"/>
                      </a:lnTo>
                      <a:lnTo>
                        <a:pt x="10" y="153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31" name="Freeform 833"/>
                <p:cNvSpPr>
                  <a:spLocks/>
                </p:cNvSpPr>
                <p:nvPr/>
              </p:nvSpPr>
              <p:spPr bwMode="auto">
                <a:xfrm>
                  <a:off x="3949" y="1732"/>
                  <a:ext cx="3" cy="47"/>
                </a:xfrm>
                <a:custGeom>
                  <a:avLst/>
                  <a:gdLst>
                    <a:gd name="T0" fmla="*/ 0 w 10"/>
                    <a:gd name="T1" fmla="*/ 0 h 139"/>
                    <a:gd name="T2" fmla="*/ 1 w 10"/>
                    <a:gd name="T3" fmla="*/ 8 h 139"/>
                    <a:gd name="T4" fmla="*/ 1 w 10"/>
                    <a:gd name="T5" fmla="*/ 12 h 139"/>
                    <a:gd name="T6" fmla="*/ 1 w 10"/>
                    <a:gd name="T7" fmla="*/ 16 h 1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39"/>
                    <a:gd name="T14" fmla="*/ 10 w 10"/>
                    <a:gd name="T15" fmla="*/ 139 h 1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39">
                      <a:moveTo>
                        <a:pt x="0" y="0"/>
                      </a:moveTo>
                      <a:lnTo>
                        <a:pt x="5" y="70"/>
                      </a:lnTo>
                      <a:lnTo>
                        <a:pt x="8" y="106"/>
                      </a:lnTo>
                      <a:lnTo>
                        <a:pt x="10" y="139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32" name="Freeform 834"/>
                <p:cNvSpPr>
                  <a:spLocks/>
                </p:cNvSpPr>
                <p:nvPr/>
              </p:nvSpPr>
              <p:spPr bwMode="auto">
                <a:xfrm>
                  <a:off x="3952" y="1779"/>
                  <a:ext cx="2" cy="40"/>
                </a:xfrm>
                <a:custGeom>
                  <a:avLst/>
                  <a:gdLst>
                    <a:gd name="T0" fmla="*/ 0 w 12"/>
                    <a:gd name="T1" fmla="*/ 0 h 122"/>
                    <a:gd name="T2" fmla="*/ 0 w 12"/>
                    <a:gd name="T3" fmla="*/ 3 h 122"/>
                    <a:gd name="T4" fmla="*/ 0 w 12"/>
                    <a:gd name="T5" fmla="*/ 7 h 122"/>
                    <a:gd name="T6" fmla="*/ 0 w 12"/>
                    <a:gd name="T7" fmla="*/ 10 h 122"/>
                    <a:gd name="T8" fmla="*/ 0 w 12"/>
                    <a:gd name="T9" fmla="*/ 13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22"/>
                    <a:gd name="T17" fmla="*/ 12 w 12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22">
                      <a:moveTo>
                        <a:pt x="0" y="0"/>
                      </a:moveTo>
                      <a:lnTo>
                        <a:pt x="3" y="31"/>
                      </a:lnTo>
                      <a:lnTo>
                        <a:pt x="6" y="63"/>
                      </a:lnTo>
                      <a:lnTo>
                        <a:pt x="9" y="93"/>
                      </a:lnTo>
                      <a:lnTo>
                        <a:pt x="12" y="122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33" name="Freeform 835"/>
                <p:cNvSpPr>
                  <a:spLocks/>
                </p:cNvSpPr>
                <p:nvPr/>
              </p:nvSpPr>
              <p:spPr bwMode="auto">
                <a:xfrm>
                  <a:off x="3954" y="1819"/>
                  <a:ext cx="3" cy="34"/>
                </a:xfrm>
                <a:custGeom>
                  <a:avLst/>
                  <a:gdLst>
                    <a:gd name="T0" fmla="*/ 0 w 10"/>
                    <a:gd name="T1" fmla="*/ 0 h 102"/>
                    <a:gd name="T2" fmla="*/ 0 w 10"/>
                    <a:gd name="T3" fmla="*/ 3 h 102"/>
                    <a:gd name="T4" fmla="*/ 1 w 10"/>
                    <a:gd name="T5" fmla="*/ 6 h 102"/>
                    <a:gd name="T6" fmla="*/ 1 w 10"/>
                    <a:gd name="T7" fmla="*/ 9 h 102"/>
                    <a:gd name="T8" fmla="*/ 1 w 10"/>
                    <a:gd name="T9" fmla="*/ 11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02"/>
                    <a:gd name="T17" fmla="*/ 10 w 10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02">
                      <a:moveTo>
                        <a:pt x="0" y="0"/>
                      </a:moveTo>
                      <a:lnTo>
                        <a:pt x="2" y="27"/>
                      </a:lnTo>
                      <a:lnTo>
                        <a:pt x="5" y="54"/>
                      </a:lnTo>
                      <a:lnTo>
                        <a:pt x="7" y="79"/>
                      </a:lnTo>
                      <a:lnTo>
                        <a:pt x="10" y="102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34" name="Freeform 836"/>
                <p:cNvSpPr>
                  <a:spLocks/>
                </p:cNvSpPr>
                <p:nvPr/>
              </p:nvSpPr>
              <p:spPr bwMode="auto">
                <a:xfrm>
                  <a:off x="3957" y="1853"/>
                  <a:ext cx="2" cy="27"/>
                </a:xfrm>
                <a:custGeom>
                  <a:avLst/>
                  <a:gdLst>
                    <a:gd name="T0" fmla="*/ 0 w 10"/>
                    <a:gd name="T1" fmla="*/ 0 h 80"/>
                    <a:gd name="T2" fmla="*/ 0 w 10"/>
                    <a:gd name="T3" fmla="*/ 2 h 80"/>
                    <a:gd name="T4" fmla="*/ 0 w 10"/>
                    <a:gd name="T5" fmla="*/ 5 h 80"/>
                    <a:gd name="T6" fmla="*/ 0 w 10"/>
                    <a:gd name="T7" fmla="*/ 7 h 80"/>
                    <a:gd name="T8" fmla="*/ 0 w 10"/>
                    <a:gd name="T9" fmla="*/ 9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80"/>
                    <a:gd name="T17" fmla="*/ 10 w 10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80">
                      <a:moveTo>
                        <a:pt x="0" y="0"/>
                      </a:moveTo>
                      <a:lnTo>
                        <a:pt x="2" y="22"/>
                      </a:lnTo>
                      <a:lnTo>
                        <a:pt x="4" y="43"/>
                      </a:lnTo>
                      <a:lnTo>
                        <a:pt x="8" y="62"/>
                      </a:lnTo>
                      <a:lnTo>
                        <a:pt x="10" y="8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35" name="Freeform 837"/>
                <p:cNvSpPr>
                  <a:spLocks/>
                </p:cNvSpPr>
                <p:nvPr/>
              </p:nvSpPr>
              <p:spPr bwMode="auto">
                <a:xfrm>
                  <a:off x="3959" y="1880"/>
                  <a:ext cx="3" cy="19"/>
                </a:xfrm>
                <a:custGeom>
                  <a:avLst/>
                  <a:gdLst>
                    <a:gd name="T0" fmla="*/ 0 w 10"/>
                    <a:gd name="T1" fmla="*/ 0 h 58"/>
                    <a:gd name="T2" fmla="*/ 0 w 10"/>
                    <a:gd name="T3" fmla="*/ 2 h 58"/>
                    <a:gd name="T4" fmla="*/ 0 w 10"/>
                    <a:gd name="T5" fmla="*/ 3 h 58"/>
                    <a:gd name="T6" fmla="*/ 1 w 10"/>
                    <a:gd name="T7" fmla="*/ 5 h 58"/>
                    <a:gd name="T8" fmla="*/ 1 w 10"/>
                    <a:gd name="T9" fmla="*/ 6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58"/>
                    <a:gd name="T17" fmla="*/ 10 w 10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58">
                      <a:moveTo>
                        <a:pt x="0" y="0"/>
                      </a:moveTo>
                      <a:lnTo>
                        <a:pt x="2" y="17"/>
                      </a:lnTo>
                      <a:lnTo>
                        <a:pt x="4" y="32"/>
                      </a:lnTo>
                      <a:lnTo>
                        <a:pt x="8" y="46"/>
                      </a:lnTo>
                      <a:lnTo>
                        <a:pt x="10" y="58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36" name="Freeform 838"/>
                <p:cNvSpPr>
                  <a:spLocks/>
                </p:cNvSpPr>
                <p:nvPr/>
              </p:nvSpPr>
              <p:spPr bwMode="auto">
                <a:xfrm>
                  <a:off x="3962" y="1899"/>
                  <a:ext cx="3" cy="13"/>
                </a:xfrm>
                <a:custGeom>
                  <a:avLst/>
                  <a:gdLst>
                    <a:gd name="T0" fmla="*/ 0 w 10"/>
                    <a:gd name="T1" fmla="*/ 0 h 37"/>
                    <a:gd name="T2" fmla="*/ 0 w 10"/>
                    <a:gd name="T3" fmla="*/ 1 h 37"/>
                    <a:gd name="T4" fmla="*/ 0 w 10"/>
                    <a:gd name="T5" fmla="*/ 2 h 37"/>
                    <a:gd name="T6" fmla="*/ 1 w 10"/>
                    <a:gd name="T7" fmla="*/ 4 h 37"/>
                    <a:gd name="T8" fmla="*/ 1 w 10"/>
                    <a:gd name="T9" fmla="*/ 5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7"/>
                    <a:gd name="T17" fmla="*/ 10 w 10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7">
                      <a:moveTo>
                        <a:pt x="0" y="0"/>
                      </a:moveTo>
                      <a:lnTo>
                        <a:pt x="2" y="12"/>
                      </a:lnTo>
                      <a:lnTo>
                        <a:pt x="4" y="21"/>
                      </a:lnTo>
                      <a:lnTo>
                        <a:pt x="8" y="30"/>
                      </a:lnTo>
                      <a:lnTo>
                        <a:pt x="10" y="37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37" name="Freeform 839"/>
                <p:cNvSpPr>
                  <a:spLocks/>
                </p:cNvSpPr>
                <p:nvPr/>
              </p:nvSpPr>
              <p:spPr bwMode="auto">
                <a:xfrm>
                  <a:off x="3965" y="1912"/>
                  <a:ext cx="2" cy="5"/>
                </a:xfrm>
                <a:custGeom>
                  <a:avLst/>
                  <a:gdLst>
                    <a:gd name="T0" fmla="*/ 0 w 10"/>
                    <a:gd name="T1" fmla="*/ 0 h 16"/>
                    <a:gd name="T2" fmla="*/ 0 w 10"/>
                    <a:gd name="T3" fmla="*/ 1 h 16"/>
                    <a:gd name="T4" fmla="*/ 0 w 10"/>
                    <a:gd name="T5" fmla="*/ 1 h 16"/>
                    <a:gd name="T6" fmla="*/ 0 w 10"/>
                    <a:gd name="T7" fmla="*/ 1 h 16"/>
                    <a:gd name="T8" fmla="*/ 0 w 10"/>
                    <a:gd name="T9" fmla="*/ 2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6"/>
                    <a:gd name="T17" fmla="*/ 10 w 10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6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5" y="10"/>
                      </a:lnTo>
                      <a:lnTo>
                        <a:pt x="8" y="13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38" name="Freeform 840"/>
                <p:cNvSpPr>
                  <a:spLocks/>
                </p:cNvSpPr>
                <p:nvPr/>
              </p:nvSpPr>
              <p:spPr bwMode="auto">
                <a:xfrm>
                  <a:off x="3967" y="1916"/>
                  <a:ext cx="3" cy="1"/>
                </a:xfrm>
                <a:custGeom>
                  <a:avLst/>
                  <a:gdLst>
                    <a:gd name="T0" fmla="*/ 0 w 10"/>
                    <a:gd name="T1" fmla="*/ 0 h 3"/>
                    <a:gd name="T2" fmla="*/ 0 w 10"/>
                    <a:gd name="T3" fmla="*/ 0 h 3"/>
                    <a:gd name="T4" fmla="*/ 1 w 10"/>
                    <a:gd name="T5" fmla="*/ 0 h 3"/>
                    <a:gd name="T6" fmla="*/ 1 w 10"/>
                    <a:gd name="T7" fmla="*/ 0 h 3"/>
                    <a:gd name="T8" fmla="*/ 1 w 10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"/>
                    <a:gd name="T17" fmla="*/ 10 w 1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">
                      <a:moveTo>
                        <a:pt x="0" y="2"/>
                      </a:move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39" name="Freeform 841"/>
                <p:cNvSpPr>
                  <a:spLocks/>
                </p:cNvSpPr>
                <p:nvPr/>
              </p:nvSpPr>
              <p:spPr bwMode="auto">
                <a:xfrm>
                  <a:off x="3970" y="1911"/>
                  <a:ext cx="2" cy="5"/>
                </a:xfrm>
                <a:custGeom>
                  <a:avLst/>
                  <a:gdLst>
                    <a:gd name="T0" fmla="*/ 0 w 11"/>
                    <a:gd name="T1" fmla="*/ 1 h 17"/>
                    <a:gd name="T2" fmla="*/ 0 w 11"/>
                    <a:gd name="T3" fmla="*/ 1 h 17"/>
                    <a:gd name="T4" fmla="*/ 0 w 11"/>
                    <a:gd name="T5" fmla="*/ 1 h 17"/>
                    <a:gd name="T6" fmla="*/ 0 w 1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7"/>
                    <a:gd name="T14" fmla="*/ 11 w 1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7">
                      <a:moveTo>
                        <a:pt x="0" y="17"/>
                      </a:moveTo>
                      <a:lnTo>
                        <a:pt x="3" y="15"/>
                      </a:lnTo>
                      <a:lnTo>
                        <a:pt x="5" y="1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40" name="Freeform 842"/>
                <p:cNvSpPr>
                  <a:spLocks/>
                </p:cNvSpPr>
                <p:nvPr/>
              </p:nvSpPr>
              <p:spPr bwMode="auto">
                <a:xfrm>
                  <a:off x="3972" y="1901"/>
                  <a:ext cx="3" cy="10"/>
                </a:xfrm>
                <a:custGeom>
                  <a:avLst/>
                  <a:gdLst>
                    <a:gd name="T0" fmla="*/ 0 w 10"/>
                    <a:gd name="T1" fmla="*/ 3 h 30"/>
                    <a:gd name="T2" fmla="*/ 0 w 10"/>
                    <a:gd name="T3" fmla="*/ 3 h 30"/>
                    <a:gd name="T4" fmla="*/ 0 w 10"/>
                    <a:gd name="T5" fmla="*/ 2 h 30"/>
                    <a:gd name="T6" fmla="*/ 1 w 10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30"/>
                    <a:gd name="T14" fmla="*/ 10 w 10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30">
                      <a:moveTo>
                        <a:pt x="0" y="30"/>
                      </a:moveTo>
                      <a:lnTo>
                        <a:pt x="2" y="24"/>
                      </a:lnTo>
                      <a:lnTo>
                        <a:pt x="4" y="1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41" name="Freeform 843"/>
                <p:cNvSpPr>
                  <a:spLocks/>
                </p:cNvSpPr>
                <p:nvPr/>
              </p:nvSpPr>
              <p:spPr bwMode="auto">
                <a:xfrm>
                  <a:off x="3975" y="1888"/>
                  <a:ext cx="2" cy="13"/>
                </a:xfrm>
                <a:custGeom>
                  <a:avLst/>
                  <a:gdLst>
                    <a:gd name="T0" fmla="*/ 0 w 11"/>
                    <a:gd name="T1" fmla="*/ 4 h 39"/>
                    <a:gd name="T2" fmla="*/ 0 w 11"/>
                    <a:gd name="T3" fmla="*/ 2 h 39"/>
                    <a:gd name="T4" fmla="*/ 0 w 11"/>
                    <a:gd name="T5" fmla="*/ 0 h 39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9"/>
                    <a:gd name="T11" fmla="*/ 11 w 11"/>
                    <a:gd name="T12" fmla="*/ 39 h 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9">
                      <a:moveTo>
                        <a:pt x="0" y="39"/>
                      </a:moveTo>
                      <a:lnTo>
                        <a:pt x="5" y="2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42" name="Freeform 844"/>
                <p:cNvSpPr>
                  <a:spLocks/>
                </p:cNvSpPr>
                <p:nvPr/>
              </p:nvSpPr>
              <p:spPr bwMode="auto">
                <a:xfrm>
                  <a:off x="3977" y="1873"/>
                  <a:ext cx="3" cy="15"/>
                </a:xfrm>
                <a:custGeom>
                  <a:avLst/>
                  <a:gdLst>
                    <a:gd name="T0" fmla="*/ 0 w 10"/>
                    <a:gd name="T1" fmla="*/ 5 h 45"/>
                    <a:gd name="T2" fmla="*/ 1 w 10"/>
                    <a:gd name="T3" fmla="*/ 2 h 45"/>
                    <a:gd name="T4" fmla="*/ 1 w 10"/>
                    <a:gd name="T5" fmla="*/ 0 h 4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5"/>
                    <a:gd name="T11" fmla="*/ 10 w 10"/>
                    <a:gd name="T12" fmla="*/ 45 h 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5">
                      <a:moveTo>
                        <a:pt x="0" y="45"/>
                      </a:moveTo>
                      <a:lnTo>
                        <a:pt x="6" y="2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43" name="Freeform 845"/>
                <p:cNvSpPr>
                  <a:spLocks/>
                </p:cNvSpPr>
                <p:nvPr/>
              </p:nvSpPr>
              <p:spPr bwMode="auto">
                <a:xfrm>
                  <a:off x="3980" y="1856"/>
                  <a:ext cx="3" cy="17"/>
                </a:xfrm>
                <a:custGeom>
                  <a:avLst/>
                  <a:gdLst>
                    <a:gd name="T0" fmla="*/ 0 w 10"/>
                    <a:gd name="T1" fmla="*/ 6 h 49"/>
                    <a:gd name="T2" fmla="*/ 1 w 10"/>
                    <a:gd name="T3" fmla="*/ 3 h 49"/>
                    <a:gd name="T4" fmla="*/ 1 w 10"/>
                    <a:gd name="T5" fmla="*/ 0 h 4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9"/>
                    <a:gd name="T11" fmla="*/ 10 w 10"/>
                    <a:gd name="T12" fmla="*/ 49 h 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9">
                      <a:moveTo>
                        <a:pt x="0" y="49"/>
                      </a:moveTo>
                      <a:lnTo>
                        <a:pt x="5" y="2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44" name="Line 846"/>
                <p:cNvSpPr>
                  <a:spLocks noChangeShapeType="1"/>
                </p:cNvSpPr>
                <p:nvPr/>
              </p:nvSpPr>
              <p:spPr bwMode="auto">
                <a:xfrm flipV="1">
                  <a:off x="3983" y="1841"/>
                  <a:ext cx="2" cy="15"/>
                </a:xfrm>
                <a:prstGeom prst="line">
                  <a:avLst/>
                </a:prstGeom>
                <a:noFill/>
                <a:ln w="4763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45" name="Freeform 847"/>
                <p:cNvSpPr>
                  <a:spLocks/>
                </p:cNvSpPr>
                <p:nvPr/>
              </p:nvSpPr>
              <p:spPr bwMode="auto">
                <a:xfrm>
                  <a:off x="3985" y="1825"/>
                  <a:ext cx="3" cy="16"/>
                </a:xfrm>
                <a:custGeom>
                  <a:avLst/>
                  <a:gdLst>
                    <a:gd name="T0" fmla="*/ 0 w 11"/>
                    <a:gd name="T1" fmla="*/ 6 h 46"/>
                    <a:gd name="T2" fmla="*/ 0 w 11"/>
                    <a:gd name="T3" fmla="*/ 3 h 46"/>
                    <a:gd name="T4" fmla="*/ 1 w 11"/>
                    <a:gd name="T5" fmla="*/ 0 h 46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46"/>
                    <a:gd name="T11" fmla="*/ 11 w 11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46">
                      <a:moveTo>
                        <a:pt x="0" y="46"/>
                      </a:moveTo>
                      <a:lnTo>
                        <a:pt x="5" y="2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46" name="Freeform 848"/>
                <p:cNvSpPr>
                  <a:spLocks/>
                </p:cNvSpPr>
                <p:nvPr/>
              </p:nvSpPr>
              <p:spPr bwMode="auto">
                <a:xfrm>
                  <a:off x="3988" y="1811"/>
                  <a:ext cx="2" cy="14"/>
                </a:xfrm>
                <a:custGeom>
                  <a:avLst/>
                  <a:gdLst>
                    <a:gd name="T0" fmla="*/ 0 w 10"/>
                    <a:gd name="T1" fmla="*/ 5 h 42"/>
                    <a:gd name="T2" fmla="*/ 0 w 10"/>
                    <a:gd name="T3" fmla="*/ 2 h 42"/>
                    <a:gd name="T4" fmla="*/ 0 w 10"/>
                    <a:gd name="T5" fmla="*/ 0 h 4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2"/>
                    <a:gd name="T11" fmla="*/ 10 w 10"/>
                    <a:gd name="T12" fmla="*/ 42 h 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2">
                      <a:moveTo>
                        <a:pt x="0" y="42"/>
                      </a:moveTo>
                      <a:lnTo>
                        <a:pt x="4" y="2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47" name="Freeform 849"/>
                <p:cNvSpPr>
                  <a:spLocks/>
                </p:cNvSpPr>
                <p:nvPr/>
              </p:nvSpPr>
              <p:spPr bwMode="auto">
                <a:xfrm>
                  <a:off x="3990" y="1799"/>
                  <a:ext cx="3" cy="12"/>
                </a:xfrm>
                <a:custGeom>
                  <a:avLst/>
                  <a:gdLst>
                    <a:gd name="T0" fmla="*/ 0 w 10"/>
                    <a:gd name="T1" fmla="*/ 4 h 38"/>
                    <a:gd name="T2" fmla="*/ 0 w 10"/>
                    <a:gd name="T3" fmla="*/ 2 h 38"/>
                    <a:gd name="T4" fmla="*/ 1 w 10"/>
                    <a:gd name="T5" fmla="*/ 0 h 38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8"/>
                    <a:gd name="T11" fmla="*/ 10 w 10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8">
                      <a:moveTo>
                        <a:pt x="0" y="38"/>
                      </a:moveTo>
                      <a:lnTo>
                        <a:pt x="4" y="1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48" name="Freeform 850"/>
                <p:cNvSpPr>
                  <a:spLocks/>
                </p:cNvSpPr>
                <p:nvPr/>
              </p:nvSpPr>
              <p:spPr bwMode="auto">
                <a:xfrm>
                  <a:off x="3993" y="1788"/>
                  <a:ext cx="2" cy="11"/>
                </a:xfrm>
                <a:custGeom>
                  <a:avLst/>
                  <a:gdLst>
                    <a:gd name="T0" fmla="*/ 0 w 10"/>
                    <a:gd name="T1" fmla="*/ 4 h 33"/>
                    <a:gd name="T2" fmla="*/ 0 w 10"/>
                    <a:gd name="T3" fmla="*/ 2 h 33"/>
                    <a:gd name="T4" fmla="*/ 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4" y="1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49" name="Freeform 851"/>
                <p:cNvSpPr>
                  <a:spLocks/>
                </p:cNvSpPr>
                <p:nvPr/>
              </p:nvSpPr>
              <p:spPr bwMode="auto">
                <a:xfrm>
                  <a:off x="3995" y="1779"/>
                  <a:ext cx="3" cy="9"/>
                </a:xfrm>
                <a:custGeom>
                  <a:avLst/>
                  <a:gdLst>
                    <a:gd name="T0" fmla="*/ 0 w 11"/>
                    <a:gd name="T1" fmla="*/ 3 h 27"/>
                    <a:gd name="T2" fmla="*/ 1 w 11"/>
                    <a:gd name="T3" fmla="*/ 1 h 27"/>
                    <a:gd name="T4" fmla="*/ 1 w 11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27"/>
                    <a:gd name="T11" fmla="*/ 11 w 11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27">
                      <a:moveTo>
                        <a:pt x="0" y="27"/>
                      </a:moveTo>
                      <a:lnTo>
                        <a:pt x="6" y="1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50" name="Freeform 852"/>
                <p:cNvSpPr>
                  <a:spLocks/>
                </p:cNvSpPr>
                <p:nvPr/>
              </p:nvSpPr>
              <p:spPr bwMode="auto">
                <a:xfrm>
                  <a:off x="3998" y="1771"/>
                  <a:ext cx="3" cy="8"/>
                </a:xfrm>
                <a:custGeom>
                  <a:avLst/>
                  <a:gdLst>
                    <a:gd name="T0" fmla="*/ 0 w 10"/>
                    <a:gd name="T1" fmla="*/ 3 h 24"/>
                    <a:gd name="T2" fmla="*/ 1 w 10"/>
                    <a:gd name="T3" fmla="*/ 1 h 24"/>
                    <a:gd name="T4" fmla="*/ 1 w 10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4"/>
                    <a:gd name="T11" fmla="*/ 10 w 10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4">
                      <a:moveTo>
                        <a:pt x="0" y="24"/>
                      </a:moveTo>
                      <a:lnTo>
                        <a:pt x="6" y="1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51" name="Line 853"/>
                <p:cNvSpPr>
                  <a:spLocks noChangeShapeType="1"/>
                </p:cNvSpPr>
                <p:nvPr/>
              </p:nvSpPr>
              <p:spPr bwMode="auto">
                <a:xfrm flipV="1">
                  <a:off x="4001" y="1764"/>
                  <a:ext cx="2" cy="7"/>
                </a:xfrm>
                <a:prstGeom prst="line">
                  <a:avLst/>
                </a:prstGeom>
                <a:noFill/>
                <a:ln w="4763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52" name="Freeform 854"/>
                <p:cNvSpPr>
                  <a:spLocks/>
                </p:cNvSpPr>
                <p:nvPr/>
              </p:nvSpPr>
              <p:spPr bwMode="auto">
                <a:xfrm>
                  <a:off x="4003" y="1758"/>
                  <a:ext cx="3" cy="6"/>
                </a:xfrm>
                <a:custGeom>
                  <a:avLst/>
                  <a:gdLst>
                    <a:gd name="T0" fmla="*/ 0 w 11"/>
                    <a:gd name="T1" fmla="*/ 2 h 18"/>
                    <a:gd name="T2" fmla="*/ 0 w 11"/>
                    <a:gd name="T3" fmla="*/ 1 h 18"/>
                    <a:gd name="T4" fmla="*/ 1 w 11"/>
                    <a:gd name="T5" fmla="*/ 0 h 18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8"/>
                    <a:gd name="T11" fmla="*/ 11 w 11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8">
                      <a:moveTo>
                        <a:pt x="0" y="18"/>
                      </a:moveTo>
                      <a:lnTo>
                        <a:pt x="5" y="9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53" name="Line 855"/>
                <p:cNvSpPr>
                  <a:spLocks noChangeShapeType="1"/>
                </p:cNvSpPr>
                <p:nvPr/>
              </p:nvSpPr>
              <p:spPr bwMode="auto">
                <a:xfrm flipV="1">
                  <a:off x="4006" y="1751"/>
                  <a:ext cx="2" cy="7"/>
                </a:xfrm>
                <a:prstGeom prst="line">
                  <a:avLst/>
                </a:prstGeom>
                <a:noFill/>
                <a:ln w="4763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54" name="Line 856"/>
                <p:cNvSpPr>
                  <a:spLocks noChangeShapeType="1"/>
                </p:cNvSpPr>
                <p:nvPr/>
              </p:nvSpPr>
              <p:spPr bwMode="auto">
                <a:xfrm flipV="1">
                  <a:off x="4008" y="1745"/>
                  <a:ext cx="3" cy="6"/>
                </a:xfrm>
                <a:prstGeom prst="line">
                  <a:avLst/>
                </a:prstGeom>
                <a:noFill/>
                <a:ln w="4763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55" name="Freeform 857"/>
                <p:cNvSpPr>
                  <a:spLocks/>
                </p:cNvSpPr>
                <p:nvPr/>
              </p:nvSpPr>
              <p:spPr bwMode="auto">
                <a:xfrm>
                  <a:off x="4011" y="1738"/>
                  <a:ext cx="2" cy="7"/>
                </a:xfrm>
                <a:custGeom>
                  <a:avLst/>
                  <a:gdLst>
                    <a:gd name="T0" fmla="*/ 0 w 10"/>
                    <a:gd name="T1" fmla="*/ 2 h 21"/>
                    <a:gd name="T2" fmla="*/ 0 w 10"/>
                    <a:gd name="T3" fmla="*/ 1 h 21"/>
                    <a:gd name="T4" fmla="*/ 0 w 10"/>
                    <a:gd name="T5" fmla="*/ 0 h 2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1"/>
                    <a:gd name="T11" fmla="*/ 10 w 10"/>
                    <a:gd name="T12" fmla="*/ 21 h 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1">
                      <a:moveTo>
                        <a:pt x="0" y="21"/>
                      </a:moveTo>
                      <a:lnTo>
                        <a:pt x="4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56" name="Freeform 858"/>
                <p:cNvSpPr>
                  <a:spLocks/>
                </p:cNvSpPr>
                <p:nvPr/>
              </p:nvSpPr>
              <p:spPr bwMode="auto">
                <a:xfrm>
                  <a:off x="4013" y="1730"/>
                  <a:ext cx="3" cy="8"/>
                </a:xfrm>
                <a:custGeom>
                  <a:avLst/>
                  <a:gdLst>
                    <a:gd name="T0" fmla="*/ 0 w 10"/>
                    <a:gd name="T1" fmla="*/ 3 h 25"/>
                    <a:gd name="T2" fmla="*/ 1 w 10"/>
                    <a:gd name="T3" fmla="*/ 1 h 25"/>
                    <a:gd name="T4" fmla="*/ 1 w 10"/>
                    <a:gd name="T5" fmla="*/ 0 h 2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5"/>
                    <a:gd name="T11" fmla="*/ 10 w 10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5">
                      <a:moveTo>
                        <a:pt x="0" y="25"/>
                      </a:moveTo>
                      <a:lnTo>
                        <a:pt x="5" y="1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57" name="Freeform 859"/>
                <p:cNvSpPr>
                  <a:spLocks/>
                </p:cNvSpPr>
                <p:nvPr/>
              </p:nvSpPr>
              <p:spPr bwMode="auto">
                <a:xfrm>
                  <a:off x="4016" y="1720"/>
                  <a:ext cx="2" cy="10"/>
                </a:xfrm>
                <a:custGeom>
                  <a:avLst/>
                  <a:gdLst>
                    <a:gd name="T0" fmla="*/ 0 w 10"/>
                    <a:gd name="T1" fmla="*/ 3 h 29"/>
                    <a:gd name="T2" fmla="*/ 0 w 10"/>
                    <a:gd name="T3" fmla="*/ 2 h 29"/>
                    <a:gd name="T4" fmla="*/ 0 w 10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9"/>
                    <a:gd name="T11" fmla="*/ 10 w 10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9">
                      <a:moveTo>
                        <a:pt x="0" y="29"/>
                      </a:moveTo>
                      <a:lnTo>
                        <a:pt x="5" y="1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58" name="Freeform 860"/>
                <p:cNvSpPr>
                  <a:spLocks/>
                </p:cNvSpPr>
                <p:nvPr/>
              </p:nvSpPr>
              <p:spPr bwMode="auto">
                <a:xfrm>
                  <a:off x="4018" y="1709"/>
                  <a:ext cx="3" cy="11"/>
                </a:xfrm>
                <a:custGeom>
                  <a:avLst/>
                  <a:gdLst>
                    <a:gd name="T0" fmla="*/ 0 w 12"/>
                    <a:gd name="T1" fmla="*/ 4 h 33"/>
                    <a:gd name="T2" fmla="*/ 1 w 12"/>
                    <a:gd name="T3" fmla="*/ 2 h 33"/>
                    <a:gd name="T4" fmla="*/ 1 w 12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33"/>
                    <a:gd name="T11" fmla="*/ 12 w 12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33">
                      <a:moveTo>
                        <a:pt x="0" y="33"/>
                      </a:moveTo>
                      <a:lnTo>
                        <a:pt x="6" y="17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59" name="Line 861"/>
                <p:cNvSpPr>
                  <a:spLocks noChangeShapeType="1"/>
                </p:cNvSpPr>
                <p:nvPr/>
              </p:nvSpPr>
              <p:spPr bwMode="auto">
                <a:xfrm flipV="1">
                  <a:off x="4021" y="1697"/>
                  <a:ext cx="3" cy="12"/>
                </a:xfrm>
                <a:prstGeom prst="line">
                  <a:avLst/>
                </a:prstGeom>
                <a:noFill/>
                <a:ln w="4763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60" name="Freeform 862"/>
                <p:cNvSpPr>
                  <a:spLocks/>
                </p:cNvSpPr>
                <p:nvPr/>
              </p:nvSpPr>
              <p:spPr bwMode="auto">
                <a:xfrm>
                  <a:off x="4024" y="1684"/>
                  <a:ext cx="2" cy="13"/>
                </a:xfrm>
                <a:custGeom>
                  <a:avLst/>
                  <a:gdLst>
                    <a:gd name="T0" fmla="*/ 0 w 10"/>
                    <a:gd name="T1" fmla="*/ 4 h 39"/>
                    <a:gd name="T2" fmla="*/ 0 w 10"/>
                    <a:gd name="T3" fmla="*/ 2 h 39"/>
                    <a:gd name="T4" fmla="*/ 0 w 10"/>
                    <a:gd name="T5" fmla="*/ 0 h 3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9"/>
                    <a:gd name="T11" fmla="*/ 10 w 10"/>
                    <a:gd name="T12" fmla="*/ 39 h 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9">
                      <a:moveTo>
                        <a:pt x="0" y="39"/>
                      </a:moveTo>
                      <a:lnTo>
                        <a:pt x="4" y="2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61" name="Line 863"/>
                <p:cNvSpPr>
                  <a:spLocks noChangeShapeType="1"/>
                </p:cNvSpPr>
                <p:nvPr/>
              </p:nvSpPr>
              <p:spPr bwMode="auto">
                <a:xfrm flipV="1">
                  <a:off x="4026" y="1671"/>
                  <a:ext cx="3" cy="13"/>
                </a:xfrm>
                <a:prstGeom prst="line">
                  <a:avLst/>
                </a:prstGeom>
                <a:noFill/>
                <a:ln w="4763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62" name="Freeform 864"/>
                <p:cNvSpPr>
                  <a:spLocks/>
                </p:cNvSpPr>
                <p:nvPr/>
              </p:nvSpPr>
              <p:spPr bwMode="auto">
                <a:xfrm>
                  <a:off x="4029" y="1658"/>
                  <a:ext cx="2" cy="13"/>
                </a:xfrm>
                <a:custGeom>
                  <a:avLst/>
                  <a:gdLst>
                    <a:gd name="T0" fmla="*/ 0 w 10"/>
                    <a:gd name="T1" fmla="*/ 4 h 41"/>
                    <a:gd name="T2" fmla="*/ 0 w 10"/>
                    <a:gd name="T3" fmla="*/ 2 h 41"/>
                    <a:gd name="T4" fmla="*/ 0 w 10"/>
                    <a:gd name="T5" fmla="*/ 0 h 4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1"/>
                    <a:gd name="T11" fmla="*/ 10 w 10"/>
                    <a:gd name="T12" fmla="*/ 41 h 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1">
                      <a:moveTo>
                        <a:pt x="0" y="41"/>
                      </a:moveTo>
                      <a:lnTo>
                        <a:pt x="5" y="2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63" name="Freeform 865"/>
                <p:cNvSpPr>
                  <a:spLocks/>
                </p:cNvSpPr>
                <p:nvPr/>
              </p:nvSpPr>
              <p:spPr bwMode="auto">
                <a:xfrm>
                  <a:off x="4031" y="1646"/>
                  <a:ext cx="3" cy="12"/>
                </a:xfrm>
                <a:custGeom>
                  <a:avLst/>
                  <a:gdLst>
                    <a:gd name="T0" fmla="*/ 0 w 10"/>
                    <a:gd name="T1" fmla="*/ 4 h 36"/>
                    <a:gd name="T2" fmla="*/ 1 w 10"/>
                    <a:gd name="T3" fmla="*/ 2 h 36"/>
                    <a:gd name="T4" fmla="*/ 1 w 10"/>
                    <a:gd name="T5" fmla="*/ 0 h 3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6"/>
                    <a:gd name="T11" fmla="*/ 10 w 10"/>
                    <a:gd name="T12" fmla="*/ 36 h 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6">
                      <a:moveTo>
                        <a:pt x="0" y="36"/>
                      </a:moveTo>
                      <a:lnTo>
                        <a:pt x="5" y="1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64" name="Freeform 866"/>
                <p:cNvSpPr>
                  <a:spLocks/>
                </p:cNvSpPr>
                <p:nvPr/>
              </p:nvSpPr>
              <p:spPr bwMode="auto">
                <a:xfrm>
                  <a:off x="4034" y="1634"/>
                  <a:ext cx="2" cy="12"/>
                </a:xfrm>
                <a:custGeom>
                  <a:avLst/>
                  <a:gdLst>
                    <a:gd name="T0" fmla="*/ 0 w 10"/>
                    <a:gd name="T1" fmla="*/ 4 h 35"/>
                    <a:gd name="T2" fmla="*/ 0 w 10"/>
                    <a:gd name="T3" fmla="*/ 2 h 35"/>
                    <a:gd name="T4" fmla="*/ 0 w 10"/>
                    <a:gd name="T5" fmla="*/ 0 h 3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5"/>
                    <a:gd name="T11" fmla="*/ 10 w 10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5">
                      <a:moveTo>
                        <a:pt x="0" y="35"/>
                      </a:moveTo>
                      <a:lnTo>
                        <a:pt x="5" y="1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65" name="Freeform 867"/>
                <p:cNvSpPr>
                  <a:spLocks/>
                </p:cNvSpPr>
                <p:nvPr/>
              </p:nvSpPr>
              <p:spPr bwMode="auto">
                <a:xfrm>
                  <a:off x="4036" y="1625"/>
                  <a:ext cx="3" cy="9"/>
                </a:xfrm>
                <a:custGeom>
                  <a:avLst/>
                  <a:gdLst>
                    <a:gd name="T0" fmla="*/ 0 w 11"/>
                    <a:gd name="T1" fmla="*/ 3 h 27"/>
                    <a:gd name="T2" fmla="*/ 0 w 11"/>
                    <a:gd name="T3" fmla="*/ 1 h 27"/>
                    <a:gd name="T4" fmla="*/ 1 w 11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27"/>
                    <a:gd name="T11" fmla="*/ 11 w 11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27">
                      <a:moveTo>
                        <a:pt x="0" y="27"/>
                      </a:moveTo>
                      <a:lnTo>
                        <a:pt x="5" y="1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66" name="Freeform 868"/>
                <p:cNvSpPr>
                  <a:spLocks/>
                </p:cNvSpPr>
                <p:nvPr/>
              </p:nvSpPr>
              <p:spPr bwMode="auto">
                <a:xfrm>
                  <a:off x="4039" y="1618"/>
                  <a:ext cx="3" cy="7"/>
                </a:xfrm>
                <a:custGeom>
                  <a:avLst/>
                  <a:gdLst>
                    <a:gd name="T0" fmla="*/ 0 w 11"/>
                    <a:gd name="T1" fmla="*/ 2 h 20"/>
                    <a:gd name="T2" fmla="*/ 0 w 11"/>
                    <a:gd name="T3" fmla="*/ 1 h 20"/>
                    <a:gd name="T4" fmla="*/ 1 w 11"/>
                    <a:gd name="T5" fmla="*/ 0 h 20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20"/>
                    <a:gd name="T11" fmla="*/ 11 w 11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20">
                      <a:moveTo>
                        <a:pt x="0" y="20"/>
                      </a:moveTo>
                      <a:lnTo>
                        <a:pt x="5" y="9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67" name="Freeform 869"/>
                <p:cNvSpPr>
                  <a:spLocks/>
                </p:cNvSpPr>
                <p:nvPr/>
              </p:nvSpPr>
              <p:spPr bwMode="auto">
                <a:xfrm>
                  <a:off x="4042" y="1614"/>
                  <a:ext cx="2" cy="4"/>
                </a:xfrm>
                <a:custGeom>
                  <a:avLst/>
                  <a:gdLst>
                    <a:gd name="T0" fmla="*/ 0 w 10"/>
                    <a:gd name="T1" fmla="*/ 1 h 12"/>
                    <a:gd name="T2" fmla="*/ 0 w 10"/>
                    <a:gd name="T3" fmla="*/ 1 h 12"/>
                    <a:gd name="T4" fmla="*/ 0 w 10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2"/>
                    <a:gd name="T11" fmla="*/ 10 w 10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2">
                      <a:moveTo>
                        <a:pt x="0" y="12"/>
                      </a:moveTo>
                      <a:lnTo>
                        <a:pt x="6" y="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68" name="Freeform 870"/>
                <p:cNvSpPr>
                  <a:spLocks/>
                </p:cNvSpPr>
                <p:nvPr/>
              </p:nvSpPr>
              <p:spPr bwMode="auto">
                <a:xfrm>
                  <a:off x="4044" y="1614"/>
                  <a:ext cx="3" cy="1"/>
                </a:xfrm>
                <a:custGeom>
                  <a:avLst/>
                  <a:gdLst>
                    <a:gd name="T0" fmla="*/ 0 w 10"/>
                    <a:gd name="T1" fmla="*/ 1 h 1"/>
                    <a:gd name="T2" fmla="*/ 1 w 10"/>
                    <a:gd name="T3" fmla="*/ 0 h 1"/>
                    <a:gd name="T4" fmla="*/ 1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1"/>
                      </a:move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69" name="Freeform 871"/>
                <p:cNvSpPr>
                  <a:spLocks/>
                </p:cNvSpPr>
                <p:nvPr/>
              </p:nvSpPr>
              <p:spPr bwMode="auto">
                <a:xfrm>
                  <a:off x="4047" y="1614"/>
                  <a:ext cx="2" cy="3"/>
                </a:xfrm>
                <a:custGeom>
                  <a:avLst/>
                  <a:gdLst>
                    <a:gd name="T0" fmla="*/ 0 w 10"/>
                    <a:gd name="T1" fmla="*/ 0 h 9"/>
                    <a:gd name="T2" fmla="*/ 0 w 10"/>
                    <a:gd name="T3" fmla="*/ 0 h 9"/>
                    <a:gd name="T4" fmla="*/ 0 w 10"/>
                    <a:gd name="T5" fmla="*/ 1 h 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9"/>
                    <a:gd name="T11" fmla="*/ 10 w 10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9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0" name="Freeform 872"/>
                <p:cNvSpPr>
                  <a:spLocks/>
                </p:cNvSpPr>
                <p:nvPr/>
              </p:nvSpPr>
              <p:spPr bwMode="auto">
                <a:xfrm>
                  <a:off x="4049" y="1617"/>
                  <a:ext cx="3" cy="7"/>
                </a:xfrm>
                <a:custGeom>
                  <a:avLst/>
                  <a:gdLst>
                    <a:gd name="T0" fmla="*/ 0 w 10"/>
                    <a:gd name="T1" fmla="*/ 0 h 20"/>
                    <a:gd name="T2" fmla="*/ 1 w 10"/>
                    <a:gd name="T3" fmla="*/ 1 h 20"/>
                    <a:gd name="T4" fmla="*/ 1 w 10"/>
                    <a:gd name="T5" fmla="*/ 2 h 2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0"/>
                    <a:gd name="T11" fmla="*/ 10 w 10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0">
                      <a:moveTo>
                        <a:pt x="0" y="0"/>
                      </a:moveTo>
                      <a:lnTo>
                        <a:pt x="5" y="9"/>
                      </a:lnTo>
                      <a:lnTo>
                        <a:pt x="10" y="2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1" name="Freeform 873"/>
                <p:cNvSpPr>
                  <a:spLocks/>
                </p:cNvSpPr>
                <p:nvPr/>
              </p:nvSpPr>
              <p:spPr bwMode="auto">
                <a:xfrm>
                  <a:off x="4052" y="1624"/>
                  <a:ext cx="2" cy="9"/>
                </a:xfrm>
                <a:custGeom>
                  <a:avLst/>
                  <a:gdLst>
                    <a:gd name="T0" fmla="*/ 0 w 11"/>
                    <a:gd name="T1" fmla="*/ 0 h 29"/>
                    <a:gd name="T2" fmla="*/ 0 w 11"/>
                    <a:gd name="T3" fmla="*/ 1 h 29"/>
                    <a:gd name="T4" fmla="*/ 0 w 11"/>
                    <a:gd name="T5" fmla="*/ 3 h 29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29"/>
                    <a:gd name="T11" fmla="*/ 11 w 11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29">
                      <a:moveTo>
                        <a:pt x="0" y="0"/>
                      </a:moveTo>
                      <a:lnTo>
                        <a:pt x="5" y="13"/>
                      </a:lnTo>
                      <a:lnTo>
                        <a:pt x="11" y="29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2" name="Freeform 874"/>
                <p:cNvSpPr>
                  <a:spLocks/>
                </p:cNvSpPr>
                <p:nvPr/>
              </p:nvSpPr>
              <p:spPr bwMode="auto">
                <a:xfrm>
                  <a:off x="4054" y="1633"/>
                  <a:ext cx="3" cy="13"/>
                </a:xfrm>
                <a:custGeom>
                  <a:avLst/>
                  <a:gdLst>
                    <a:gd name="T0" fmla="*/ 0 w 10"/>
                    <a:gd name="T1" fmla="*/ 0 h 39"/>
                    <a:gd name="T2" fmla="*/ 0 w 10"/>
                    <a:gd name="T3" fmla="*/ 2 h 39"/>
                    <a:gd name="T4" fmla="*/ 1 w 10"/>
                    <a:gd name="T5" fmla="*/ 4 h 3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9"/>
                    <a:gd name="T11" fmla="*/ 10 w 10"/>
                    <a:gd name="T12" fmla="*/ 39 h 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9">
                      <a:moveTo>
                        <a:pt x="0" y="0"/>
                      </a:moveTo>
                      <a:lnTo>
                        <a:pt x="4" y="18"/>
                      </a:lnTo>
                      <a:lnTo>
                        <a:pt x="10" y="39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3" name="Freeform 875"/>
                <p:cNvSpPr>
                  <a:spLocks/>
                </p:cNvSpPr>
                <p:nvPr/>
              </p:nvSpPr>
              <p:spPr bwMode="auto">
                <a:xfrm>
                  <a:off x="4057" y="1646"/>
                  <a:ext cx="2" cy="16"/>
                </a:xfrm>
                <a:custGeom>
                  <a:avLst/>
                  <a:gdLst>
                    <a:gd name="T0" fmla="*/ 0 w 10"/>
                    <a:gd name="T1" fmla="*/ 0 h 46"/>
                    <a:gd name="T2" fmla="*/ 0 w 10"/>
                    <a:gd name="T3" fmla="*/ 3 h 46"/>
                    <a:gd name="T4" fmla="*/ 0 w 10"/>
                    <a:gd name="T5" fmla="*/ 6 h 4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6"/>
                    <a:gd name="T11" fmla="*/ 10 w 10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6">
                      <a:moveTo>
                        <a:pt x="0" y="0"/>
                      </a:moveTo>
                      <a:lnTo>
                        <a:pt x="4" y="23"/>
                      </a:lnTo>
                      <a:lnTo>
                        <a:pt x="10" y="46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4" name="Freeform 876"/>
                <p:cNvSpPr>
                  <a:spLocks/>
                </p:cNvSpPr>
                <p:nvPr/>
              </p:nvSpPr>
              <p:spPr bwMode="auto">
                <a:xfrm>
                  <a:off x="4059" y="1662"/>
                  <a:ext cx="3" cy="17"/>
                </a:xfrm>
                <a:custGeom>
                  <a:avLst/>
                  <a:gdLst>
                    <a:gd name="T0" fmla="*/ 0 w 10"/>
                    <a:gd name="T1" fmla="*/ 0 h 51"/>
                    <a:gd name="T2" fmla="*/ 0 w 10"/>
                    <a:gd name="T3" fmla="*/ 3 h 51"/>
                    <a:gd name="T4" fmla="*/ 1 w 10"/>
                    <a:gd name="T5" fmla="*/ 6 h 5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1"/>
                    <a:gd name="T11" fmla="*/ 10 w 10"/>
                    <a:gd name="T12" fmla="*/ 51 h 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1">
                      <a:moveTo>
                        <a:pt x="0" y="0"/>
                      </a:moveTo>
                      <a:lnTo>
                        <a:pt x="4" y="25"/>
                      </a:lnTo>
                      <a:lnTo>
                        <a:pt x="10" y="51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5" name="Freeform 877"/>
                <p:cNvSpPr>
                  <a:spLocks/>
                </p:cNvSpPr>
                <p:nvPr/>
              </p:nvSpPr>
              <p:spPr bwMode="auto">
                <a:xfrm>
                  <a:off x="4062" y="1679"/>
                  <a:ext cx="3" cy="18"/>
                </a:xfrm>
                <a:custGeom>
                  <a:avLst/>
                  <a:gdLst>
                    <a:gd name="T0" fmla="*/ 0 w 11"/>
                    <a:gd name="T1" fmla="*/ 0 h 54"/>
                    <a:gd name="T2" fmla="*/ 1 w 11"/>
                    <a:gd name="T3" fmla="*/ 3 h 54"/>
                    <a:gd name="T4" fmla="*/ 1 w 11"/>
                    <a:gd name="T5" fmla="*/ 6 h 54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54"/>
                    <a:gd name="T11" fmla="*/ 11 w 11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54">
                      <a:moveTo>
                        <a:pt x="0" y="0"/>
                      </a:moveTo>
                      <a:lnTo>
                        <a:pt x="6" y="27"/>
                      </a:lnTo>
                      <a:lnTo>
                        <a:pt x="11" y="54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6" name="Freeform 878"/>
                <p:cNvSpPr>
                  <a:spLocks/>
                </p:cNvSpPr>
                <p:nvPr/>
              </p:nvSpPr>
              <p:spPr bwMode="auto">
                <a:xfrm>
                  <a:off x="4065" y="1697"/>
                  <a:ext cx="2" cy="18"/>
                </a:xfrm>
                <a:custGeom>
                  <a:avLst/>
                  <a:gdLst>
                    <a:gd name="T0" fmla="*/ 0 w 10"/>
                    <a:gd name="T1" fmla="*/ 0 h 55"/>
                    <a:gd name="T2" fmla="*/ 0 w 10"/>
                    <a:gd name="T3" fmla="*/ 3 h 55"/>
                    <a:gd name="T4" fmla="*/ 0 w 10"/>
                    <a:gd name="T5" fmla="*/ 6 h 5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5"/>
                    <a:gd name="T11" fmla="*/ 10 w 10"/>
                    <a:gd name="T12" fmla="*/ 55 h 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5">
                      <a:moveTo>
                        <a:pt x="0" y="0"/>
                      </a:moveTo>
                      <a:lnTo>
                        <a:pt x="6" y="28"/>
                      </a:lnTo>
                      <a:lnTo>
                        <a:pt x="10" y="55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7" name="Freeform 879"/>
                <p:cNvSpPr>
                  <a:spLocks/>
                </p:cNvSpPr>
                <p:nvPr/>
              </p:nvSpPr>
              <p:spPr bwMode="auto">
                <a:xfrm>
                  <a:off x="4067" y="1715"/>
                  <a:ext cx="3" cy="18"/>
                </a:xfrm>
                <a:custGeom>
                  <a:avLst/>
                  <a:gdLst>
                    <a:gd name="T0" fmla="*/ 0 w 11"/>
                    <a:gd name="T1" fmla="*/ 0 h 54"/>
                    <a:gd name="T2" fmla="*/ 0 w 11"/>
                    <a:gd name="T3" fmla="*/ 3 h 54"/>
                    <a:gd name="T4" fmla="*/ 1 w 11"/>
                    <a:gd name="T5" fmla="*/ 6 h 54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54"/>
                    <a:gd name="T11" fmla="*/ 11 w 11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54">
                      <a:moveTo>
                        <a:pt x="0" y="0"/>
                      </a:moveTo>
                      <a:lnTo>
                        <a:pt x="5" y="28"/>
                      </a:lnTo>
                      <a:lnTo>
                        <a:pt x="11" y="54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" name="Freeform 880"/>
                <p:cNvSpPr>
                  <a:spLocks/>
                </p:cNvSpPr>
                <p:nvPr/>
              </p:nvSpPr>
              <p:spPr bwMode="auto">
                <a:xfrm>
                  <a:off x="4070" y="1733"/>
                  <a:ext cx="2" cy="17"/>
                </a:xfrm>
                <a:custGeom>
                  <a:avLst/>
                  <a:gdLst>
                    <a:gd name="T0" fmla="*/ 0 w 10"/>
                    <a:gd name="T1" fmla="*/ 0 h 50"/>
                    <a:gd name="T2" fmla="*/ 0 w 10"/>
                    <a:gd name="T3" fmla="*/ 3 h 50"/>
                    <a:gd name="T4" fmla="*/ 0 w 10"/>
                    <a:gd name="T5" fmla="*/ 6 h 5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0"/>
                    <a:gd name="T11" fmla="*/ 10 w 10"/>
                    <a:gd name="T12" fmla="*/ 50 h 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0">
                      <a:moveTo>
                        <a:pt x="0" y="0"/>
                      </a:moveTo>
                      <a:lnTo>
                        <a:pt x="4" y="26"/>
                      </a:lnTo>
                      <a:lnTo>
                        <a:pt x="10" y="5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" name="Freeform 881"/>
                <p:cNvSpPr>
                  <a:spLocks/>
                </p:cNvSpPr>
                <p:nvPr/>
              </p:nvSpPr>
              <p:spPr bwMode="auto">
                <a:xfrm>
                  <a:off x="4072" y="1750"/>
                  <a:ext cx="3" cy="14"/>
                </a:xfrm>
                <a:custGeom>
                  <a:avLst/>
                  <a:gdLst>
                    <a:gd name="T0" fmla="*/ 0 w 10"/>
                    <a:gd name="T1" fmla="*/ 0 h 42"/>
                    <a:gd name="T2" fmla="*/ 0 w 10"/>
                    <a:gd name="T3" fmla="*/ 2 h 42"/>
                    <a:gd name="T4" fmla="*/ 1 w 10"/>
                    <a:gd name="T5" fmla="*/ 5 h 4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2"/>
                    <a:gd name="T11" fmla="*/ 10 w 10"/>
                    <a:gd name="T12" fmla="*/ 42 h 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2">
                      <a:moveTo>
                        <a:pt x="0" y="0"/>
                      </a:moveTo>
                      <a:lnTo>
                        <a:pt x="4" y="22"/>
                      </a:lnTo>
                      <a:lnTo>
                        <a:pt x="10" y="42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" name="Freeform 882"/>
                <p:cNvSpPr>
                  <a:spLocks/>
                </p:cNvSpPr>
                <p:nvPr/>
              </p:nvSpPr>
              <p:spPr bwMode="auto">
                <a:xfrm>
                  <a:off x="4075" y="1764"/>
                  <a:ext cx="3" cy="11"/>
                </a:xfrm>
                <a:custGeom>
                  <a:avLst/>
                  <a:gdLst>
                    <a:gd name="T0" fmla="*/ 0 w 10"/>
                    <a:gd name="T1" fmla="*/ 0 h 35"/>
                    <a:gd name="T2" fmla="*/ 0 w 10"/>
                    <a:gd name="T3" fmla="*/ 2 h 35"/>
                    <a:gd name="T4" fmla="*/ 1 w 10"/>
                    <a:gd name="T5" fmla="*/ 3 h 3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5"/>
                    <a:gd name="T11" fmla="*/ 10 w 10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5">
                      <a:moveTo>
                        <a:pt x="0" y="0"/>
                      </a:moveTo>
                      <a:lnTo>
                        <a:pt x="4" y="18"/>
                      </a:lnTo>
                      <a:lnTo>
                        <a:pt x="10" y="35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1" name="Freeform 883"/>
                <p:cNvSpPr>
                  <a:spLocks/>
                </p:cNvSpPr>
                <p:nvPr/>
              </p:nvSpPr>
              <p:spPr bwMode="auto">
                <a:xfrm>
                  <a:off x="4078" y="1775"/>
                  <a:ext cx="2" cy="9"/>
                </a:xfrm>
                <a:custGeom>
                  <a:avLst/>
                  <a:gdLst>
                    <a:gd name="T0" fmla="*/ 0 w 10"/>
                    <a:gd name="T1" fmla="*/ 0 h 25"/>
                    <a:gd name="T2" fmla="*/ 0 w 10"/>
                    <a:gd name="T3" fmla="*/ 2 h 25"/>
                    <a:gd name="T4" fmla="*/ 0 w 10"/>
                    <a:gd name="T5" fmla="*/ 3 h 2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5"/>
                    <a:gd name="T11" fmla="*/ 10 w 10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5">
                      <a:moveTo>
                        <a:pt x="0" y="0"/>
                      </a:moveTo>
                      <a:lnTo>
                        <a:pt x="5" y="14"/>
                      </a:lnTo>
                      <a:lnTo>
                        <a:pt x="10" y="25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2" name="Freeform 884"/>
                <p:cNvSpPr>
                  <a:spLocks/>
                </p:cNvSpPr>
                <p:nvPr/>
              </p:nvSpPr>
              <p:spPr bwMode="auto">
                <a:xfrm>
                  <a:off x="4080" y="1784"/>
                  <a:ext cx="3" cy="5"/>
                </a:xfrm>
                <a:custGeom>
                  <a:avLst/>
                  <a:gdLst>
                    <a:gd name="T0" fmla="*/ 0 w 10"/>
                    <a:gd name="T1" fmla="*/ 0 h 15"/>
                    <a:gd name="T2" fmla="*/ 1 w 10"/>
                    <a:gd name="T3" fmla="*/ 1 h 15"/>
                    <a:gd name="T4" fmla="*/ 1 w 10"/>
                    <a:gd name="T5" fmla="*/ 2 h 1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5"/>
                    <a:gd name="T11" fmla="*/ 10 w 10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5">
                      <a:moveTo>
                        <a:pt x="0" y="0"/>
                      </a:moveTo>
                      <a:lnTo>
                        <a:pt x="5" y="10"/>
                      </a:lnTo>
                      <a:lnTo>
                        <a:pt x="10" y="15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3" name="Freeform 885"/>
                <p:cNvSpPr>
                  <a:spLocks/>
                </p:cNvSpPr>
                <p:nvPr/>
              </p:nvSpPr>
              <p:spPr bwMode="auto">
                <a:xfrm>
                  <a:off x="4083" y="1789"/>
                  <a:ext cx="2" cy="1"/>
                </a:xfrm>
                <a:custGeom>
                  <a:avLst/>
                  <a:gdLst>
                    <a:gd name="T0" fmla="*/ 0 w 12"/>
                    <a:gd name="T1" fmla="*/ 0 h 4"/>
                    <a:gd name="T2" fmla="*/ 0 w 12"/>
                    <a:gd name="T3" fmla="*/ 0 h 4"/>
                    <a:gd name="T4" fmla="*/ 0 w 12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4"/>
                    <a:gd name="T11" fmla="*/ 12 w 1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4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4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4" name="Freeform 886"/>
                <p:cNvSpPr>
                  <a:spLocks/>
                </p:cNvSpPr>
                <p:nvPr/>
              </p:nvSpPr>
              <p:spPr bwMode="auto">
                <a:xfrm>
                  <a:off x="4085" y="1788"/>
                  <a:ext cx="3" cy="2"/>
                </a:xfrm>
                <a:custGeom>
                  <a:avLst/>
                  <a:gdLst>
                    <a:gd name="T0" fmla="*/ 0 w 10"/>
                    <a:gd name="T1" fmla="*/ 1 h 5"/>
                    <a:gd name="T2" fmla="*/ 1 w 10"/>
                    <a:gd name="T3" fmla="*/ 1 h 5"/>
                    <a:gd name="T4" fmla="*/ 1 w 10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"/>
                    <a:gd name="T11" fmla="*/ 10 w 10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">
                      <a:moveTo>
                        <a:pt x="0" y="5"/>
                      </a:moveTo>
                      <a:lnTo>
                        <a:pt x="5" y="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5" name="Freeform 887"/>
                <p:cNvSpPr>
                  <a:spLocks/>
                </p:cNvSpPr>
                <p:nvPr/>
              </p:nvSpPr>
              <p:spPr bwMode="auto">
                <a:xfrm>
                  <a:off x="4088" y="1783"/>
                  <a:ext cx="2" cy="5"/>
                </a:xfrm>
                <a:custGeom>
                  <a:avLst/>
                  <a:gdLst>
                    <a:gd name="T0" fmla="*/ 0 w 10"/>
                    <a:gd name="T1" fmla="*/ 2 h 16"/>
                    <a:gd name="T2" fmla="*/ 0 w 10"/>
                    <a:gd name="T3" fmla="*/ 1 h 16"/>
                    <a:gd name="T4" fmla="*/ 0 w 10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6"/>
                    <a:gd name="T11" fmla="*/ 10 w 10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6">
                      <a:moveTo>
                        <a:pt x="0" y="16"/>
                      </a:moveTo>
                      <a:lnTo>
                        <a:pt x="4" y="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6" name="Freeform 888"/>
                <p:cNvSpPr>
                  <a:spLocks/>
                </p:cNvSpPr>
                <p:nvPr/>
              </p:nvSpPr>
              <p:spPr bwMode="auto">
                <a:xfrm>
                  <a:off x="4090" y="1775"/>
                  <a:ext cx="3" cy="8"/>
                </a:xfrm>
                <a:custGeom>
                  <a:avLst/>
                  <a:gdLst>
                    <a:gd name="T0" fmla="*/ 0 w 10"/>
                    <a:gd name="T1" fmla="*/ 3 h 24"/>
                    <a:gd name="T2" fmla="*/ 0 w 10"/>
                    <a:gd name="T3" fmla="*/ 1 h 24"/>
                    <a:gd name="T4" fmla="*/ 1 w 10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4"/>
                    <a:gd name="T11" fmla="*/ 10 w 10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4">
                      <a:moveTo>
                        <a:pt x="0" y="24"/>
                      </a:moveTo>
                      <a:lnTo>
                        <a:pt x="4" y="1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7" name="Freeform 889"/>
                <p:cNvSpPr>
                  <a:spLocks/>
                </p:cNvSpPr>
                <p:nvPr/>
              </p:nvSpPr>
              <p:spPr bwMode="auto">
                <a:xfrm>
                  <a:off x="4093" y="1765"/>
                  <a:ext cx="3" cy="10"/>
                </a:xfrm>
                <a:custGeom>
                  <a:avLst/>
                  <a:gdLst>
                    <a:gd name="T0" fmla="*/ 0 w 10"/>
                    <a:gd name="T1" fmla="*/ 3 h 30"/>
                    <a:gd name="T2" fmla="*/ 0 w 10"/>
                    <a:gd name="T3" fmla="*/ 2 h 30"/>
                    <a:gd name="T4" fmla="*/ 1 w 10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0"/>
                    <a:gd name="T11" fmla="*/ 10 w 10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0">
                      <a:moveTo>
                        <a:pt x="0" y="30"/>
                      </a:moveTo>
                      <a:lnTo>
                        <a:pt x="4" y="1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8" name="Freeform 890"/>
                <p:cNvSpPr>
                  <a:spLocks/>
                </p:cNvSpPr>
                <p:nvPr/>
              </p:nvSpPr>
              <p:spPr bwMode="auto">
                <a:xfrm>
                  <a:off x="4096" y="1754"/>
                  <a:ext cx="2" cy="11"/>
                </a:xfrm>
                <a:custGeom>
                  <a:avLst/>
                  <a:gdLst>
                    <a:gd name="T0" fmla="*/ 0 w 10"/>
                    <a:gd name="T1" fmla="*/ 4 h 34"/>
                    <a:gd name="T2" fmla="*/ 0 w 10"/>
                    <a:gd name="T3" fmla="*/ 2 h 34"/>
                    <a:gd name="T4" fmla="*/ 0 w 10"/>
                    <a:gd name="T5" fmla="*/ 0 h 3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4"/>
                    <a:gd name="T11" fmla="*/ 10 w 10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4">
                      <a:moveTo>
                        <a:pt x="0" y="34"/>
                      </a:moveTo>
                      <a:lnTo>
                        <a:pt x="5" y="1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9" name="Freeform 891"/>
                <p:cNvSpPr>
                  <a:spLocks/>
                </p:cNvSpPr>
                <p:nvPr/>
              </p:nvSpPr>
              <p:spPr bwMode="auto">
                <a:xfrm>
                  <a:off x="4098" y="1741"/>
                  <a:ext cx="3" cy="13"/>
                </a:xfrm>
                <a:custGeom>
                  <a:avLst/>
                  <a:gdLst>
                    <a:gd name="T0" fmla="*/ 0 w 10"/>
                    <a:gd name="T1" fmla="*/ 5 h 37"/>
                    <a:gd name="T2" fmla="*/ 1 w 10"/>
                    <a:gd name="T3" fmla="*/ 2 h 37"/>
                    <a:gd name="T4" fmla="*/ 1 w 10"/>
                    <a:gd name="T5" fmla="*/ 0 h 37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7"/>
                    <a:gd name="T11" fmla="*/ 10 w 10"/>
                    <a:gd name="T12" fmla="*/ 37 h 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7">
                      <a:moveTo>
                        <a:pt x="0" y="37"/>
                      </a:moveTo>
                      <a:lnTo>
                        <a:pt x="5" y="1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90" name="Freeform 892"/>
                <p:cNvSpPr>
                  <a:spLocks/>
                </p:cNvSpPr>
                <p:nvPr/>
              </p:nvSpPr>
              <p:spPr bwMode="auto">
                <a:xfrm>
                  <a:off x="4101" y="1729"/>
                  <a:ext cx="2" cy="12"/>
                </a:xfrm>
                <a:custGeom>
                  <a:avLst/>
                  <a:gdLst>
                    <a:gd name="T0" fmla="*/ 0 w 11"/>
                    <a:gd name="T1" fmla="*/ 4 h 37"/>
                    <a:gd name="T2" fmla="*/ 0 w 11"/>
                    <a:gd name="T3" fmla="*/ 2 h 37"/>
                    <a:gd name="T4" fmla="*/ 0 w 11"/>
                    <a:gd name="T5" fmla="*/ 0 h 37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7"/>
                    <a:gd name="T11" fmla="*/ 11 w 11"/>
                    <a:gd name="T12" fmla="*/ 37 h 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7">
                      <a:moveTo>
                        <a:pt x="0" y="37"/>
                      </a:moveTo>
                      <a:lnTo>
                        <a:pt x="5" y="19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91" name="Line 893"/>
                <p:cNvSpPr>
                  <a:spLocks noChangeShapeType="1"/>
                </p:cNvSpPr>
                <p:nvPr/>
              </p:nvSpPr>
              <p:spPr bwMode="auto">
                <a:xfrm flipV="1">
                  <a:off x="4103" y="1718"/>
                  <a:ext cx="3" cy="11"/>
                </a:xfrm>
                <a:prstGeom prst="line">
                  <a:avLst/>
                </a:prstGeom>
                <a:noFill/>
                <a:ln w="4763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92" name="Freeform 894"/>
                <p:cNvSpPr>
                  <a:spLocks/>
                </p:cNvSpPr>
                <p:nvPr/>
              </p:nvSpPr>
              <p:spPr bwMode="auto">
                <a:xfrm>
                  <a:off x="4106" y="1707"/>
                  <a:ext cx="2" cy="11"/>
                </a:xfrm>
                <a:custGeom>
                  <a:avLst/>
                  <a:gdLst>
                    <a:gd name="T0" fmla="*/ 0 w 11"/>
                    <a:gd name="T1" fmla="*/ 4 h 31"/>
                    <a:gd name="T2" fmla="*/ 0 w 11"/>
                    <a:gd name="T3" fmla="*/ 2 h 31"/>
                    <a:gd name="T4" fmla="*/ 0 w 11"/>
                    <a:gd name="T5" fmla="*/ 0 h 31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1"/>
                    <a:gd name="T11" fmla="*/ 11 w 11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1">
                      <a:moveTo>
                        <a:pt x="0" y="31"/>
                      </a:moveTo>
                      <a:lnTo>
                        <a:pt x="5" y="1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93" name="Freeform 895"/>
                <p:cNvSpPr>
                  <a:spLocks/>
                </p:cNvSpPr>
                <p:nvPr/>
              </p:nvSpPr>
              <p:spPr bwMode="auto">
                <a:xfrm>
                  <a:off x="4108" y="1699"/>
                  <a:ext cx="3" cy="8"/>
                </a:xfrm>
                <a:custGeom>
                  <a:avLst/>
                  <a:gdLst>
                    <a:gd name="T0" fmla="*/ 0 w 10"/>
                    <a:gd name="T1" fmla="*/ 3 h 25"/>
                    <a:gd name="T2" fmla="*/ 1 w 10"/>
                    <a:gd name="T3" fmla="*/ 1 h 25"/>
                    <a:gd name="T4" fmla="*/ 1 w 10"/>
                    <a:gd name="T5" fmla="*/ 0 h 2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5"/>
                    <a:gd name="T11" fmla="*/ 10 w 10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5">
                      <a:moveTo>
                        <a:pt x="0" y="25"/>
                      </a:moveTo>
                      <a:lnTo>
                        <a:pt x="6" y="1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94" name="Freeform 896"/>
                <p:cNvSpPr>
                  <a:spLocks/>
                </p:cNvSpPr>
                <p:nvPr/>
              </p:nvSpPr>
              <p:spPr bwMode="auto">
                <a:xfrm>
                  <a:off x="4111" y="1693"/>
                  <a:ext cx="3" cy="6"/>
                </a:xfrm>
                <a:custGeom>
                  <a:avLst/>
                  <a:gdLst>
                    <a:gd name="T0" fmla="*/ 0 w 10"/>
                    <a:gd name="T1" fmla="*/ 2 h 19"/>
                    <a:gd name="T2" fmla="*/ 1 w 10"/>
                    <a:gd name="T3" fmla="*/ 1 h 19"/>
                    <a:gd name="T4" fmla="*/ 1 w 10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9"/>
                    <a:gd name="T11" fmla="*/ 10 w 10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9">
                      <a:moveTo>
                        <a:pt x="0" y="19"/>
                      </a:moveTo>
                      <a:lnTo>
                        <a:pt x="5" y="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95" name="Freeform 897"/>
                <p:cNvSpPr>
                  <a:spLocks/>
                </p:cNvSpPr>
                <p:nvPr/>
              </p:nvSpPr>
              <p:spPr bwMode="auto">
                <a:xfrm>
                  <a:off x="4114" y="1689"/>
                  <a:ext cx="2" cy="4"/>
                </a:xfrm>
                <a:custGeom>
                  <a:avLst/>
                  <a:gdLst>
                    <a:gd name="T0" fmla="*/ 0 w 10"/>
                    <a:gd name="T1" fmla="*/ 1 h 11"/>
                    <a:gd name="T2" fmla="*/ 0 w 10"/>
                    <a:gd name="T3" fmla="*/ 1 h 11"/>
                    <a:gd name="T4" fmla="*/ 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5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96" name="Freeform 898"/>
                <p:cNvSpPr>
                  <a:spLocks/>
                </p:cNvSpPr>
                <p:nvPr/>
              </p:nvSpPr>
              <p:spPr bwMode="auto">
                <a:xfrm>
                  <a:off x="4116" y="1688"/>
                  <a:ext cx="3" cy="1"/>
                </a:xfrm>
                <a:custGeom>
                  <a:avLst/>
                  <a:gdLst>
                    <a:gd name="T0" fmla="*/ 0 w 11"/>
                    <a:gd name="T1" fmla="*/ 0 h 4"/>
                    <a:gd name="T2" fmla="*/ 0 w 11"/>
                    <a:gd name="T3" fmla="*/ 0 h 4"/>
                    <a:gd name="T4" fmla="*/ 1 w 1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4"/>
                    <a:gd name="T11" fmla="*/ 11 w 1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4">
                      <a:moveTo>
                        <a:pt x="0" y="4"/>
                      </a:moveTo>
                      <a:lnTo>
                        <a:pt x="5" y="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97" name="Freeform 899"/>
                <p:cNvSpPr>
                  <a:spLocks/>
                </p:cNvSpPr>
                <p:nvPr/>
              </p:nvSpPr>
              <p:spPr bwMode="auto">
                <a:xfrm>
                  <a:off x="4119" y="1688"/>
                  <a:ext cx="2" cy="1"/>
                </a:xfrm>
                <a:custGeom>
                  <a:avLst/>
                  <a:gdLst>
                    <a:gd name="T0" fmla="*/ 0 w 10"/>
                    <a:gd name="T1" fmla="*/ 0 h 2"/>
                    <a:gd name="T2" fmla="*/ 0 w 10"/>
                    <a:gd name="T3" fmla="*/ 0 h 2"/>
                    <a:gd name="T4" fmla="*/ 0 w 10"/>
                    <a:gd name="T5" fmla="*/ 1 h 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"/>
                    <a:gd name="T11" fmla="*/ 10 w 10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10" y="2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98" name="Freeform 900"/>
                <p:cNvSpPr>
                  <a:spLocks/>
                </p:cNvSpPr>
                <p:nvPr/>
              </p:nvSpPr>
              <p:spPr bwMode="auto">
                <a:xfrm>
                  <a:off x="4121" y="1688"/>
                  <a:ext cx="3" cy="3"/>
                </a:xfrm>
                <a:custGeom>
                  <a:avLst/>
                  <a:gdLst>
                    <a:gd name="T0" fmla="*/ 0 w 10"/>
                    <a:gd name="T1" fmla="*/ 0 h 9"/>
                    <a:gd name="T2" fmla="*/ 0 w 10"/>
                    <a:gd name="T3" fmla="*/ 0 h 9"/>
                    <a:gd name="T4" fmla="*/ 1 w 10"/>
                    <a:gd name="T5" fmla="*/ 1 h 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9"/>
                    <a:gd name="T11" fmla="*/ 10 w 10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99" name="Freeform 901"/>
                <p:cNvSpPr>
                  <a:spLocks/>
                </p:cNvSpPr>
                <p:nvPr/>
              </p:nvSpPr>
              <p:spPr bwMode="auto">
                <a:xfrm>
                  <a:off x="4124" y="1691"/>
                  <a:ext cx="2" cy="5"/>
                </a:xfrm>
                <a:custGeom>
                  <a:avLst/>
                  <a:gdLst>
                    <a:gd name="T0" fmla="*/ 0 w 10"/>
                    <a:gd name="T1" fmla="*/ 0 h 15"/>
                    <a:gd name="T2" fmla="*/ 0 w 10"/>
                    <a:gd name="T3" fmla="*/ 1 h 15"/>
                    <a:gd name="T4" fmla="*/ 0 w 10"/>
                    <a:gd name="T5" fmla="*/ 2 h 1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5"/>
                    <a:gd name="T11" fmla="*/ 10 w 10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5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10" y="15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00" name="Freeform 902"/>
                <p:cNvSpPr>
                  <a:spLocks/>
                </p:cNvSpPr>
                <p:nvPr/>
              </p:nvSpPr>
              <p:spPr bwMode="auto">
                <a:xfrm>
                  <a:off x="4126" y="1696"/>
                  <a:ext cx="3" cy="6"/>
                </a:xfrm>
                <a:custGeom>
                  <a:avLst/>
                  <a:gdLst>
                    <a:gd name="T0" fmla="*/ 0 w 10"/>
                    <a:gd name="T1" fmla="*/ 0 h 18"/>
                    <a:gd name="T2" fmla="*/ 0 w 10"/>
                    <a:gd name="T3" fmla="*/ 1 h 18"/>
                    <a:gd name="T4" fmla="*/ 1 w 10"/>
                    <a:gd name="T5" fmla="*/ 2 h 18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8"/>
                    <a:gd name="T11" fmla="*/ 10 w 10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8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0" y="18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01" name="Freeform 903"/>
                <p:cNvSpPr>
                  <a:spLocks/>
                </p:cNvSpPr>
                <p:nvPr/>
              </p:nvSpPr>
              <p:spPr bwMode="auto">
                <a:xfrm>
                  <a:off x="4129" y="1702"/>
                  <a:ext cx="3" cy="7"/>
                </a:xfrm>
                <a:custGeom>
                  <a:avLst/>
                  <a:gdLst>
                    <a:gd name="T0" fmla="*/ 0 w 11"/>
                    <a:gd name="T1" fmla="*/ 0 h 20"/>
                    <a:gd name="T2" fmla="*/ 1 w 11"/>
                    <a:gd name="T3" fmla="*/ 1 h 20"/>
                    <a:gd name="T4" fmla="*/ 1 w 11"/>
                    <a:gd name="T5" fmla="*/ 2 h 20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20"/>
                    <a:gd name="T11" fmla="*/ 11 w 11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20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1" y="2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02" name="Freeform 904"/>
                <p:cNvSpPr>
                  <a:spLocks/>
                </p:cNvSpPr>
                <p:nvPr/>
              </p:nvSpPr>
              <p:spPr bwMode="auto">
                <a:xfrm>
                  <a:off x="4132" y="1709"/>
                  <a:ext cx="2" cy="7"/>
                </a:xfrm>
                <a:custGeom>
                  <a:avLst/>
                  <a:gdLst>
                    <a:gd name="T0" fmla="*/ 0 w 11"/>
                    <a:gd name="T1" fmla="*/ 0 h 21"/>
                    <a:gd name="T2" fmla="*/ 0 w 11"/>
                    <a:gd name="T3" fmla="*/ 1 h 21"/>
                    <a:gd name="T4" fmla="*/ 0 w 11"/>
                    <a:gd name="T5" fmla="*/ 2 h 21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21"/>
                    <a:gd name="T11" fmla="*/ 11 w 11"/>
                    <a:gd name="T12" fmla="*/ 21 h 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21">
                      <a:moveTo>
                        <a:pt x="0" y="0"/>
                      </a:moveTo>
                      <a:lnTo>
                        <a:pt x="6" y="10"/>
                      </a:lnTo>
                      <a:lnTo>
                        <a:pt x="11" y="21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03" name="Freeform 905"/>
                <p:cNvSpPr>
                  <a:spLocks/>
                </p:cNvSpPr>
                <p:nvPr/>
              </p:nvSpPr>
              <p:spPr bwMode="auto">
                <a:xfrm>
                  <a:off x="4134" y="1716"/>
                  <a:ext cx="3" cy="7"/>
                </a:xfrm>
                <a:custGeom>
                  <a:avLst/>
                  <a:gdLst>
                    <a:gd name="T0" fmla="*/ 0 w 10"/>
                    <a:gd name="T1" fmla="*/ 0 h 20"/>
                    <a:gd name="T2" fmla="*/ 0 w 10"/>
                    <a:gd name="T3" fmla="*/ 1 h 20"/>
                    <a:gd name="T4" fmla="*/ 1 w 10"/>
                    <a:gd name="T5" fmla="*/ 2 h 2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0"/>
                    <a:gd name="T11" fmla="*/ 10 w 10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0">
                      <a:moveTo>
                        <a:pt x="0" y="0"/>
                      </a:moveTo>
                      <a:lnTo>
                        <a:pt x="4" y="10"/>
                      </a:lnTo>
                      <a:lnTo>
                        <a:pt x="10" y="2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04" name="Freeform 906"/>
                <p:cNvSpPr>
                  <a:spLocks/>
                </p:cNvSpPr>
                <p:nvPr/>
              </p:nvSpPr>
              <p:spPr bwMode="auto">
                <a:xfrm>
                  <a:off x="4137" y="1723"/>
                  <a:ext cx="2" cy="5"/>
                </a:xfrm>
                <a:custGeom>
                  <a:avLst/>
                  <a:gdLst>
                    <a:gd name="T0" fmla="*/ 0 w 10"/>
                    <a:gd name="T1" fmla="*/ 0 h 17"/>
                    <a:gd name="T2" fmla="*/ 0 w 10"/>
                    <a:gd name="T3" fmla="*/ 1 h 17"/>
                    <a:gd name="T4" fmla="*/ 0 w 10"/>
                    <a:gd name="T5" fmla="*/ 1 h 17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7"/>
                    <a:gd name="T11" fmla="*/ 10 w 10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7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0" y="17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05" name="Freeform 907"/>
                <p:cNvSpPr>
                  <a:spLocks/>
                </p:cNvSpPr>
                <p:nvPr/>
              </p:nvSpPr>
              <p:spPr bwMode="auto">
                <a:xfrm>
                  <a:off x="4139" y="1728"/>
                  <a:ext cx="3" cy="5"/>
                </a:xfrm>
                <a:custGeom>
                  <a:avLst/>
                  <a:gdLst>
                    <a:gd name="T0" fmla="*/ 0 w 10"/>
                    <a:gd name="T1" fmla="*/ 0 h 13"/>
                    <a:gd name="T2" fmla="*/ 0 w 10"/>
                    <a:gd name="T3" fmla="*/ 1 h 13"/>
                    <a:gd name="T4" fmla="*/ 1 w 10"/>
                    <a:gd name="T5" fmla="*/ 2 h 1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3"/>
                    <a:gd name="T11" fmla="*/ 10 w 10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3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10" y="13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06" name="Freeform 908"/>
                <p:cNvSpPr>
                  <a:spLocks/>
                </p:cNvSpPr>
                <p:nvPr/>
              </p:nvSpPr>
              <p:spPr bwMode="auto">
                <a:xfrm>
                  <a:off x="4142" y="1733"/>
                  <a:ext cx="2" cy="3"/>
                </a:xfrm>
                <a:custGeom>
                  <a:avLst/>
                  <a:gdLst>
                    <a:gd name="T0" fmla="*/ 0 w 10"/>
                    <a:gd name="T1" fmla="*/ 0 h 9"/>
                    <a:gd name="T2" fmla="*/ 0 w 10"/>
                    <a:gd name="T3" fmla="*/ 1 h 9"/>
                    <a:gd name="T4" fmla="*/ 0 w 10"/>
                    <a:gd name="T5" fmla="*/ 1 h 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9"/>
                    <a:gd name="T11" fmla="*/ 10 w 10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9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07" name="Freeform 909"/>
                <p:cNvSpPr>
                  <a:spLocks/>
                </p:cNvSpPr>
                <p:nvPr/>
              </p:nvSpPr>
              <p:spPr bwMode="auto">
                <a:xfrm>
                  <a:off x="4144" y="1736"/>
                  <a:ext cx="3" cy="1"/>
                </a:xfrm>
                <a:custGeom>
                  <a:avLst/>
                  <a:gdLst>
                    <a:gd name="T0" fmla="*/ 0 w 10"/>
                    <a:gd name="T1" fmla="*/ 0 h 4"/>
                    <a:gd name="T2" fmla="*/ 1 w 10"/>
                    <a:gd name="T3" fmla="*/ 0 h 4"/>
                    <a:gd name="T4" fmla="*/ 1 w 10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"/>
                    <a:gd name="T11" fmla="*/ 10 w 10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0" y="4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08" name="Freeform 910"/>
                <p:cNvSpPr>
                  <a:spLocks/>
                </p:cNvSpPr>
                <p:nvPr/>
              </p:nvSpPr>
              <p:spPr bwMode="auto">
                <a:xfrm>
                  <a:off x="4147" y="1737"/>
                  <a:ext cx="2" cy="1"/>
                </a:xfrm>
                <a:custGeom>
                  <a:avLst/>
                  <a:gdLst>
                    <a:gd name="T0" fmla="*/ 0 w 10"/>
                    <a:gd name="T1" fmla="*/ 1 h 1"/>
                    <a:gd name="T2" fmla="*/ 0 w 10"/>
                    <a:gd name="T3" fmla="*/ 1 h 1"/>
                    <a:gd name="T4" fmla="*/ 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09" name="Freeform 911"/>
                <p:cNvSpPr>
                  <a:spLocks/>
                </p:cNvSpPr>
                <p:nvPr/>
              </p:nvSpPr>
              <p:spPr bwMode="auto">
                <a:xfrm>
                  <a:off x="4149" y="1734"/>
                  <a:ext cx="3" cy="3"/>
                </a:xfrm>
                <a:custGeom>
                  <a:avLst/>
                  <a:gdLst>
                    <a:gd name="T0" fmla="*/ 0 w 12"/>
                    <a:gd name="T1" fmla="*/ 1 h 7"/>
                    <a:gd name="T2" fmla="*/ 1 w 12"/>
                    <a:gd name="T3" fmla="*/ 1 h 7"/>
                    <a:gd name="T4" fmla="*/ 1 w 12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7"/>
                    <a:gd name="T11" fmla="*/ 12 w 12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7">
                      <a:moveTo>
                        <a:pt x="0" y="7"/>
                      </a:moveTo>
                      <a:lnTo>
                        <a:pt x="6" y="4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10" name="Freeform 912"/>
                <p:cNvSpPr>
                  <a:spLocks/>
                </p:cNvSpPr>
                <p:nvPr/>
              </p:nvSpPr>
              <p:spPr bwMode="auto">
                <a:xfrm>
                  <a:off x="4152" y="1731"/>
                  <a:ext cx="3" cy="3"/>
                </a:xfrm>
                <a:custGeom>
                  <a:avLst/>
                  <a:gdLst>
                    <a:gd name="T0" fmla="*/ 0 w 10"/>
                    <a:gd name="T1" fmla="*/ 1 h 10"/>
                    <a:gd name="T2" fmla="*/ 1 w 10"/>
                    <a:gd name="T3" fmla="*/ 1 h 10"/>
                    <a:gd name="T4" fmla="*/ 1 w 10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0"/>
                    <a:gd name="T11" fmla="*/ 10 w 1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0">
                      <a:moveTo>
                        <a:pt x="0" y="10"/>
                      </a:moveTo>
                      <a:lnTo>
                        <a:pt x="5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11" name="Line 913"/>
                <p:cNvSpPr>
                  <a:spLocks noChangeShapeType="1"/>
                </p:cNvSpPr>
                <p:nvPr/>
              </p:nvSpPr>
              <p:spPr bwMode="auto">
                <a:xfrm flipV="1">
                  <a:off x="4155" y="1726"/>
                  <a:ext cx="2" cy="5"/>
                </a:xfrm>
                <a:prstGeom prst="line">
                  <a:avLst/>
                </a:prstGeom>
                <a:noFill/>
                <a:ln w="4763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12" name="Freeform 914"/>
                <p:cNvSpPr>
                  <a:spLocks/>
                </p:cNvSpPr>
                <p:nvPr/>
              </p:nvSpPr>
              <p:spPr bwMode="auto">
                <a:xfrm>
                  <a:off x="4157" y="1721"/>
                  <a:ext cx="3" cy="5"/>
                </a:xfrm>
                <a:custGeom>
                  <a:avLst/>
                  <a:gdLst>
                    <a:gd name="T0" fmla="*/ 0 w 10"/>
                    <a:gd name="T1" fmla="*/ 2 h 15"/>
                    <a:gd name="T2" fmla="*/ 0 w 10"/>
                    <a:gd name="T3" fmla="*/ 1 h 15"/>
                    <a:gd name="T4" fmla="*/ 1 w 10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5"/>
                    <a:gd name="T11" fmla="*/ 10 w 10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5">
                      <a:moveTo>
                        <a:pt x="0" y="15"/>
                      </a:moveTo>
                      <a:lnTo>
                        <a:pt x="4" y="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13" name="Line 915"/>
                <p:cNvSpPr>
                  <a:spLocks noChangeShapeType="1"/>
                </p:cNvSpPr>
                <p:nvPr/>
              </p:nvSpPr>
              <p:spPr bwMode="auto">
                <a:xfrm flipV="1">
                  <a:off x="4160" y="1716"/>
                  <a:ext cx="2" cy="5"/>
                </a:xfrm>
                <a:prstGeom prst="line">
                  <a:avLst/>
                </a:prstGeom>
                <a:noFill/>
                <a:ln w="4763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14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4162" y="1711"/>
                  <a:ext cx="3" cy="5"/>
                </a:xfrm>
                <a:prstGeom prst="line">
                  <a:avLst/>
                </a:prstGeom>
                <a:noFill/>
                <a:ln w="4763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15" name="Freeform 917"/>
                <p:cNvSpPr>
                  <a:spLocks/>
                </p:cNvSpPr>
                <p:nvPr/>
              </p:nvSpPr>
              <p:spPr bwMode="auto">
                <a:xfrm>
                  <a:off x="4165" y="1706"/>
                  <a:ext cx="2" cy="5"/>
                </a:xfrm>
                <a:custGeom>
                  <a:avLst/>
                  <a:gdLst>
                    <a:gd name="T0" fmla="*/ 0 w 11"/>
                    <a:gd name="T1" fmla="*/ 2 h 14"/>
                    <a:gd name="T2" fmla="*/ 0 w 11"/>
                    <a:gd name="T3" fmla="*/ 1 h 14"/>
                    <a:gd name="T4" fmla="*/ 0 w 11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4"/>
                    <a:gd name="T11" fmla="*/ 11 w 11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4">
                      <a:moveTo>
                        <a:pt x="0" y="14"/>
                      </a:moveTo>
                      <a:lnTo>
                        <a:pt x="5" y="6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16" name="Freeform 918"/>
                <p:cNvSpPr>
                  <a:spLocks/>
                </p:cNvSpPr>
                <p:nvPr/>
              </p:nvSpPr>
              <p:spPr bwMode="auto">
                <a:xfrm>
                  <a:off x="4167" y="1702"/>
                  <a:ext cx="3" cy="4"/>
                </a:xfrm>
                <a:custGeom>
                  <a:avLst/>
                  <a:gdLst>
                    <a:gd name="T0" fmla="*/ 0 w 10"/>
                    <a:gd name="T1" fmla="*/ 1 h 11"/>
                    <a:gd name="T2" fmla="*/ 0 w 10"/>
                    <a:gd name="T3" fmla="*/ 1 h 11"/>
                    <a:gd name="T4" fmla="*/ 1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4" y="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17" name="Freeform 919"/>
                <p:cNvSpPr>
                  <a:spLocks/>
                </p:cNvSpPr>
                <p:nvPr/>
              </p:nvSpPr>
              <p:spPr bwMode="auto">
                <a:xfrm>
                  <a:off x="4170" y="1700"/>
                  <a:ext cx="2" cy="2"/>
                </a:xfrm>
                <a:custGeom>
                  <a:avLst/>
                  <a:gdLst>
                    <a:gd name="T0" fmla="*/ 0 w 10"/>
                    <a:gd name="T1" fmla="*/ 1 h 6"/>
                    <a:gd name="T2" fmla="*/ 0 w 10"/>
                    <a:gd name="T3" fmla="*/ 0 h 6"/>
                    <a:gd name="T4" fmla="*/ 0 w 10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6"/>
                    <a:gd name="T11" fmla="*/ 10 w 10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6">
                      <a:moveTo>
                        <a:pt x="0" y="6"/>
                      </a:moveTo>
                      <a:lnTo>
                        <a:pt x="4" y="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18" name="Freeform 920"/>
                <p:cNvSpPr>
                  <a:spLocks/>
                </p:cNvSpPr>
                <p:nvPr/>
              </p:nvSpPr>
              <p:spPr bwMode="auto">
                <a:xfrm>
                  <a:off x="4172" y="1699"/>
                  <a:ext cx="3" cy="1"/>
                </a:xfrm>
                <a:custGeom>
                  <a:avLst/>
                  <a:gdLst>
                    <a:gd name="T0" fmla="*/ 0 w 11"/>
                    <a:gd name="T1" fmla="*/ 0 h 3"/>
                    <a:gd name="T2" fmla="*/ 0 w 11"/>
                    <a:gd name="T3" fmla="*/ 0 h 3"/>
                    <a:gd name="T4" fmla="*/ 1 w 1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"/>
                    <a:gd name="T11" fmla="*/ 11 w 1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">
                      <a:moveTo>
                        <a:pt x="0" y="3"/>
                      </a:moveTo>
                      <a:lnTo>
                        <a:pt x="5" y="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19" name="Freeform 921"/>
                <p:cNvSpPr>
                  <a:spLocks/>
                </p:cNvSpPr>
                <p:nvPr/>
              </p:nvSpPr>
              <p:spPr bwMode="auto">
                <a:xfrm>
                  <a:off x="4175" y="1699"/>
                  <a:ext cx="3" cy="1"/>
                </a:xfrm>
                <a:custGeom>
                  <a:avLst/>
                  <a:gdLst>
                    <a:gd name="T0" fmla="*/ 0 w 10"/>
                    <a:gd name="T1" fmla="*/ 0 h 3"/>
                    <a:gd name="T2" fmla="*/ 1 w 10"/>
                    <a:gd name="T3" fmla="*/ 0 h 3"/>
                    <a:gd name="T4" fmla="*/ 1 w 10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"/>
                    <a:gd name="T11" fmla="*/ 10 w 10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10" y="3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20" name="Freeform 922"/>
                <p:cNvSpPr>
                  <a:spLocks/>
                </p:cNvSpPr>
                <p:nvPr/>
              </p:nvSpPr>
              <p:spPr bwMode="auto">
                <a:xfrm>
                  <a:off x="4178" y="1700"/>
                  <a:ext cx="2" cy="2"/>
                </a:xfrm>
                <a:custGeom>
                  <a:avLst/>
                  <a:gdLst>
                    <a:gd name="T0" fmla="*/ 0 w 10"/>
                    <a:gd name="T1" fmla="*/ 0 h 6"/>
                    <a:gd name="T2" fmla="*/ 0 w 10"/>
                    <a:gd name="T3" fmla="*/ 0 h 6"/>
                    <a:gd name="T4" fmla="*/ 0 w 10"/>
                    <a:gd name="T5" fmla="*/ 1 h 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6"/>
                    <a:gd name="T11" fmla="*/ 10 w 10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6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21" name="Freeform 923"/>
                <p:cNvSpPr>
                  <a:spLocks/>
                </p:cNvSpPr>
                <p:nvPr/>
              </p:nvSpPr>
              <p:spPr bwMode="auto">
                <a:xfrm>
                  <a:off x="4180" y="1702"/>
                  <a:ext cx="3" cy="4"/>
                </a:xfrm>
                <a:custGeom>
                  <a:avLst/>
                  <a:gdLst>
                    <a:gd name="T0" fmla="*/ 0 w 10"/>
                    <a:gd name="T1" fmla="*/ 0 h 11"/>
                    <a:gd name="T2" fmla="*/ 1 w 10"/>
                    <a:gd name="T3" fmla="*/ 1 h 11"/>
                    <a:gd name="T4" fmla="*/ 1 w 10"/>
                    <a:gd name="T5" fmla="*/ 1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0"/>
                      </a:moveTo>
                      <a:lnTo>
                        <a:pt x="5" y="6"/>
                      </a:lnTo>
                      <a:lnTo>
                        <a:pt x="10" y="11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22" name="Freeform 924"/>
                <p:cNvSpPr>
                  <a:spLocks/>
                </p:cNvSpPr>
                <p:nvPr/>
              </p:nvSpPr>
              <p:spPr bwMode="auto">
                <a:xfrm>
                  <a:off x="4183" y="1706"/>
                  <a:ext cx="2" cy="5"/>
                </a:xfrm>
                <a:custGeom>
                  <a:avLst/>
                  <a:gdLst>
                    <a:gd name="T0" fmla="*/ 0 w 11"/>
                    <a:gd name="T1" fmla="*/ 0 h 14"/>
                    <a:gd name="T2" fmla="*/ 0 w 11"/>
                    <a:gd name="T3" fmla="*/ 1 h 14"/>
                    <a:gd name="T4" fmla="*/ 0 w 11"/>
                    <a:gd name="T5" fmla="*/ 2 h 14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4"/>
                    <a:gd name="T11" fmla="*/ 11 w 11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4">
                      <a:moveTo>
                        <a:pt x="0" y="0"/>
                      </a:moveTo>
                      <a:lnTo>
                        <a:pt x="5" y="6"/>
                      </a:lnTo>
                      <a:lnTo>
                        <a:pt x="11" y="14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23" name="Line 925"/>
                <p:cNvSpPr>
                  <a:spLocks noChangeShapeType="1"/>
                </p:cNvSpPr>
                <p:nvPr/>
              </p:nvSpPr>
              <p:spPr bwMode="auto">
                <a:xfrm>
                  <a:off x="4185" y="1711"/>
                  <a:ext cx="3" cy="5"/>
                </a:xfrm>
                <a:prstGeom prst="line">
                  <a:avLst/>
                </a:prstGeom>
                <a:noFill/>
                <a:ln w="4763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24" name="Line 926"/>
                <p:cNvSpPr>
                  <a:spLocks noChangeShapeType="1"/>
                </p:cNvSpPr>
                <p:nvPr/>
              </p:nvSpPr>
              <p:spPr bwMode="auto">
                <a:xfrm>
                  <a:off x="4188" y="1716"/>
                  <a:ext cx="2" cy="5"/>
                </a:xfrm>
                <a:prstGeom prst="line">
                  <a:avLst/>
                </a:prstGeom>
                <a:noFill/>
                <a:ln w="4763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25" name="Freeform 927"/>
                <p:cNvSpPr>
                  <a:spLocks/>
                </p:cNvSpPr>
                <p:nvPr/>
              </p:nvSpPr>
              <p:spPr bwMode="auto">
                <a:xfrm>
                  <a:off x="4190" y="1721"/>
                  <a:ext cx="3" cy="5"/>
                </a:xfrm>
                <a:custGeom>
                  <a:avLst/>
                  <a:gdLst>
                    <a:gd name="T0" fmla="*/ 0 w 10"/>
                    <a:gd name="T1" fmla="*/ 0 h 15"/>
                    <a:gd name="T2" fmla="*/ 0 w 10"/>
                    <a:gd name="T3" fmla="*/ 1 h 15"/>
                    <a:gd name="T4" fmla="*/ 1 w 10"/>
                    <a:gd name="T5" fmla="*/ 2 h 1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5"/>
                    <a:gd name="T11" fmla="*/ 10 w 10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5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10" y="15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26" name="Freeform 928"/>
                <p:cNvSpPr>
                  <a:spLocks/>
                </p:cNvSpPr>
                <p:nvPr/>
              </p:nvSpPr>
              <p:spPr bwMode="auto">
                <a:xfrm>
                  <a:off x="4193" y="1726"/>
                  <a:ext cx="3" cy="5"/>
                </a:xfrm>
                <a:custGeom>
                  <a:avLst/>
                  <a:gdLst>
                    <a:gd name="T0" fmla="*/ 0 w 11"/>
                    <a:gd name="T1" fmla="*/ 0 h 14"/>
                    <a:gd name="T2" fmla="*/ 1 w 11"/>
                    <a:gd name="T3" fmla="*/ 1 h 14"/>
                    <a:gd name="T4" fmla="*/ 1 w 11"/>
                    <a:gd name="T5" fmla="*/ 2 h 14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4"/>
                    <a:gd name="T11" fmla="*/ 11 w 11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4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1" y="14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27" name="Freeform 929"/>
                <p:cNvSpPr>
                  <a:spLocks/>
                </p:cNvSpPr>
                <p:nvPr/>
              </p:nvSpPr>
              <p:spPr bwMode="auto">
                <a:xfrm>
                  <a:off x="4196" y="1731"/>
                  <a:ext cx="2" cy="3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1 h 10"/>
                    <a:gd name="T4" fmla="*/ 0 w 10"/>
                    <a:gd name="T5" fmla="*/ 1 h 1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0"/>
                    <a:gd name="T11" fmla="*/ 10 w 1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0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28" name="Freeform 930"/>
                <p:cNvSpPr>
                  <a:spLocks/>
                </p:cNvSpPr>
                <p:nvPr/>
              </p:nvSpPr>
              <p:spPr bwMode="auto">
                <a:xfrm>
                  <a:off x="4198" y="1734"/>
                  <a:ext cx="3" cy="3"/>
                </a:xfrm>
                <a:custGeom>
                  <a:avLst/>
                  <a:gdLst>
                    <a:gd name="T0" fmla="*/ 0 w 11"/>
                    <a:gd name="T1" fmla="*/ 0 h 7"/>
                    <a:gd name="T2" fmla="*/ 0 w 11"/>
                    <a:gd name="T3" fmla="*/ 1 h 7"/>
                    <a:gd name="T4" fmla="*/ 1 w 11"/>
                    <a:gd name="T5" fmla="*/ 1 h 7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7"/>
                    <a:gd name="T11" fmla="*/ 11 w 1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1" y="7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29" name="Freeform 931"/>
                <p:cNvSpPr>
                  <a:spLocks/>
                </p:cNvSpPr>
                <p:nvPr/>
              </p:nvSpPr>
              <p:spPr bwMode="auto">
                <a:xfrm>
                  <a:off x="4201" y="1737"/>
                  <a:ext cx="2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1 h 1"/>
                    <a:gd name="T4" fmla="*/ 0 w 10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10" y="1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0" name="Freeform 932"/>
                <p:cNvSpPr>
                  <a:spLocks/>
                </p:cNvSpPr>
                <p:nvPr/>
              </p:nvSpPr>
              <p:spPr bwMode="auto">
                <a:xfrm>
                  <a:off x="4203" y="1736"/>
                  <a:ext cx="3" cy="1"/>
                </a:xfrm>
                <a:custGeom>
                  <a:avLst/>
                  <a:gdLst>
                    <a:gd name="T0" fmla="*/ 0 w 10"/>
                    <a:gd name="T1" fmla="*/ 0 h 4"/>
                    <a:gd name="T2" fmla="*/ 0 w 10"/>
                    <a:gd name="T3" fmla="*/ 0 h 4"/>
                    <a:gd name="T4" fmla="*/ 1 w 10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"/>
                    <a:gd name="T11" fmla="*/ 10 w 10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">
                      <a:moveTo>
                        <a:pt x="0" y="4"/>
                      </a:moveTo>
                      <a:lnTo>
                        <a:pt x="4" y="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1" name="Freeform 933"/>
                <p:cNvSpPr>
                  <a:spLocks/>
                </p:cNvSpPr>
                <p:nvPr/>
              </p:nvSpPr>
              <p:spPr bwMode="auto">
                <a:xfrm>
                  <a:off x="4206" y="1733"/>
                  <a:ext cx="3" cy="3"/>
                </a:xfrm>
                <a:custGeom>
                  <a:avLst/>
                  <a:gdLst>
                    <a:gd name="T0" fmla="*/ 0 w 10"/>
                    <a:gd name="T1" fmla="*/ 1 h 9"/>
                    <a:gd name="T2" fmla="*/ 0 w 10"/>
                    <a:gd name="T3" fmla="*/ 1 h 9"/>
                    <a:gd name="T4" fmla="*/ 1 w 10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9"/>
                    <a:gd name="T11" fmla="*/ 10 w 10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9">
                      <a:moveTo>
                        <a:pt x="0" y="9"/>
                      </a:moveTo>
                      <a:lnTo>
                        <a:pt x="4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2" name="Freeform 934"/>
                <p:cNvSpPr>
                  <a:spLocks/>
                </p:cNvSpPr>
                <p:nvPr/>
              </p:nvSpPr>
              <p:spPr bwMode="auto">
                <a:xfrm>
                  <a:off x="4209" y="1728"/>
                  <a:ext cx="2" cy="5"/>
                </a:xfrm>
                <a:custGeom>
                  <a:avLst/>
                  <a:gdLst>
                    <a:gd name="T0" fmla="*/ 0 w 10"/>
                    <a:gd name="T1" fmla="*/ 2 h 13"/>
                    <a:gd name="T2" fmla="*/ 0 w 10"/>
                    <a:gd name="T3" fmla="*/ 1 h 13"/>
                    <a:gd name="T4" fmla="*/ 0 w 10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3"/>
                    <a:gd name="T11" fmla="*/ 10 w 10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3">
                      <a:moveTo>
                        <a:pt x="0" y="13"/>
                      </a:moveTo>
                      <a:lnTo>
                        <a:pt x="5" y="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3" name="Freeform 935"/>
                <p:cNvSpPr>
                  <a:spLocks/>
                </p:cNvSpPr>
                <p:nvPr/>
              </p:nvSpPr>
              <p:spPr bwMode="auto">
                <a:xfrm>
                  <a:off x="4211" y="1723"/>
                  <a:ext cx="3" cy="5"/>
                </a:xfrm>
                <a:custGeom>
                  <a:avLst/>
                  <a:gdLst>
                    <a:gd name="T0" fmla="*/ 0 w 10"/>
                    <a:gd name="T1" fmla="*/ 1 h 17"/>
                    <a:gd name="T2" fmla="*/ 1 w 10"/>
                    <a:gd name="T3" fmla="*/ 1 h 17"/>
                    <a:gd name="T4" fmla="*/ 1 w 10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7"/>
                    <a:gd name="T11" fmla="*/ 10 w 10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7">
                      <a:moveTo>
                        <a:pt x="0" y="17"/>
                      </a:moveTo>
                      <a:lnTo>
                        <a:pt x="5" y="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4" name="Freeform 936"/>
                <p:cNvSpPr>
                  <a:spLocks/>
                </p:cNvSpPr>
                <p:nvPr/>
              </p:nvSpPr>
              <p:spPr bwMode="auto">
                <a:xfrm>
                  <a:off x="4214" y="1716"/>
                  <a:ext cx="2" cy="7"/>
                </a:xfrm>
                <a:custGeom>
                  <a:avLst/>
                  <a:gdLst>
                    <a:gd name="T0" fmla="*/ 0 w 10"/>
                    <a:gd name="T1" fmla="*/ 2 h 20"/>
                    <a:gd name="T2" fmla="*/ 0 w 10"/>
                    <a:gd name="T3" fmla="*/ 1 h 20"/>
                    <a:gd name="T4" fmla="*/ 0 w 10"/>
                    <a:gd name="T5" fmla="*/ 0 h 2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0"/>
                    <a:gd name="T11" fmla="*/ 10 w 10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0">
                      <a:moveTo>
                        <a:pt x="0" y="20"/>
                      </a:moveTo>
                      <a:lnTo>
                        <a:pt x="5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5" name="Freeform 937"/>
                <p:cNvSpPr>
                  <a:spLocks/>
                </p:cNvSpPr>
                <p:nvPr/>
              </p:nvSpPr>
              <p:spPr bwMode="auto">
                <a:xfrm>
                  <a:off x="4216" y="1709"/>
                  <a:ext cx="3" cy="7"/>
                </a:xfrm>
                <a:custGeom>
                  <a:avLst/>
                  <a:gdLst>
                    <a:gd name="T0" fmla="*/ 0 w 12"/>
                    <a:gd name="T1" fmla="*/ 2 h 21"/>
                    <a:gd name="T2" fmla="*/ 1 w 12"/>
                    <a:gd name="T3" fmla="*/ 1 h 21"/>
                    <a:gd name="T4" fmla="*/ 1 w 12"/>
                    <a:gd name="T5" fmla="*/ 0 h 2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21"/>
                    <a:gd name="T11" fmla="*/ 12 w 12"/>
                    <a:gd name="T12" fmla="*/ 21 h 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21">
                      <a:moveTo>
                        <a:pt x="0" y="21"/>
                      </a:moveTo>
                      <a:lnTo>
                        <a:pt x="6" y="1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6" name="Line 938"/>
                <p:cNvSpPr>
                  <a:spLocks noChangeShapeType="1"/>
                </p:cNvSpPr>
                <p:nvPr/>
              </p:nvSpPr>
              <p:spPr bwMode="auto">
                <a:xfrm flipV="1">
                  <a:off x="4219" y="1702"/>
                  <a:ext cx="2" cy="7"/>
                </a:xfrm>
                <a:prstGeom prst="line">
                  <a:avLst/>
                </a:prstGeom>
                <a:noFill/>
                <a:ln w="4763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7" name="Freeform 939"/>
                <p:cNvSpPr>
                  <a:spLocks/>
                </p:cNvSpPr>
                <p:nvPr/>
              </p:nvSpPr>
              <p:spPr bwMode="auto">
                <a:xfrm>
                  <a:off x="4221" y="1696"/>
                  <a:ext cx="3" cy="6"/>
                </a:xfrm>
                <a:custGeom>
                  <a:avLst/>
                  <a:gdLst>
                    <a:gd name="T0" fmla="*/ 0 w 10"/>
                    <a:gd name="T1" fmla="*/ 2 h 18"/>
                    <a:gd name="T2" fmla="*/ 0 w 10"/>
                    <a:gd name="T3" fmla="*/ 1 h 18"/>
                    <a:gd name="T4" fmla="*/ 1 w 10"/>
                    <a:gd name="T5" fmla="*/ 0 h 18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8"/>
                    <a:gd name="T11" fmla="*/ 10 w 10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8">
                      <a:moveTo>
                        <a:pt x="0" y="18"/>
                      </a:moveTo>
                      <a:lnTo>
                        <a:pt x="4" y="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8" name="Freeform 940"/>
                <p:cNvSpPr>
                  <a:spLocks/>
                </p:cNvSpPr>
                <p:nvPr/>
              </p:nvSpPr>
              <p:spPr bwMode="auto">
                <a:xfrm>
                  <a:off x="4224" y="1691"/>
                  <a:ext cx="3" cy="5"/>
                </a:xfrm>
                <a:custGeom>
                  <a:avLst/>
                  <a:gdLst>
                    <a:gd name="T0" fmla="*/ 0 w 10"/>
                    <a:gd name="T1" fmla="*/ 2 h 15"/>
                    <a:gd name="T2" fmla="*/ 1 w 10"/>
                    <a:gd name="T3" fmla="*/ 1 h 15"/>
                    <a:gd name="T4" fmla="*/ 1 w 10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5"/>
                    <a:gd name="T11" fmla="*/ 10 w 10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5">
                      <a:moveTo>
                        <a:pt x="0" y="15"/>
                      </a:moveTo>
                      <a:lnTo>
                        <a:pt x="5" y="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9" name="Freeform 941"/>
                <p:cNvSpPr>
                  <a:spLocks/>
                </p:cNvSpPr>
                <p:nvPr/>
              </p:nvSpPr>
              <p:spPr bwMode="auto">
                <a:xfrm>
                  <a:off x="4227" y="1688"/>
                  <a:ext cx="2" cy="3"/>
                </a:xfrm>
                <a:custGeom>
                  <a:avLst/>
                  <a:gdLst>
                    <a:gd name="T0" fmla="*/ 0 w 10"/>
                    <a:gd name="T1" fmla="*/ 1 h 9"/>
                    <a:gd name="T2" fmla="*/ 0 w 10"/>
                    <a:gd name="T3" fmla="*/ 0 h 9"/>
                    <a:gd name="T4" fmla="*/ 0 w 10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9"/>
                    <a:gd name="T11" fmla="*/ 10 w 10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9">
                      <a:moveTo>
                        <a:pt x="0" y="9"/>
                      </a:moveTo>
                      <a:lnTo>
                        <a:pt x="5" y="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40" name="Freeform 942"/>
                <p:cNvSpPr>
                  <a:spLocks/>
                </p:cNvSpPr>
                <p:nvPr/>
              </p:nvSpPr>
              <p:spPr bwMode="auto">
                <a:xfrm>
                  <a:off x="4229" y="1688"/>
                  <a:ext cx="3" cy="1"/>
                </a:xfrm>
                <a:custGeom>
                  <a:avLst/>
                  <a:gdLst>
                    <a:gd name="T0" fmla="*/ 0 w 10"/>
                    <a:gd name="T1" fmla="*/ 1 h 2"/>
                    <a:gd name="T2" fmla="*/ 1 w 10"/>
                    <a:gd name="T3" fmla="*/ 0 h 2"/>
                    <a:gd name="T4" fmla="*/ 1 w 10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"/>
                    <a:gd name="T11" fmla="*/ 10 w 10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">
                      <a:moveTo>
                        <a:pt x="0" y="2"/>
                      </a:move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41" name="Freeform 943"/>
                <p:cNvSpPr>
                  <a:spLocks/>
                </p:cNvSpPr>
                <p:nvPr/>
              </p:nvSpPr>
              <p:spPr bwMode="auto">
                <a:xfrm>
                  <a:off x="4232" y="1688"/>
                  <a:ext cx="2" cy="1"/>
                </a:xfrm>
                <a:custGeom>
                  <a:avLst/>
                  <a:gdLst>
                    <a:gd name="T0" fmla="*/ 0 w 11"/>
                    <a:gd name="T1" fmla="*/ 0 h 4"/>
                    <a:gd name="T2" fmla="*/ 0 w 11"/>
                    <a:gd name="T3" fmla="*/ 0 h 4"/>
                    <a:gd name="T4" fmla="*/ 0 w 1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4"/>
                    <a:gd name="T11" fmla="*/ 11 w 1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4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1" y="4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42" name="Freeform 944"/>
                <p:cNvSpPr>
                  <a:spLocks/>
                </p:cNvSpPr>
                <p:nvPr/>
              </p:nvSpPr>
              <p:spPr bwMode="auto">
                <a:xfrm>
                  <a:off x="4234" y="1689"/>
                  <a:ext cx="3" cy="4"/>
                </a:xfrm>
                <a:custGeom>
                  <a:avLst/>
                  <a:gdLst>
                    <a:gd name="T0" fmla="*/ 0 w 10"/>
                    <a:gd name="T1" fmla="*/ 0 h 11"/>
                    <a:gd name="T2" fmla="*/ 0 w 10"/>
                    <a:gd name="T3" fmla="*/ 1 h 11"/>
                    <a:gd name="T4" fmla="*/ 1 w 10"/>
                    <a:gd name="T5" fmla="*/ 1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10" y="11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43" name="Freeform 945"/>
                <p:cNvSpPr>
                  <a:spLocks/>
                </p:cNvSpPr>
                <p:nvPr/>
              </p:nvSpPr>
              <p:spPr bwMode="auto">
                <a:xfrm>
                  <a:off x="4237" y="1693"/>
                  <a:ext cx="3" cy="6"/>
                </a:xfrm>
                <a:custGeom>
                  <a:avLst/>
                  <a:gdLst>
                    <a:gd name="T0" fmla="*/ 0 w 11"/>
                    <a:gd name="T1" fmla="*/ 0 h 19"/>
                    <a:gd name="T2" fmla="*/ 0 w 11"/>
                    <a:gd name="T3" fmla="*/ 1 h 19"/>
                    <a:gd name="T4" fmla="*/ 1 w 11"/>
                    <a:gd name="T5" fmla="*/ 2 h 19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9"/>
                    <a:gd name="T11" fmla="*/ 11 w 11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9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11" y="19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44" name="Freeform 946"/>
                <p:cNvSpPr>
                  <a:spLocks/>
                </p:cNvSpPr>
                <p:nvPr/>
              </p:nvSpPr>
              <p:spPr bwMode="auto">
                <a:xfrm>
                  <a:off x="4240" y="1699"/>
                  <a:ext cx="2" cy="8"/>
                </a:xfrm>
                <a:custGeom>
                  <a:avLst/>
                  <a:gdLst>
                    <a:gd name="T0" fmla="*/ 0 w 10"/>
                    <a:gd name="T1" fmla="*/ 0 h 25"/>
                    <a:gd name="T2" fmla="*/ 0 w 10"/>
                    <a:gd name="T3" fmla="*/ 1 h 25"/>
                    <a:gd name="T4" fmla="*/ 0 w 10"/>
                    <a:gd name="T5" fmla="*/ 3 h 2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5"/>
                    <a:gd name="T11" fmla="*/ 10 w 10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5">
                      <a:moveTo>
                        <a:pt x="0" y="0"/>
                      </a:moveTo>
                      <a:lnTo>
                        <a:pt x="6" y="12"/>
                      </a:lnTo>
                      <a:lnTo>
                        <a:pt x="10" y="25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45" name="Freeform 947"/>
                <p:cNvSpPr>
                  <a:spLocks/>
                </p:cNvSpPr>
                <p:nvPr/>
              </p:nvSpPr>
              <p:spPr bwMode="auto">
                <a:xfrm>
                  <a:off x="4242" y="1707"/>
                  <a:ext cx="3" cy="11"/>
                </a:xfrm>
                <a:custGeom>
                  <a:avLst/>
                  <a:gdLst>
                    <a:gd name="T0" fmla="*/ 0 w 10"/>
                    <a:gd name="T1" fmla="*/ 0 h 31"/>
                    <a:gd name="T2" fmla="*/ 1 w 10"/>
                    <a:gd name="T3" fmla="*/ 2 h 31"/>
                    <a:gd name="T4" fmla="*/ 1 w 10"/>
                    <a:gd name="T5" fmla="*/ 4 h 3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1"/>
                    <a:gd name="T11" fmla="*/ 10 w 10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1">
                      <a:moveTo>
                        <a:pt x="0" y="0"/>
                      </a:moveTo>
                      <a:lnTo>
                        <a:pt x="5" y="15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46" name="Line 948"/>
                <p:cNvSpPr>
                  <a:spLocks noChangeShapeType="1"/>
                </p:cNvSpPr>
                <p:nvPr/>
              </p:nvSpPr>
              <p:spPr bwMode="auto">
                <a:xfrm>
                  <a:off x="4245" y="1718"/>
                  <a:ext cx="2" cy="11"/>
                </a:xfrm>
                <a:prstGeom prst="line">
                  <a:avLst/>
                </a:prstGeom>
                <a:noFill/>
                <a:ln w="4763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47" name="Freeform 949"/>
                <p:cNvSpPr>
                  <a:spLocks/>
                </p:cNvSpPr>
                <p:nvPr/>
              </p:nvSpPr>
              <p:spPr bwMode="auto">
                <a:xfrm>
                  <a:off x="4247" y="1729"/>
                  <a:ext cx="3" cy="12"/>
                </a:xfrm>
                <a:custGeom>
                  <a:avLst/>
                  <a:gdLst>
                    <a:gd name="T0" fmla="*/ 0 w 11"/>
                    <a:gd name="T1" fmla="*/ 0 h 37"/>
                    <a:gd name="T2" fmla="*/ 0 w 11"/>
                    <a:gd name="T3" fmla="*/ 2 h 37"/>
                    <a:gd name="T4" fmla="*/ 1 w 11"/>
                    <a:gd name="T5" fmla="*/ 4 h 37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7"/>
                    <a:gd name="T11" fmla="*/ 11 w 11"/>
                    <a:gd name="T12" fmla="*/ 37 h 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7">
                      <a:moveTo>
                        <a:pt x="0" y="0"/>
                      </a:moveTo>
                      <a:lnTo>
                        <a:pt x="5" y="19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48" name="Freeform 950"/>
                <p:cNvSpPr>
                  <a:spLocks/>
                </p:cNvSpPr>
                <p:nvPr/>
              </p:nvSpPr>
              <p:spPr bwMode="auto">
                <a:xfrm>
                  <a:off x="4250" y="1741"/>
                  <a:ext cx="2" cy="13"/>
                </a:xfrm>
                <a:custGeom>
                  <a:avLst/>
                  <a:gdLst>
                    <a:gd name="T0" fmla="*/ 0 w 10"/>
                    <a:gd name="T1" fmla="*/ 0 h 37"/>
                    <a:gd name="T2" fmla="*/ 0 w 10"/>
                    <a:gd name="T3" fmla="*/ 2 h 37"/>
                    <a:gd name="T4" fmla="*/ 0 w 10"/>
                    <a:gd name="T5" fmla="*/ 5 h 37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7"/>
                    <a:gd name="T11" fmla="*/ 10 w 10"/>
                    <a:gd name="T12" fmla="*/ 37 h 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7">
                      <a:moveTo>
                        <a:pt x="0" y="0"/>
                      </a:moveTo>
                      <a:lnTo>
                        <a:pt x="4" y="18"/>
                      </a:lnTo>
                      <a:lnTo>
                        <a:pt x="10" y="37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49" name="Freeform 951"/>
                <p:cNvSpPr>
                  <a:spLocks/>
                </p:cNvSpPr>
                <p:nvPr/>
              </p:nvSpPr>
              <p:spPr bwMode="auto">
                <a:xfrm>
                  <a:off x="4252" y="1754"/>
                  <a:ext cx="3" cy="11"/>
                </a:xfrm>
                <a:custGeom>
                  <a:avLst/>
                  <a:gdLst>
                    <a:gd name="T0" fmla="*/ 0 w 10"/>
                    <a:gd name="T1" fmla="*/ 0 h 34"/>
                    <a:gd name="T2" fmla="*/ 0 w 10"/>
                    <a:gd name="T3" fmla="*/ 2 h 34"/>
                    <a:gd name="T4" fmla="*/ 1 w 10"/>
                    <a:gd name="T5" fmla="*/ 4 h 3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4"/>
                    <a:gd name="T11" fmla="*/ 10 w 10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4">
                      <a:moveTo>
                        <a:pt x="0" y="0"/>
                      </a:moveTo>
                      <a:lnTo>
                        <a:pt x="4" y="17"/>
                      </a:lnTo>
                      <a:lnTo>
                        <a:pt x="10" y="34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50" name="Freeform 952"/>
                <p:cNvSpPr>
                  <a:spLocks/>
                </p:cNvSpPr>
                <p:nvPr/>
              </p:nvSpPr>
              <p:spPr bwMode="auto">
                <a:xfrm>
                  <a:off x="4255" y="1765"/>
                  <a:ext cx="2" cy="10"/>
                </a:xfrm>
                <a:custGeom>
                  <a:avLst/>
                  <a:gdLst>
                    <a:gd name="T0" fmla="*/ 0 w 10"/>
                    <a:gd name="T1" fmla="*/ 0 h 30"/>
                    <a:gd name="T2" fmla="*/ 0 w 10"/>
                    <a:gd name="T3" fmla="*/ 2 h 30"/>
                    <a:gd name="T4" fmla="*/ 0 w 10"/>
                    <a:gd name="T5" fmla="*/ 3 h 3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0"/>
                    <a:gd name="T11" fmla="*/ 10 w 10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0">
                      <a:moveTo>
                        <a:pt x="0" y="0"/>
                      </a:moveTo>
                      <a:lnTo>
                        <a:pt x="4" y="16"/>
                      </a:lnTo>
                      <a:lnTo>
                        <a:pt x="10" y="3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51" name="Freeform 953"/>
                <p:cNvSpPr>
                  <a:spLocks/>
                </p:cNvSpPr>
                <p:nvPr/>
              </p:nvSpPr>
              <p:spPr bwMode="auto">
                <a:xfrm>
                  <a:off x="4257" y="1775"/>
                  <a:ext cx="3" cy="8"/>
                </a:xfrm>
                <a:custGeom>
                  <a:avLst/>
                  <a:gdLst>
                    <a:gd name="T0" fmla="*/ 0 w 10"/>
                    <a:gd name="T1" fmla="*/ 0 h 24"/>
                    <a:gd name="T2" fmla="*/ 1 w 10"/>
                    <a:gd name="T3" fmla="*/ 1 h 24"/>
                    <a:gd name="T4" fmla="*/ 1 w 10"/>
                    <a:gd name="T5" fmla="*/ 3 h 2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4"/>
                    <a:gd name="T11" fmla="*/ 10 w 10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4">
                      <a:moveTo>
                        <a:pt x="0" y="0"/>
                      </a:moveTo>
                      <a:lnTo>
                        <a:pt x="5" y="13"/>
                      </a:lnTo>
                      <a:lnTo>
                        <a:pt x="10" y="24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52" name="Freeform 954"/>
                <p:cNvSpPr>
                  <a:spLocks/>
                </p:cNvSpPr>
                <p:nvPr/>
              </p:nvSpPr>
              <p:spPr bwMode="auto">
                <a:xfrm>
                  <a:off x="4260" y="1783"/>
                  <a:ext cx="3" cy="5"/>
                </a:xfrm>
                <a:custGeom>
                  <a:avLst/>
                  <a:gdLst>
                    <a:gd name="T0" fmla="*/ 0 w 11"/>
                    <a:gd name="T1" fmla="*/ 0 h 16"/>
                    <a:gd name="T2" fmla="*/ 1 w 11"/>
                    <a:gd name="T3" fmla="*/ 1 h 16"/>
                    <a:gd name="T4" fmla="*/ 1 w 11"/>
                    <a:gd name="T5" fmla="*/ 2 h 16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6"/>
                    <a:gd name="T11" fmla="*/ 11 w 1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6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1" y="16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53" name="Freeform 955"/>
                <p:cNvSpPr>
                  <a:spLocks/>
                </p:cNvSpPr>
                <p:nvPr/>
              </p:nvSpPr>
              <p:spPr bwMode="auto">
                <a:xfrm>
                  <a:off x="4263" y="1788"/>
                  <a:ext cx="2" cy="2"/>
                </a:xfrm>
                <a:custGeom>
                  <a:avLst/>
                  <a:gdLst>
                    <a:gd name="T0" fmla="*/ 0 w 11"/>
                    <a:gd name="T1" fmla="*/ 0 h 5"/>
                    <a:gd name="T2" fmla="*/ 0 w 11"/>
                    <a:gd name="T3" fmla="*/ 1 h 5"/>
                    <a:gd name="T4" fmla="*/ 0 w 11"/>
                    <a:gd name="T5" fmla="*/ 1 h 5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5"/>
                    <a:gd name="T11" fmla="*/ 11 w 1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5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1" y="5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54" name="Freeform 956"/>
                <p:cNvSpPr>
                  <a:spLocks/>
                </p:cNvSpPr>
                <p:nvPr/>
              </p:nvSpPr>
              <p:spPr bwMode="auto">
                <a:xfrm>
                  <a:off x="4265" y="1789"/>
                  <a:ext cx="3" cy="1"/>
                </a:xfrm>
                <a:custGeom>
                  <a:avLst/>
                  <a:gdLst>
                    <a:gd name="T0" fmla="*/ 0 w 10"/>
                    <a:gd name="T1" fmla="*/ 0 h 4"/>
                    <a:gd name="T2" fmla="*/ 0 w 10"/>
                    <a:gd name="T3" fmla="*/ 0 h 4"/>
                    <a:gd name="T4" fmla="*/ 1 w 10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"/>
                    <a:gd name="T11" fmla="*/ 10 w 10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">
                      <a:moveTo>
                        <a:pt x="0" y="4"/>
                      </a:moveTo>
                      <a:lnTo>
                        <a:pt x="4" y="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55" name="Freeform 957"/>
                <p:cNvSpPr>
                  <a:spLocks/>
                </p:cNvSpPr>
                <p:nvPr/>
              </p:nvSpPr>
              <p:spPr bwMode="auto">
                <a:xfrm>
                  <a:off x="4268" y="1784"/>
                  <a:ext cx="2" cy="5"/>
                </a:xfrm>
                <a:custGeom>
                  <a:avLst/>
                  <a:gdLst>
                    <a:gd name="T0" fmla="*/ 0 w 10"/>
                    <a:gd name="T1" fmla="*/ 2 h 15"/>
                    <a:gd name="T2" fmla="*/ 0 w 10"/>
                    <a:gd name="T3" fmla="*/ 1 h 15"/>
                    <a:gd name="T4" fmla="*/ 0 w 10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5"/>
                    <a:gd name="T11" fmla="*/ 10 w 10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5">
                      <a:moveTo>
                        <a:pt x="0" y="15"/>
                      </a:moveTo>
                      <a:lnTo>
                        <a:pt x="4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56" name="Freeform 958"/>
                <p:cNvSpPr>
                  <a:spLocks/>
                </p:cNvSpPr>
                <p:nvPr/>
              </p:nvSpPr>
              <p:spPr bwMode="auto">
                <a:xfrm>
                  <a:off x="4270" y="1775"/>
                  <a:ext cx="3" cy="9"/>
                </a:xfrm>
                <a:custGeom>
                  <a:avLst/>
                  <a:gdLst>
                    <a:gd name="T0" fmla="*/ 0 w 10"/>
                    <a:gd name="T1" fmla="*/ 3 h 25"/>
                    <a:gd name="T2" fmla="*/ 0 w 10"/>
                    <a:gd name="T3" fmla="*/ 2 h 25"/>
                    <a:gd name="T4" fmla="*/ 1 w 10"/>
                    <a:gd name="T5" fmla="*/ 0 h 2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5"/>
                    <a:gd name="T11" fmla="*/ 10 w 10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5">
                      <a:moveTo>
                        <a:pt x="0" y="25"/>
                      </a:moveTo>
                      <a:lnTo>
                        <a:pt x="4" y="1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57" name="Freeform 959"/>
                <p:cNvSpPr>
                  <a:spLocks/>
                </p:cNvSpPr>
                <p:nvPr/>
              </p:nvSpPr>
              <p:spPr bwMode="auto">
                <a:xfrm>
                  <a:off x="4273" y="1764"/>
                  <a:ext cx="2" cy="11"/>
                </a:xfrm>
                <a:custGeom>
                  <a:avLst/>
                  <a:gdLst>
                    <a:gd name="T0" fmla="*/ 0 w 10"/>
                    <a:gd name="T1" fmla="*/ 3 h 35"/>
                    <a:gd name="T2" fmla="*/ 0 w 10"/>
                    <a:gd name="T3" fmla="*/ 2 h 35"/>
                    <a:gd name="T4" fmla="*/ 0 w 10"/>
                    <a:gd name="T5" fmla="*/ 0 h 3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5"/>
                    <a:gd name="T11" fmla="*/ 10 w 10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5">
                      <a:moveTo>
                        <a:pt x="0" y="35"/>
                      </a:moveTo>
                      <a:lnTo>
                        <a:pt x="4" y="1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58" name="Freeform 960"/>
                <p:cNvSpPr>
                  <a:spLocks/>
                </p:cNvSpPr>
                <p:nvPr/>
              </p:nvSpPr>
              <p:spPr bwMode="auto">
                <a:xfrm>
                  <a:off x="4275" y="1750"/>
                  <a:ext cx="3" cy="14"/>
                </a:xfrm>
                <a:custGeom>
                  <a:avLst/>
                  <a:gdLst>
                    <a:gd name="T0" fmla="*/ 0 w 10"/>
                    <a:gd name="T1" fmla="*/ 5 h 42"/>
                    <a:gd name="T2" fmla="*/ 1 w 10"/>
                    <a:gd name="T3" fmla="*/ 2 h 42"/>
                    <a:gd name="T4" fmla="*/ 1 w 10"/>
                    <a:gd name="T5" fmla="*/ 0 h 4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2"/>
                    <a:gd name="T11" fmla="*/ 10 w 10"/>
                    <a:gd name="T12" fmla="*/ 42 h 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2">
                      <a:moveTo>
                        <a:pt x="0" y="42"/>
                      </a:moveTo>
                      <a:lnTo>
                        <a:pt x="5" y="2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59" name="Freeform 961"/>
                <p:cNvSpPr>
                  <a:spLocks/>
                </p:cNvSpPr>
                <p:nvPr/>
              </p:nvSpPr>
              <p:spPr bwMode="auto">
                <a:xfrm>
                  <a:off x="4278" y="1733"/>
                  <a:ext cx="2" cy="17"/>
                </a:xfrm>
                <a:custGeom>
                  <a:avLst/>
                  <a:gdLst>
                    <a:gd name="T0" fmla="*/ 0 w 10"/>
                    <a:gd name="T1" fmla="*/ 6 h 50"/>
                    <a:gd name="T2" fmla="*/ 0 w 10"/>
                    <a:gd name="T3" fmla="*/ 3 h 50"/>
                    <a:gd name="T4" fmla="*/ 0 w 10"/>
                    <a:gd name="T5" fmla="*/ 0 h 5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0"/>
                    <a:gd name="T11" fmla="*/ 10 w 10"/>
                    <a:gd name="T12" fmla="*/ 50 h 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0">
                      <a:moveTo>
                        <a:pt x="0" y="50"/>
                      </a:moveTo>
                      <a:lnTo>
                        <a:pt x="5" y="2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0" name="Freeform 962"/>
                <p:cNvSpPr>
                  <a:spLocks/>
                </p:cNvSpPr>
                <p:nvPr/>
              </p:nvSpPr>
              <p:spPr bwMode="auto">
                <a:xfrm>
                  <a:off x="4280" y="1715"/>
                  <a:ext cx="3" cy="18"/>
                </a:xfrm>
                <a:custGeom>
                  <a:avLst/>
                  <a:gdLst>
                    <a:gd name="T0" fmla="*/ 0 w 11"/>
                    <a:gd name="T1" fmla="*/ 6 h 54"/>
                    <a:gd name="T2" fmla="*/ 0 w 11"/>
                    <a:gd name="T3" fmla="*/ 3 h 54"/>
                    <a:gd name="T4" fmla="*/ 1 w 11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54"/>
                    <a:gd name="T11" fmla="*/ 11 w 11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54">
                      <a:moveTo>
                        <a:pt x="0" y="54"/>
                      </a:moveTo>
                      <a:lnTo>
                        <a:pt x="5" y="28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1" name="Freeform 963"/>
                <p:cNvSpPr>
                  <a:spLocks/>
                </p:cNvSpPr>
                <p:nvPr/>
              </p:nvSpPr>
              <p:spPr bwMode="auto">
                <a:xfrm>
                  <a:off x="4283" y="1697"/>
                  <a:ext cx="3" cy="18"/>
                </a:xfrm>
                <a:custGeom>
                  <a:avLst/>
                  <a:gdLst>
                    <a:gd name="T0" fmla="*/ 0 w 11"/>
                    <a:gd name="T1" fmla="*/ 6 h 55"/>
                    <a:gd name="T2" fmla="*/ 0 w 11"/>
                    <a:gd name="T3" fmla="*/ 3 h 55"/>
                    <a:gd name="T4" fmla="*/ 1 w 11"/>
                    <a:gd name="T5" fmla="*/ 0 h 55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55"/>
                    <a:gd name="T11" fmla="*/ 11 w 11"/>
                    <a:gd name="T12" fmla="*/ 55 h 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55">
                      <a:moveTo>
                        <a:pt x="0" y="55"/>
                      </a:moveTo>
                      <a:lnTo>
                        <a:pt x="5" y="28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2" name="Freeform 964"/>
                <p:cNvSpPr>
                  <a:spLocks/>
                </p:cNvSpPr>
                <p:nvPr/>
              </p:nvSpPr>
              <p:spPr bwMode="auto">
                <a:xfrm>
                  <a:off x="4286" y="1679"/>
                  <a:ext cx="2" cy="18"/>
                </a:xfrm>
                <a:custGeom>
                  <a:avLst/>
                  <a:gdLst>
                    <a:gd name="T0" fmla="*/ 0 w 10"/>
                    <a:gd name="T1" fmla="*/ 6 h 54"/>
                    <a:gd name="T2" fmla="*/ 0 w 10"/>
                    <a:gd name="T3" fmla="*/ 3 h 54"/>
                    <a:gd name="T4" fmla="*/ 0 w 10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4"/>
                    <a:gd name="T11" fmla="*/ 10 w 10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4">
                      <a:moveTo>
                        <a:pt x="0" y="54"/>
                      </a:moveTo>
                      <a:lnTo>
                        <a:pt x="5" y="2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3" name="Freeform 965"/>
                <p:cNvSpPr>
                  <a:spLocks/>
                </p:cNvSpPr>
                <p:nvPr/>
              </p:nvSpPr>
              <p:spPr bwMode="auto">
                <a:xfrm>
                  <a:off x="4288" y="1662"/>
                  <a:ext cx="3" cy="17"/>
                </a:xfrm>
                <a:custGeom>
                  <a:avLst/>
                  <a:gdLst>
                    <a:gd name="T0" fmla="*/ 0 w 10"/>
                    <a:gd name="T1" fmla="*/ 6 h 51"/>
                    <a:gd name="T2" fmla="*/ 0 w 10"/>
                    <a:gd name="T3" fmla="*/ 3 h 51"/>
                    <a:gd name="T4" fmla="*/ 1 w 10"/>
                    <a:gd name="T5" fmla="*/ 0 h 5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1"/>
                    <a:gd name="T11" fmla="*/ 10 w 10"/>
                    <a:gd name="T12" fmla="*/ 51 h 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1">
                      <a:moveTo>
                        <a:pt x="0" y="51"/>
                      </a:moveTo>
                      <a:lnTo>
                        <a:pt x="4" y="2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4" name="Freeform 966"/>
                <p:cNvSpPr>
                  <a:spLocks/>
                </p:cNvSpPr>
                <p:nvPr/>
              </p:nvSpPr>
              <p:spPr bwMode="auto">
                <a:xfrm>
                  <a:off x="4291" y="1646"/>
                  <a:ext cx="2" cy="16"/>
                </a:xfrm>
                <a:custGeom>
                  <a:avLst/>
                  <a:gdLst>
                    <a:gd name="T0" fmla="*/ 0 w 10"/>
                    <a:gd name="T1" fmla="*/ 6 h 46"/>
                    <a:gd name="T2" fmla="*/ 0 w 10"/>
                    <a:gd name="T3" fmla="*/ 3 h 46"/>
                    <a:gd name="T4" fmla="*/ 0 w 10"/>
                    <a:gd name="T5" fmla="*/ 0 h 4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6"/>
                    <a:gd name="T11" fmla="*/ 10 w 10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6">
                      <a:moveTo>
                        <a:pt x="0" y="46"/>
                      </a:moveTo>
                      <a:lnTo>
                        <a:pt x="5" y="2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5" name="Freeform 967"/>
                <p:cNvSpPr>
                  <a:spLocks/>
                </p:cNvSpPr>
                <p:nvPr/>
              </p:nvSpPr>
              <p:spPr bwMode="auto">
                <a:xfrm>
                  <a:off x="4293" y="1633"/>
                  <a:ext cx="3" cy="13"/>
                </a:xfrm>
                <a:custGeom>
                  <a:avLst/>
                  <a:gdLst>
                    <a:gd name="T0" fmla="*/ 0 w 10"/>
                    <a:gd name="T1" fmla="*/ 4 h 39"/>
                    <a:gd name="T2" fmla="*/ 1 w 10"/>
                    <a:gd name="T3" fmla="*/ 2 h 39"/>
                    <a:gd name="T4" fmla="*/ 1 w 10"/>
                    <a:gd name="T5" fmla="*/ 0 h 3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9"/>
                    <a:gd name="T11" fmla="*/ 10 w 10"/>
                    <a:gd name="T12" fmla="*/ 39 h 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9">
                      <a:moveTo>
                        <a:pt x="0" y="39"/>
                      </a:moveTo>
                      <a:lnTo>
                        <a:pt x="5" y="1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93" name="Freeform 968"/>
              <p:cNvSpPr>
                <a:spLocks/>
              </p:cNvSpPr>
              <p:nvPr/>
            </p:nvSpPr>
            <p:spPr bwMode="auto">
              <a:xfrm>
                <a:off x="4296" y="1624"/>
                <a:ext cx="2" cy="9"/>
              </a:xfrm>
              <a:custGeom>
                <a:avLst/>
                <a:gdLst>
                  <a:gd name="T0" fmla="*/ 0 w 11"/>
                  <a:gd name="T1" fmla="*/ 3 h 29"/>
                  <a:gd name="T2" fmla="*/ 0 w 11"/>
                  <a:gd name="T3" fmla="*/ 1 h 29"/>
                  <a:gd name="T4" fmla="*/ 0 w 11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9"/>
                  <a:gd name="T11" fmla="*/ 11 w 11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9">
                    <a:moveTo>
                      <a:pt x="0" y="29"/>
                    </a:moveTo>
                    <a:lnTo>
                      <a:pt x="5" y="13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4" name="Freeform 969"/>
              <p:cNvSpPr>
                <a:spLocks/>
              </p:cNvSpPr>
              <p:nvPr/>
            </p:nvSpPr>
            <p:spPr bwMode="auto">
              <a:xfrm>
                <a:off x="4298" y="1617"/>
                <a:ext cx="3" cy="7"/>
              </a:xfrm>
              <a:custGeom>
                <a:avLst/>
                <a:gdLst>
                  <a:gd name="T0" fmla="*/ 0 w 10"/>
                  <a:gd name="T1" fmla="*/ 2 h 20"/>
                  <a:gd name="T2" fmla="*/ 0 w 10"/>
                  <a:gd name="T3" fmla="*/ 1 h 20"/>
                  <a:gd name="T4" fmla="*/ 1 w 10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20"/>
                  <a:gd name="T11" fmla="*/ 10 w 10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20">
                    <a:moveTo>
                      <a:pt x="0" y="20"/>
                    </a:moveTo>
                    <a:lnTo>
                      <a:pt x="4" y="9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Freeform 970"/>
              <p:cNvSpPr>
                <a:spLocks/>
              </p:cNvSpPr>
              <p:nvPr/>
            </p:nvSpPr>
            <p:spPr bwMode="auto">
              <a:xfrm>
                <a:off x="4301" y="1614"/>
                <a:ext cx="2" cy="3"/>
              </a:xfrm>
              <a:custGeom>
                <a:avLst/>
                <a:gdLst>
                  <a:gd name="T0" fmla="*/ 0 w 10"/>
                  <a:gd name="T1" fmla="*/ 1 h 9"/>
                  <a:gd name="T2" fmla="*/ 0 w 10"/>
                  <a:gd name="T3" fmla="*/ 0 h 9"/>
                  <a:gd name="T4" fmla="*/ 0 w 10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9"/>
                  <a:gd name="T11" fmla="*/ 10 w 10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9">
                    <a:moveTo>
                      <a:pt x="0" y="9"/>
                    </a:moveTo>
                    <a:lnTo>
                      <a:pt x="4" y="4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6" name="Freeform 971"/>
              <p:cNvSpPr>
                <a:spLocks/>
              </p:cNvSpPr>
              <p:nvPr/>
            </p:nvSpPr>
            <p:spPr bwMode="auto">
              <a:xfrm>
                <a:off x="4303" y="1614"/>
                <a:ext cx="3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1 w 1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5" y="0"/>
                    </a:lnTo>
                    <a:lnTo>
                      <a:pt x="11" y="1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7" name="Freeform 972"/>
              <p:cNvSpPr>
                <a:spLocks/>
              </p:cNvSpPr>
              <p:nvPr/>
            </p:nvSpPr>
            <p:spPr bwMode="auto">
              <a:xfrm>
                <a:off x="4306" y="1614"/>
                <a:ext cx="3" cy="4"/>
              </a:xfrm>
              <a:custGeom>
                <a:avLst/>
                <a:gdLst>
                  <a:gd name="T0" fmla="*/ 0 w 10"/>
                  <a:gd name="T1" fmla="*/ 0 h 12"/>
                  <a:gd name="T2" fmla="*/ 1 w 10"/>
                  <a:gd name="T3" fmla="*/ 1 h 12"/>
                  <a:gd name="T4" fmla="*/ 1 w 10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2"/>
                  <a:gd name="T11" fmla="*/ 10 w 10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2">
                    <a:moveTo>
                      <a:pt x="0" y="0"/>
                    </a:moveTo>
                    <a:lnTo>
                      <a:pt x="6" y="6"/>
                    </a:lnTo>
                    <a:lnTo>
                      <a:pt x="10" y="12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8" name="Freeform 973"/>
              <p:cNvSpPr>
                <a:spLocks/>
              </p:cNvSpPr>
              <p:nvPr/>
            </p:nvSpPr>
            <p:spPr bwMode="auto">
              <a:xfrm>
                <a:off x="4309" y="1618"/>
                <a:ext cx="2" cy="7"/>
              </a:xfrm>
              <a:custGeom>
                <a:avLst/>
                <a:gdLst>
                  <a:gd name="T0" fmla="*/ 0 w 10"/>
                  <a:gd name="T1" fmla="*/ 0 h 20"/>
                  <a:gd name="T2" fmla="*/ 0 w 10"/>
                  <a:gd name="T3" fmla="*/ 1 h 20"/>
                  <a:gd name="T4" fmla="*/ 0 w 10"/>
                  <a:gd name="T5" fmla="*/ 2 h 20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20"/>
                  <a:gd name="T11" fmla="*/ 10 w 10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20">
                    <a:moveTo>
                      <a:pt x="0" y="0"/>
                    </a:moveTo>
                    <a:lnTo>
                      <a:pt x="5" y="9"/>
                    </a:lnTo>
                    <a:lnTo>
                      <a:pt x="10" y="2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9" name="Freeform 974"/>
              <p:cNvSpPr>
                <a:spLocks/>
              </p:cNvSpPr>
              <p:nvPr/>
            </p:nvSpPr>
            <p:spPr bwMode="auto">
              <a:xfrm>
                <a:off x="4311" y="1625"/>
                <a:ext cx="3" cy="9"/>
              </a:xfrm>
              <a:custGeom>
                <a:avLst/>
                <a:gdLst>
                  <a:gd name="T0" fmla="*/ 0 w 11"/>
                  <a:gd name="T1" fmla="*/ 0 h 27"/>
                  <a:gd name="T2" fmla="*/ 0 w 11"/>
                  <a:gd name="T3" fmla="*/ 1 h 27"/>
                  <a:gd name="T4" fmla="*/ 1 w 11"/>
                  <a:gd name="T5" fmla="*/ 3 h 27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7"/>
                  <a:gd name="T11" fmla="*/ 11 w 11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7">
                    <a:moveTo>
                      <a:pt x="0" y="0"/>
                    </a:moveTo>
                    <a:lnTo>
                      <a:pt x="5" y="13"/>
                    </a:lnTo>
                    <a:lnTo>
                      <a:pt x="11" y="27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Freeform 975"/>
              <p:cNvSpPr>
                <a:spLocks/>
              </p:cNvSpPr>
              <p:nvPr/>
            </p:nvSpPr>
            <p:spPr bwMode="auto">
              <a:xfrm>
                <a:off x="4314" y="1634"/>
                <a:ext cx="2" cy="12"/>
              </a:xfrm>
              <a:custGeom>
                <a:avLst/>
                <a:gdLst>
                  <a:gd name="T0" fmla="*/ 0 w 10"/>
                  <a:gd name="T1" fmla="*/ 0 h 35"/>
                  <a:gd name="T2" fmla="*/ 0 w 10"/>
                  <a:gd name="T3" fmla="*/ 2 h 35"/>
                  <a:gd name="T4" fmla="*/ 0 w 10"/>
                  <a:gd name="T5" fmla="*/ 4 h 35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35"/>
                  <a:gd name="T11" fmla="*/ 10 w 10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35">
                    <a:moveTo>
                      <a:pt x="0" y="0"/>
                    </a:moveTo>
                    <a:lnTo>
                      <a:pt x="4" y="18"/>
                    </a:lnTo>
                    <a:lnTo>
                      <a:pt x="10" y="35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1" name="Freeform 976"/>
              <p:cNvSpPr>
                <a:spLocks/>
              </p:cNvSpPr>
              <p:nvPr/>
            </p:nvSpPr>
            <p:spPr bwMode="auto">
              <a:xfrm>
                <a:off x="4316" y="1646"/>
                <a:ext cx="3" cy="12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2 h 36"/>
                  <a:gd name="T4" fmla="*/ 1 w 10"/>
                  <a:gd name="T5" fmla="*/ 4 h 3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36"/>
                  <a:gd name="T11" fmla="*/ 10 w 10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36">
                    <a:moveTo>
                      <a:pt x="0" y="0"/>
                    </a:moveTo>
                    <a:lnTo>
                      <a:pt x="4" y="18"/>
                    </a:lnTo>
                    <a:lnTo>
                      <a:pt x="10" y="36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Freeform 977"/>
              <p:cNvSpPr>
                <a:spLocks/>
              </p:cNvSpPr>
              <p:nvPr/>
            </p:nvSpPr>
            <p:spPr bwMode="auto">
              <a:xfrm>
                <a:off x="4319" y="1658"/>
                <a:ext cx="2" cy="13"/>
              </a:xfrm>
              <a:custGeom>
                <a:avLst/>
                <a:gdLst>
                  <a:gd name="T0" fmla="*/ 0 w 10"/>
                  <a:gd name="T1" fmla="*/ 0 h 41"/>
                  <a:gd name="T2" fmla="*/ 0 w 10"/>
                  <a:gd name="T3" fmla="*/ 2 h 41"/>
                  <a:gd name="T4" fmla="*/ 0 w 10"/>
                  <a:gd name="T5" fmla="*/ 4 h 4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41"/>
                  <a:gd name="T11" fmla="*/ 10 w 10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41">
                    <a:moveTo>
                      <a:pt x="0" y="0"/>
                    </a:moveTo>
                    <a:lnTo>
                      <a:pt x="4" y="20"/>
                    </a:lnTo>
                    <a:lnTo>
                      <a:pt x="10" y="41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3" name="Line 978"/>
              <p:cNvSpPr>
                <a:spLocks noChangeShapeType="1"/>
              </p:cNvSpPr>
              <p:nvPr/>
            </p:nvSpPr>
            <p:spPr bwMode="auto">
              <a:xfrm>
                <a:off x="4321" y="1671"/>
                <a:ext cx="3" cy="13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4" name="Freeform 979"/>
              <p:cNvSpPr>
                <a:spLocks/>
              </p:cNvSpPr>
              <p:nvPr/>
            </p:nvSpPr>
            <p:spPr bwMode="auto">
              <a:xfrm>
                <a:off x="4324" y="1684"/>
                <a:ext cx="3" cy="13"/>
              </a:xfrm>
              <a:custGeom>
                <a:avLst/>
                <a:gdLst>
                  <a:gd name="T0" fmla="*/ 0 w 10"/>
                  <a:gd name="T1" fmla="*/ 0 h 39"/>
                  <a:gd name="T2" fmla="*/ 1 w 10"/>
                  <a:gd name="T3" fmla="*/ 2 h 39"/>
                  <a:gd name="T4" fmla="*/ 1 w 10"/>
                  <a:gd name="T5" fmla="*/ 4 h 39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39"/>
                  <a:gd name="T11" fmla="*/ 10 w 10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39">
                    <a:moveTo>
                      <a:pt x="0" y="0"/>
                    </a:moveTo>
                    <a:lnTo>
                      <a:pt x="5" y="20"/>
                    </a:lnTo>
                    <a:lnTo>
                      <a:pt x="10" y="39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5" name="Freeform 980"/>
              <p:cNvSpPr>
                <a:spLocks/>
              </p:cNvSpPr>
              <p:nvPr/>
            </p:nvSpPr>
            <p:spPr bwMode="auto">
              <a:xfrm>
                <a:off x="4327" y="1697"/>
                <a:ext cx="2" cy="12"/>
              </a:xfrm>
              <a:custGeom>
                <a:avLst/>
                <a:gdLst>
                  <a:gd name="T0" fmla="*/ 0 w 11"/>
                  <a:gd name="T1" fmla="*/ 0 h 35"/>
                  <a:gd name="T2" fmla="*/ 0 w 11"/>
                  <a:gd name="T3" fmla="*/ 2 h 35"/>
                  <a:gd name="T4" fmla="*/ 0 w 11"/>
                  <a:gd name="T5" fmla="*/ 4 h 3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35"/>
                  <a:gd name="T11" fmla="*/ 11 w 1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35">
                    <a:moveTo>
                      <a:pt x="0" y="0"/>
                    </a:moveTo>
                    <a:lnTo>
                      <a:pt x="6" y="18"/>
                    </a:lnTo>
                    <a:lnTo>
                      <a:pt x="11" y="35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6" name="Freeform 981"/>
              <p:cNvSpPr>
                <a:spLocks/>
              </p:cNvSpPr>
              <p:nvPr/>
            </p:nvSpPr>
            <p:spPr bwMode="auto">
              <a:xfrm>
                <a:off x="4329" y="1709"/>
                <a:ext cx="3" cy="11"/>
              </a:xfrm>
              <a:custGeom>
                <a:avLst/>
                <a:gdLst>
                  <a:gd name="T0" fmla="*/ 0 w 11"/>
                  <a:gd name="T1" fmla="*/ 0 h 33"/>
                  <a:gd name="T2" fmla="*/ 1 w 11"/>
                  <a:gd name="T3" fmla="*/ 2 h 33"/>
                  <a:gd name="T4" fmla="*/ 1 w 11"/>
                  <a:gd name="T5" fmla="*/ 4 h 3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33"/>
                  <a:gd name="T11" fmla="*/ 11 w 1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33">
                    <a:moveTo>
                      <a:pt x="0" y="0"/>
                    </a:moveTo>
                    <a:lnTo>
                      <a:pt x="6" y="17"/>
                    </a:lnTo>
                    <a:lnTo>
                      <a:pt x="11" y="33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7" name="Freeform 982"/>
              <p:cNvSpPr>
                <a:spLocks/>
              </p:cNvSpPr>
              <p:nvPr/>
            </p:nvSpPr>
            <p:spPr bwMode="auto">
              <a:xfrm>
                <a:off x="4332" y="1720"/>
                <a:ext cx="2" cy="10"/>
              </a:xfrm>
              <a:custGeom>
                <a:avLst/>
                <a:gdLst>
                  <a:gd name="T0" fmla="*/ 0 w 10"/>
                  <a:gd name="T1" fmla="*/ 0 h 29"/>
                  <a:gd name="T2" fmla="*/ 0 w 10"/>
                  <a:gd name="T3" fmla="*/ 2 h 29"/>
                  <a:gd name="T4" fmla="*/ 0 w 10"/>
                  <a:gd name="T5" fmla="*/ 3 h 29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29"/>
                  <a:gd name="T11" fmla="*/ 10 w 10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29">
                    <a:moveTo>
                      <a:pt x="0" y="0"/>
                    </a:moveTo>
                    <a:lnTo>
                      <a:pt x="4" y="14"/>
                    </a:lnTo>
                    <a:lnTo>
                      <a:pt x="10" y="29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Freeform 983"/>
              <p:cNvSpPr>
                <a:spLocks/>
              </p:cNvSpPr>
              <p:nvPr/>
            </p:nvSpPr>
            <p:spPr bwMode="auto">
              <a:xfrm>
                <a:off x="4334" y="1730"/>
                <a:ext cx="3" cy="8"/>
              </a:xfrm>
              <a:custGeom>
                <a:avLst/>
                <a:gdLst>
                  <a:gd name="T0" fmla="*/ 0 w 10"/>
                  <a:gd name="T1" fmla="*/ 0 h 25"/>
                  <a:gd name="T2" fmla="*/ 0 w 10"/>
                  <a:gd name="T3" fmla="*/ 1 h 25"/>
                  <a:gd name="T4" fmla="*/ 1 w 10"/>
                  <a:gd name="T5" fmla="*/ 3 h 25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25"/>
                  <a:gd name="T11" fmla="*/ 10 w 10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25">
                    <a:moveTo>
                      <a:pt x="0" y="0"/>
                    </a:moveTo>
                    <a:lnTo>
                      <a:pt x="4" y="13"/>
                    </a:lnTo>
                    <a:lnTo>
                      <a:pt x="10" y="25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Freeform 984"/>
              <p:cNvSpPr>
                <a:spLocks/>
              </p:cNvSpPr>
              <p:nvPr/>
            </p:nvSpPr>
            <p:spPr bwMode="auto">
              <a:xfrm>
                <a:off x="4337" y="1738"/>
                <a:ext cx="3" cy="7"/>
              </a:xfrm>
              <a:custGeom>
                <a:avLst/>
                <a:gdLst>
                  <a:gd name="T0" fmla="*/ 0 w 10"/>
                  <a:gd name="T1" fmla="*/ 0 h 21"/>
                  <a:gd name="T2" fmla="*/ 0 w 10"/>
                  <a:gd name="T3" fmla="*/ 1 h 21"/>
                  <a:gd name="T4" fmla="*/ 1 w 10"/>
                  <a:gd name="T5" fmla="*/ 2 h 2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21"/>
                  <a:gd name="T11" fmla="*/ 10 w 10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21">
                    <a:moveTo>
                      <a:pt x="0" y="0"/>
                    </a:moveTo>
                    <a:lnTo>
                      <a:pt x="4" y="10"/>
                    </a:lnTo>
                    <a:lnTo>
                      <a:pt x="10" y="21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0" name="Line 985"/>
              <p:cNvSpPr>
                <a:spLocks noChangeShapeType="1"/>
              </p:cNvSpPr>
              <p:nvPr/>
            </p:nvSpPr>
            <p:spPr bwMode="auto">
              <a:xfrm>
                <a:off x="4340" y="1745"/>
                <a:ext cx="2" cy="6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1" name="Line 986"/>
              <p:cNvSpPr>
                <a:spLocks noChangeShapeType="1"/>
              </p:cNvSpPr>
              <p:nvPr/>
            </p:nvSpPr>
            <p:spPr bwMode="auto">
              <a:xfrm>
                <a:off x="4342" y="1751"/>
                <a:ext cx="3" cy="7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2" name="Freeform 987"/>
              <p:cNvSpPr>
                <a:spLocks/>
              </p:cNvSpPr>
              <p:nvPr/>
            </p:nvSpPr>
            <p:spPr bwMode="auto">
              <a:xfrm>
                <a:off x="4345" y="1758"/>
                <a:ext cx="2" cy="6"/>
              </a:xfrm>
              <a:custGeom>
                <a:avLst/>
                <a:gdLst>
                  <a:gd name="T0" fmla="*/ 0 w 10"/>
                  <a:gd name="T1" fmla="*/ 0 h 18"/>
                  <a:gd name="T2" fmla="*/ 0 w 10"/>
                  <a:gd name="T3" fmla="*/ 1 h 18"/>
                  <a:gd name="T4" fmla="*/ 0 w 10"/>
                  <a:gd name="T5" fmla="*/ 2 h 18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8"/>
                  <a:gd name="T11" fmla="*/ 10 w 1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8">
                    <a:moveTo>
                      <a:pt x="0" y="0"/>
                    </a:moveTo>
                    <a:lnTo>
                      <a:pt x="5" y="9"/>
                    </a:lnTo>
                    <a:lnTo>
                      <a:pt x="10" y="18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3" name="Freeform 988"/>
              <p:cNvSpPr>
                <a:spLocks/>
              </p:cNvSpPr>
              <p:nvPr/>
            </p:nvSpPr>
            <p:spPr bwMode="auto">
              <a:xfrm>
                <a:off x="4347" y="1764"/>
                <a:ext cx="3" cy="7"/>
              </a:xfrm>
              <a:custGeom>
                <a:avLst/>
                <a:gdLst>
                  <a:gd name="T0" fmla="*/ 0 w 12"/>
                  <a:gd name="T1" fmla="*/ 0 h 21"/>
                  <a:gd name="T2" fmla="*/ 1 w 12"/>
                  <a:gd name="T3" fmla="*/ 1 h 21"/>
                  <a:gd name="T4" fmla="*/ 1 w 12"/>
                  <a:gd name="T5" fmla="*/ 2 h 2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21"/>
                  <a:gd name="T11" fmla="*/ 12 w 12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21">
                    <a:moveTo>
                      <a:pt x="0" y="0"/>
                    </a:moveTo>
                    <a:lnTo>
                      <a:pt x="6" y="11"/>
                    </a:lnTo>
                    <a:lnTo>
                      <a:pt x="12" y="21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4" name="Freeform 989"/>
              <p:cNvSpPr>
                <a:spLocks/>
              </p:cNvSpPr>
              <p:nvPr/>
            </p:nvSpPr>
            <p:spPr bwMode="auto">
              <a:xfrm>
                <a:off x="4350" y="1771"/>
                <a:ext cx="2" cy="8"/>
              </a:xfrm>
              <a:custGeom>
                <a:avLst/>
                <a:gdLst>
                  <a:gd name="T0" fmla="*/ 0 w 10"/>
                  <a:gd name="T1" fmla="*/ 0 h 24"/>
                  <a:gd name="T2" fmla="*/ 0 w 10"/>
                  <a:gd name="T3" fmla="*/ 1 h 24"/>
                  <a:gd name="T4" fmla="*/ 0 w 10"/>
                  <a:gd name="T5" fmla="*/ 3 h 24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24"/>
                  <a:gd name="T11" fmla="*/ 10 w 10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24">
                    <a:moveTo>
                      <a:pt x="0" y="0"/>
                    </a:moveTo>
                    <a:lnTo>
                      <a:pt x="5" y="12"/>
                    </a:lnTo>
                    <a:lnTo>
                      <a:pt x="10" y="24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5" name="Freeform 990"/>
              <p:cNvSpPr>
                <a:spLocks/>
              </p:cNvSpPr>
              <p:nvPr/>
            </p:nvSpPr>
            <p:spPr bwMode="auto">
              <a:xfrm>
                <a:off x="4352" y="1779"/>
                <a:ext cx="3" cy="9"/>
              </a:xfrm>
              <a:custGeom>
                <a:avLst/>
                <a:gdLst>
                  <a:gd name="T0" fmla="*/ 0 w 10"/>
                  <a:gd name="T1" fmla="*/ 0 h 27"/>
                  <a:gd name="T2" fmla="*/ 0 w 10"/>
                  <a:gd name="T3" fmla="*/ 1 h 27"/>
                  <a:gd name="T4" fmla="*/ 1 w 10"/>
                  <a:gd name="T5" fmla="*/ 3 h 2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27"/>
                  <a:gd name="T11" fmla="*/ 10 w 10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27">
                    <a:moveTo>
                      <a:pt x="0" y="0"/>
                    </a:moveTo>
                    <a:lnTo>
                      <a:pt x="4" y="13"/>
                    </a:lnTo>
                    <a:lnTo>
                      <a:pt x="10" y="27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Freeform 991"/>
              <p:cNvSpPr>
                <a:spLocks/>
              </p:cNvSpPr>
              <p:nvPr/>
            </p:nvSpPr>
            <p:spPr bwMode="auto">
              <a:xfrm>
                <a:off x="4355" y="1788"/>
                <a:ext cx="3" cy="11"/>
              </a:xfrm>
              <a:custGeom>
                <a:avLst/>
                <a:gdLst>
                  <a:gd name="T0" fmla="*/ 0 w 10"/>
                  <a:gd name="T1" fmla="*/ 0 h 33"/>
                  <a:gd name="T2" fmla="*/ 1 w 10"/>
                  <a:gd name="T3" fmla="*/ 2 h 33"/>
                  <a:gd name="T4" fmla="*/ 1 w 10"/>
                  <a:gd name="T5" fmla="*/ 4 h 33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33"/>
                  <a:gd name="T11" fmla="*/ 10 w 10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33">
                    <a:moveTo>
                      <a:pt x="0" y="0"/>
                    </a:moveTo>
                    <a:lnTo>
                      <a:pt x="5" y="16"/>
                    </a:lnTo>
                    <a:lnTo>
                      <a:pt x="10" y="33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7" name="Freeform 992"/>
              <p:cNvSpPr>
                <a:spLocks/>
              </p:cNvSpPr>
              <p:nvPr/>
            </p:nvSpPr>
            <p:spPr bwMode="auto">
              <a:xfrm>
                <a:off x="4358" y="1799"/>
                <a:ext cx="2" cy="12"/>
              </a:xfrm>
              <a:custGeom>
                <a:avLst/>
                <a:gdLst>
                  <a:gd name="T0" fmla="*/ 0 w 10"/>
                  <a:gd name="T1" fmla="*/ 0 h 38"/>
                  <a:gd name="T2" fmla="*/ 0 w 10"/>
                  <a:gd name="T3" fmla="*/ 2 h 38"/>
                  <a:gd name="T4" fmla="*/ 0 w 10"/>
                  <a:gd name="T5" fmla="*/ 4 h 38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38"/>
                  <a:gd name="T11" fmla="*/ 10 w 10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38">
                    <a:moveTo>
                      <a:pt x="0" y="0"/>
                    </a:moveTo>
                    <a:lnTo>
                      <a:pt x="5" y="18"/>
                    </a:lnTo>
                    <a:lnTo>
                      <a:pt x="10" y="38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8" name="Freeform 993"/>
              <p:cNvSpPr>
                <a:spLocks/>
              </p:cNvSpPr>
              <p:nvPr/>
            </p:nvSpPr>
            <p:spPr bwMode="auto">
              <a:xfrm>
                <a:off x="4360" y="1811"/>
                <a:ext cx="3" cy="14"/>
              </a:xfrm>
              <a:custGeom>
                <a:avLst/>
                <a:gdLst>
                  <a:gd name="T0" fmla="*/ 0 w 10"/>
                  <a:gd name="T1" fmla="*/ 0 h 42"/>
                  <a:gd name="T2" fmla="*/ 1 w 10"/>
                  <a:gd name="T3" fmla="*/ 2 h 42"/>
                  <a:gd name="T4" fmla="*/ 1 w 10"/>
                  <a:gd name="T5" fmla="*/ 5 h 42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42"/>
                  <a:gd name="T11" fmla="*/ 10 w 10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42">
                    <a:moveTo>
                      <a:pt x="0" y="0"/>
                    </a:moveTo>
                    <a:lnTo>
                      <a:pt x="5" y="21"/>
                    </a:lnTo>
                    <a:lnTo>
                      <a:pt x="10" y="42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9" name="Freeform 994"/>
              <p:cNvSpPr>
                <a:spLocks/>
              </p:cNvSpPr>
              <p:nvPr/>
            </p:nvSpPr>
            <p:spPr bwMode="auto">
              <a:xfrm>
                <a:off x="4363" y="1825"/>
                <a:ext cx="2" cy="16"/>
              </a:xfrm>
              <a:custGeom>
                <a:avLst/>
                <a:gdLst>
                  <a:gd name="T0" fmla="*/ 0 w 11"/>
                  <a:gd name="T1" fmla="*/ 0 h 46"/>
                  <a:gd name="T2" fmla="*/ 0 w 11"/>
                  <a:gd name="T3" fmla="*/ 3 h 46"/>
                  <a:gd name="T4" fmla="*/ 0 w 11"/>
                  <a:gd name="T5" fmla="*/ 6 h 4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6"/>
                  <a:gd name="T11" fmla="*/ 11 w 11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6">
                    <a:moveTo>
                      <a:pt x="0" y="0"/>
                    </a:moveTo>
                    <a:lnTo>
                      <a:pt x="5" y="22"/>
                    </a:lnTo>
                    <a:lnTo>
                      <a:pt x="11" y="46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Line 995"/>
              <p:cNvSpPr>
                <a:spLocks noChangeShapeType="1"/>
              </p:cNvSpPr>
              <p:nvPr/>
            </p:nvSpPr>
            <p:spPr bwMode="auto">
              <a:xfrm>
                <a:off x="4365" y="1841"/>
                <a:ext cx="3" cy="15"/>
              </a:xfrm>
              <a:prstGeom prst="line">
                <a:avLst/>
              </a:prstGeom>
              <a:noFill/>
              <a:ln w="4763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1" name="Freeform 996"/>
              <p:cNvSpPr>
                <a:spLocks/>
              </p:cNvSpPr>
              <p:nvPr/>
            </p:nvSpPr>
            <p:spPr bwMode="auto">
              <a:xfrm>
                <a:off x="4368" y="1856"/>
                <a:ext cx="2" cy="17"/>
              </a:xfrm>
              <a:custGeom>
                <a:avLst/>
                <a:gdLst>
                  <a:gd name="T0" fmla="*/ 0 w 10"/>
                  <a:gd name="T1" fmla="*/ 0 h 49"/>
                  <a:gd name="T2" fmla="*/ 0 w 10"/>
                  <a:gd name="T3" fmla="*/ 3 h 49"/>
                  <a:gd name="T4" fmla="*/ 0 w 10"/>
                  <a:gd name="T5" fmla="*/ 6 h 49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49"/>
                  <a:gd name="T11" fmla="*/ 10 w 10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49">
                    <a:moveTo>
                      <a:pt x="0" y="0"/>
                    </a:moveTo>
                    <a:lnTo>
                      <a:pt x="4" y="25"/>
                    </a:lnTo>
                    <a:lnTo>
                      <a:pt x="10" y="49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Freeform 997"/>
              <p:cNvSpPr>
                <a:spLocks/>
              </p:cNvSpPr>
              <p:nvPr/>
            </p:nvSpPr>
            <p:spPr bwMode="auto">
              <a:xfrm>
                <a:off x="4370" y="1873"/>
                <a:ext cx="3" cy="15"/>
              </a:xfrm>
              <a:custGeom>
                <a:avLst/>
                <a:gdLst>
                  <a:gd name="T0" fmla="*/ 0 w 11"/>
                  <a:gd name="T1" fmla="*/ 0 h 45"/>
                  <a:gd name="T2" fmla="*/ 1 w 11"/>
                  <a:gd name="T3" fmla="*/ 2 h 45"/>
                  <a:gd name="T4" fmla="*/ 1 w 11"/>
                  <a:gd name="T5" fmla="*/ 5 h 4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5"/>
                  <a:gd name="T11" fmla="*/ 11 w 11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5">
                    <a:moveTo>
                      <a:pt x="0" y="0"/>
                    </a:moveTo>
                    <a:lnTo>
                      <a:pt x="6" y="22"/>
                    </a:lnTo>
                    <a:lnTo>
                      <a:pt x="11" y="45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3" name="Freeform 998"/>
              <p:cNvSpPr>
                <a:spLocks/>
              </p:cNvSpPr>
              <p:nvPr/>
            </p:nvSpPr>
            <p:spPr bwMode="auto">
              <a:xfrm>
                <a:off x="4373" y="1888"/>
                <a:ext cx="3" cy="13"/>
              </a:xfrm>
              <a:custGeom>
                <a:avLst/>
                <a:gdLst>
                  <a:gd name="T0" fmla="*/ 0 w 10"/>
                  <a:gd name="T1" fmla="*/ 0 h 39"/>
                  <a:gd name="T2" fmla="*/ 1 w 10"/>
                  <a:gd name="T3" fmla="*/ 2 h 39"/>
                  <a:gd name="T4" fmla="*/ 1 w 10"/>
                  <a:gd name="T5" fmla="*/ 4 h 39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39"/>
                  <a:gd name="T11" fmla="*/ 10 w 10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39">
                    <a:moveTo>
                      <a:pt x="0" y="0"/>
                    </a:moveTo>
                    <a:lnTo>
                      <a:pt x="6" y="21"/>
                    </a:lnTo>
                    <a:lnTo>
                      <a:pt x="10" y="39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Freeform 999"/>
              <p:cNvSpPr>
                <a:spLocks/>
              </p:cNvSpPr>
              <p:nvPr/>
            </p:nvSpPr>
            <p:spPr bwMode="auto">
              <a:xfrm>
                <a:off x="4376" y="1901"/>
                <a:ext cx="2" cy="10"/>
              </a:xfrm>
              <a:custGeom>
                <a:avLst/>
                <a:gdLst>
                  <a:gd name="T0" fmla="*/ 0 w 10"/>
                  <a:gd name="T1" fmla="*/ 0 h 30"/>
                  <a:gd name="T2" fmla="*/ 0 w 10"/>
                  <a:gd name="T3" fmla="*/ 2 h 30"/>
                  <a:gd name="T4" fmla="*/ 0 w 10"/>
                  <a:gd name="T5" fmla="*/ 3 h 30"/>
                  <a:gd name="T6" fmla="*/ 0 w 10"/>
                  <a:gd name="T7" fmla="*/ 3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30"/>
                  <a:gd name="T14" fmla="*/ 10 w 10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30">
                    <a:moveTo>
                      <a:pt x="0" y="0"/>
                    </a:moveTo>
                    <a:lnTo>
                      <a:pt x="5" y="17"/>
                    </a:lnTo>
                    <a:lnTo>
                      <a:pt x="8" y="24"/>
                    </a:lnTo>
                    <a:lnTo>
                      <a:pt x="10" y="3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5" name="Freeform 1000"/>
              <p:cNvSpPr>
                <a:spLocks/>
              </p:cNvSpPr>
              <p:nvPr/>
            </p:nvSpPr>
            <p:spPr bwMode="auto">
              <a:xfrm>
                <a:off x="4378" y="1911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1 h 17"/>
                  <a:gd name="T4" fmla="*/ 1 w 11"/>
                  <a:gd name="T5" fmla="*/ 1 h 17"/>
                  <a:gd name="T6" fmla="*/ 1 w 11"/>
                  <a:gd name="T7" fmla="*/ 1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7"/>
                  <a:gd name="T14" fmla="*/ 11 w 11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7">
                    <a:moveTo>
                      <a:pt x="0" y="0"/>
                    </a:moveTo>
                    <a:lnTo>
                      <a:pt x="5" y="11"/>
                    </a:lnTo>
                    <a:lnTo>
                      <a:pt x="8" y="15"/>
                    </a:lnTo>
                    <a:lnTo>
                      <a:pt x="11" y="17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6" name="Freeform 1001"/>
              <p:cNvSpPr>
                <a:spLocks/>
              </p:cNvSpPr>
              <p:nvPr/>
            </p:nvSpPr>
            <p:spPr bwMode="auto">
              <a:xfrm>
                <a:off x="4381" y="1916"/>
                <a:ext cx="2" cy="1"/>
              </a:xfrm>
              <a:custGeom>
                <a:avLst/>
                <a:gdLst>
                  <a:gd name="T0" fmla="*/ 0 w 10"/>
                  <a:gd name="T1" fmla="*/ 0 h 3"/>
                  <a:gd name="T2" fmla="*/ 0 w 10"/>
                  <a:gd name="T3" fmla="*/ 0 h 3"/>
                  <a:gd name="T4" fmla="*/ 0 w 10"/>
                  <a:gd name="T5" fmla="*/ 0 h 3"/>
                  <a:gd name="T6" fmla="*/ 0 w 10"/>
                  <a:gd name="T7" fmla="*/ 0 h 3"/>
                  <a:gd name="T8" fmla="*/ 0 w 1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"/>
                  <a:gd name="T17" fmla="*/ 10 w 1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">
                    <a:moveTo>
                      <a:pt x="0" y="0"/>
                    </a:moveTo>
                    <a:lnTo>
                      <a:pt x="2" y="2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10" y="2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7" name="Freeform 1002"/>
              <p:cNvSpPr>
                <a:spLocks/>
              </p:cNvSpPr>
              <p:nvPr/>
            </p:nvSpPr>
            <p:spPr bwMode="auto">
              <a:xfrm>
                <a:off x="4383" y="1912"/>
                <a:ext cx="3" cy="5"/>
              </a:xfrm>
              <a:custGeom>
                <a:avLst/>
                <a:gdLst>
                  <a:gd name="T0" fmla="*/ 0 w 10"/>
                  <a:gd name="T1" fmla="*/ 2 h 16"/>
                  <a:gd name="T2" fmla="*/ 0 w 10"/>
                  <a:gd name="T3" fmla="*/ 1 h 16"/>
                  <a:gd name="T4" fmla="*/ 0 w 10"/>
                  <a:gd name="T5" fmla="*/ 1 h 16"/>
                  <a:gd name="T6" fmla="*/ 1 w 10"/>
                  <a:gd name="T7" fmla="*/ 1 h 16"/>
                  <a:gd name="T8" fmla="*/ 1 w 1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6"/>
                  <a:gd name="T17" fmla="*/ 10 w 10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6">
                    <a:moveTo>
                      <a:pt x="0" y="16"/>
                    </a:moveTo>
                    <a:lnTo>
                      <a:pt x="2" y="13"/>
                    </a:lnTo>
                    <a:lnTo>
                      <a:pt x="4" y="10"/>
                    </a:lnTo>
                    <a:lnTo>
                      <a:pt x="8" y="5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8" name="Freeform 1003"/>
              <p:cNvSpPr>
                <a:spLocks/>
              </p:cNvSpPr>
              <p:nvPr/>
            </p:nvSpPr>
            <p:spPr bwMode="auto">
              <a:xfrm>
                <a:off x="4386" y="1899"/>
                <a:ext cx="2" cy="13"/>
              </a:xfrm>
              <a:custGeom>
                <a:avLst/>
                <a:gdLst>
                  <a:gd name="T0" fmla="*/ 0 w 10"/>
                  <a:gd name="T1" fmla="*/ 5 h 37"/>
                  <a:gd name="T2" fmla="*/ 0 w 10"/>
                  <a:gd name="T3" fmla="*/ 4 h 37"/>
                  <a:gd name="T4" fmla="*/ 0 w 10"/>
                  <a:gd name="T5" fmla="*/ 2 h 37"/>
                  <a:gd name="T6" fmla="*/ 0 w 10"/>
                  <a:gd name="T7" fmla="*/ 1 h 37"/>
                  <a:gd name="T8" fmla="*/ 0 w 1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7"/>
                  <a:gd name="T17" fmla="*/ 10 w 1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7">
                    <a:moveTo>
                      <a:pt x="0" y="37"/>
                    </a:moveTo>
                    <a:lnTo>
                      <a:pt x="2" y="30"/>
                    </a:lnTo>
                    <a:lnTo>
                      <a:pt x="4" y="21"/>
                    </a:lnTo>
                    <a:lnTo>
                      <a:pt x="8" y="12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9" name="Freeform 1004"/>
              <p:cNvSpPr>
                <a:spLocks/>
              </p:cNvSpPr>
              <p:nvPr/>
            </p:nvSpPr>
            <p:spPr bwMode="auto">
              <a:xfrm>
                <a:off x="4388" y="1880"/>
                <a:ext cx="3" cy="19"/>
              </a:xfrm>
              <a:custGeom>
                <a:avLst/>
                <a:gdLst>
                  <a:gd name="T0" fmla="*/ 0 w 10"/>
                  <a:gd name="T1" fmla="*/ 6 h 58"/>
                  <a:gd name="T2" fmla="*/ 0 w 10"/>
                  <a:gd name="T3" fmla="*/ 5 h 58"/>
                  <a:gd name="T4" fmla="*/ 1 w 10"/>
                  <a:gd name="T5" fmla="*/ 3 h 58"/>
                  <a:gd name="T6" fmla="*/ 1 w 10"/>
                  <a:gd name="T7" fmla="*/ 2 h 58"/>
                  <a:gd name="T8" fmla="*/ 1 w 1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8"/>
                  <a:gd name="T17" fmla="*/ 10 w 1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8">
                    <a:moveTo>
                      <a:pt x="0" y="58"/>
                    </a:moveTo>
                    <a:lnTo>
                      <a:pt x="2" y="46"/>
                    </a:lnTo>
                    <a:lnTo>
                      <a:pt x="5" y="32"/>
                    </a:lnTo>
                    <a:lnTo>
                      <a:pt x="8" y="17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0" name="Freeform 1005"/>
              <p:cNvSpPr>
                <a:spLocks/>
              </p:cNvSpPr>
              <p:nvPr/>
            </p:nvSpPr>
            <p:spPr bwMode="auto">
              <a:xfrm>
                <a:off x="4391" y="1853"/>
                <a:ext cx="3" cy="27"/>
              </a:xfrm>
              <a:custGeom>
                <a:avLst/>
                <a:gdLst>
                  <a:gd name="T0" fmla="*/ 0 w 11"/>
                  <a:gd name="T1" fmla="*/ 9 h 80"/>
                  <a:gd name="T2" fmla="*/ 0 w 11"/>
                  <a:gd name="T3" fmla="*/ 7 h 80"/>
                  <a:gd name="T4" fmla="*/ 1 w 11"/>
                  <a:gd name="T5" fmla="*/ 5 h 80"/>
                  <a:gd name="T6" fmla="*/ 1 w 11"/>
                  <a:gd name="T7" fmla="*/ 2 h 80"/>
                  <a:gd name="T8" fmla="*/ 1 w 11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0"/>
                  <a:gd name="T17" fmla="*/ 11 w 11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0">
                    <a:moveTo>
                      <a:pt x="0" y="80"/>
                    </a:moveTo>
                    <a:lnTo>
                      <a:pt x="2" y="62"/>
                    </a:lnTo>
                    <a:lnTo>
                      <a:pt x="6" y="43"/>
                    </a:lnTo>
                    <a:lnTo>
                      <a:pt x="9" y="22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1" name="Freeform 1006"/>
              <p:cNvSpPr>
                <a:spLocks/>
              </p:cNvSpPr>
              <p:nvPr/>
            </p:nvSpPr>
            <p:spPr bwMode="auto">
              <a:xfrm>
                <a:off x="4394" y="1819"/>
                <a:ext cx="2" cy="34"/>
              </a:xfrm>
              <a:custGeom>
                <a:avLst/>
                <a:gdLst>
                  <a:gd name="T0" fmla="*/ 0 w 11"/>
                  <a:gd name="T1" fmla="*/ 11 h 102"/>
                  <a:gd name="T2" fmla="*/ 0 w 11"/>
                  <a:gd name="T3" fmla="*/ 9 h 102"/>
                  <a:gd name="T4" fmla="*/ 0 w 11"/>
                  <a:gd name="T5" fmla="*/ 6 h 102"/>
                  <a:gd name="T6" fmla="*/ 0 w 11"/>
                  <a:gd name="T7" fmla="*/ 3 h 102"/>
                  <a:gd name="T8" fmla="*/ 0 w 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02"/>
                  <a:gd name="T17" fmla="*/ 11 w 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02">
                    <a:moveTo>
                      <a:pt x="0" y="102"/>
                    </a:moveTo>
                    <a:lnTo>
                      <a:pt x="3" y="79"/>
                    </a:lnTo>
                    <a:lnTo>
                      <a:pt x="6" y="54"/>
                    </a:lnTo>
                    <a:lnTo>
                      <a:pt x="8" y="27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2" name="Freeform 1007"/>
              <p:cNvSpPr>
                <a:spLocks/>
              </p:cNvSpPr>
              <p:nvPr/>
            </p:nvSpPr>
            <p:spPr bwMode="auto">
              <a:xfrm>
                <a:off x="4396" y="1779"/>
                <a:ext cx="3" cy="40"/>
              </a:xfrm>
              <a:custGeom>
                <a:avLst/>
                <a:gdLst>
                  <a:gd name="T0" fmla="*/ 0 w 10"/>
                  <a:gd name="T1" fmla="*/ 13 h 122"/>
                  <a:gd name="T2" fmla="*/ 0 w 10"/>
                  <a:gd name="T3" fmla="*/ 10 h 122"/>
                  <a:gd name="T4" fmla="*/ 0 w 10"/>
                  <a:gd name="T5" fmla="*/ 7 h 122"/>
                  <a:gd name="T6" fmla="*/ 1 w 10"/>
                  <a:gd name="T7" fmla="*/ 3 h 122"/>
                  <a:gd name="T8" fmla="*/ 1 w 10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22"/>
                  <a:gd name="T17" fmla="*/ 10 w 10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22">
                    <a:moveTo>
                      <a:pt x="0" y="122"/>
                    </a:moveTo>
                    <a:lnTo>
                      <a:pt x="2" y="93"/>
                    </a:lnTo>
                    <a:lnTo>
                      <a:pt x="4" y="63"/>
                    </a:lnTo>
                    <a:lnTo>
                      <a:pt x="7" y="31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3" name="Freeform 1008"/>
              <p:cNvSpPr>
                <a:spLocks/>
              </p:cNvSpPr>
              <p:nvPr/>
            </p:nvSpPr>
            <p:spPr bwMode="auto">
              <a:xfrm>
                <a:off x="4399" y="1732"/>
                <a:ext cx="2" cy="47"/>
              </a:xfrm>
              <a:custGeom>
                <a:avLst/>
                <a:gdLst>
                  <a:gd name="T0" fmla="*/ 0 w 10"/>
                  <a:gd name="T1" fmla="*/ 16 h 139"/>
                  <a:gd name="T2" fmla="*/ 0 w 10"/>
                  <a:gd name="T3" fmla="*/ 12 h 139"/>
                  <a:gd name="T4" fmla="*/ 0 w 10"/>
                  <a:gd name="T5" fmla="*/ 8 h 139"/>
                  <a:gd name="T6" fmla="*/ 0 w 10"/>
                  <a:gd name="T7" fmla="*/ 0 h 1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39"/>
                  <a:gd name="T14" fmla="*/ 10 w 10"/>
                  <a:gd name="T15" fmla="*/ 139 h 1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39">
                    <a:moveTo>
                      <a:pt x="0" y="139"/>
                    </a:moveTo>
                    <a:lnTo>
                      <a:pt x="2" y="106"/>
                    </a:lnTo>
                    <a:lnTo>
                      <a:pt x="4" y="70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4" name="Freeform 1009"/>
              <p:cNvSpPr>
                <a:spLocks/>
              </p:cNvSpPr>
              <p:nvPr/>
            </p:nvSpPr>
            <p:spPr bwMode="auto">
              <a:xfrm>
                <a:off x="4401" y="1681"/>
                <a:ext cx="3" cy="51"/>
              </a:xfrm>
              <a:custGeom>
                <a:avLst/>
                <a:gdLst>
                  <a:gd name="T0" fmla="*/ 0 w 10"/>
                  <a:gd name="T1" fmla="*/ 17 h 153"/>
                  <a:gd name="T2" fmla="*/ 0 w 10"/>
                  <a:gd name="T3" fmla="*/ 9 h 153"/>
                  <a:gd name="T4" fmla="*/ 1 w 10"/>
                  <a:gd name="T5" fmla="*/ 0 h 153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53"/>
                  <a:gd name="T11" fmla="*/ 10 w 10"/>
                  <a:gd name="T12" fmla="*/ 153 h 1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53">
                    <a:moveTo>
                      <a:pt x="0" y="153"/>
                    </a:moveTo>
                    <a:lnTo>
                      <a:pt x="4" y="78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5" name="Freeform 1010"/>
              <p:cNvSpPr>
                <a:spLocks/>
              </p:cNvSpPr>
              <p:nvPr/>
            </p:nvSpPr>
            <p:spPr bwMode="auto">
              <a:xfrm>
                <a:off x="4404" y="1627"/>
                <a:ext cx="2" cy="54"/>
              </a:xfrm>
              <a:custGeom>
                <a:avLst/>
                <a:gdLst>
                  <a:gd name="T0" fmla="*/ 0 w 10"/>
                  <a:gd name="T1" fmla="*/ 18 h 163"/>
                  <a:gd name="T2" fmla="*/ 0 w 10"/>
                  <a:gd name="T3" fmla="*/ 14 h 163"/>
                  <a:gd name="T4" fmla="*/ 0 w 10"/>
                  <a:gd name="T5" fmla="*/ 9 h 163"/>
                  <a:gd name="T6" fmla="*/ 0 w 10"/>
                  <a:gd name="T7" fmla="*/ 0 h 1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63"/>
                  <a:gd name="T14" fmla="*/ 10 w 10"/>
                  <a:gd name="T15" fmla="*/ 163 h 1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63">
                    <a:moveTo>
                      <a:pt x="0" y="163"/>
                    </a:moveTo>
                    <a:lnTo>
                      <a:pt x="2" y="124"/>
                    </a:lnTo>
                    <a:lnTo>
                      <a:pt x="5" y="83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6" name="Freeform 1011"/>
              <p:cNvSpPr>
                <a:spLocks/>
              </p:cNvSpPr>
              <p:nvPr/>
            </p:nvSpPr>
            <p:spPr bwMode="auto">
              <a:xfrm>
                <a:off x="4406" y="1572"/>
                <a:ext cx="3" cy="55"/>
              </a:xfrm>
              <a:custGeom>
                <a:avLst/>
                <a:gdLst>
                  <a:gd name="T0" fmla="*/ 0 w 10"/>
                  <a:gd name="T1" fmla="*/ 18 h 165"/>
                  <a:gd name="T2" fmla="*/ 1 w 10"/>
                  <a:gd name="T3" fmla="*/ 9 h 165"/>
                  <a:gd name="T4" fmla="*/ 1 w 10"/>
                  <a:gd name="T5" fmla="*/ 0 h 165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65"/>
                  <a:gd name="T11" fmla="*/ 10 w 10"/>
                  <a:gd name="T12" fmla="*/ 165 h 1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65">
                    <a:moveTo>
                      <a:pt x="0" y="165"/>
                    </a:moveTo>
                    <a:lnTo>
                      <a:pt x="5" y="83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7" name="Freeform 1012"/>
              <p:cNvSpPr>
                <a:spLocks/>
              </p:cNvSpPr>
              <p:nvPr/>
            </p:nvSpPr>
            <p:spPr bwMode="auto">
              <a:xfrm>
                <a:off x="4409" y="1517"/>
                <a:ext cx="2" cy="55"/>
              </a:xfrm>
              <a:custGeom>
                <a:avLst/>
                <a:gdLst>
                  <a:gd name="T0" fmla="*/ 0 w 10"/>
                  <a:gd name="T1" fmla="*/ 18 h 165"/>
                  <a:gd name="T2" fmla="*/ 0 w 10"/>
                  <a:gd name="T3" fmla="*/ 9 h 165"/>
                  <a:gd name="T4" fmla="*/ 0 w 10"/>
                  <a:gd name="T5" fmla="*/ 0 h 165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65"/>
                  <a:gd name="T11" fmla="*/ 10 w 10"/>
                  <a:gd name="T12" fmla="*/ 165 h 1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65">
                    <a:moveTo>
                      <a:pt x="0" y="165"/>
                    </a:moveTo>
                    <a:lnTo>
                      <a:pt x="5" y="82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8" name="Freeform 1013"/>
              <p:cNvSpPr>
                <a:spLocks/>
              </p:cNvSpPr>
              <p:nvPr/>
            </p:nvSpPr>
            <p:spPr bwMode="auto">
              <a:xfrm>
                <a:off x="4411" y="1464"/>
                <a:ext cx="3" cy="53"/>
              </a:xfrm>
              <a:custGeom>
                <a:avLst/>
                <a:gdLst>
                  <a:gd name="T0" fmla="*/ 0 w 11"/>
                  <a:gd name="T1" fmla="*/ 18 h 159"/>
                  <a:gd name="T2" fmla="*/ 0 w 11"/>
                  <a:gd name="T3" fmla="*/ 9 h 159"/>
                  <a:gd name="T4" fmla="*/ 1 w 11"/>
                  <a:gd name="T5" fmla="*/ 4 h 159"/>
                  <a:gd name="T6" fmla="*/ 1 w 11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59"/>
                  <a:gd name="T14" fmla="*/ 11 w 11"/>
                  <a:gd name="T15" fmla="*/ 159 h 1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59">
                    <a:moveTo>
                      <a:pt x="0" y="159"/>
                    </a:moveTo>
                    <a:lnTo>
                      <a:pt x="5" y="79"/>
                    </a:lnTo>
                    <a:lnTo>
                      <a:pt x="8" y="38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9" name="Freeform 1014"/>
              <p:cNvSpPr>
                <a:spLocks/>
              </p:cNvSpPr>
              <p:nvPr/>
            </p:nvSpPr>
            <p:spPr bwMode="auto">
              <a:xfrm>
                <a:off x="4414" y="1416"/>
                <a:ext cx="3" cy="48"/>
              </a:xfrm>
              <a:custGeom>
                <a:avLst/>
                <a:gdLst>
                  <a:gd name="T0" fmla="*/ 0 w 11"/>
                  <a:gd name="T1" fmla="*/ 16 h 145"/>
                  <a:gd name="T2" fmla="*/ 0 w 11"/>
                  <a:gd name="T3" fmla="*/ 8 h 145"/>
                  <a:gd name="T4" fmla="*/ 1 w 11"/>
                  <a:gd name="T5" fmla="*/ 4 h 145"/>
                  <a:gd name="T6" fmla="*/ 1 w 11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45"/>
                  <a:gd name="T14" fmla="*/ 11 w 11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45">
                    <a:moveTo>
                      <a:pt x="0" y="145"/>
                    </a:moveTo>
                    <a:lnTo>
                      <a:pt x="5" y="70"/>
                    </a:lnTo>
                    <a:lnTo>
                      <a:pt x="9" y="35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Freeform 1015"/>
              <p:cNvSpPr>
                <a:spLocks/>
              </p:cNvSpPr>
              <p:nvPr/>
            </p:nvSpPr>
            <p:spPr bwMode="auto">
              <a:xfrm>
                <a:off x="4417" y="1373"/>
                <a:ext cx="2" cy="43"/>
              </a:xfrm>
              <a:custGeom>
                <a:avLst/>
                <a:gdLst>
                  <a:gd name="T0" fmla="*/ 0 w 10"/>
                  <a:gd name="T1" fmla="*/ 15 h 127"/>
                  <a:gd name="T2" fmla="*/ 0 w 10"/>
                  <a:gd name="T3" fmla="*/ 10 h 127"/>
                  <a:gd name="T4" fmla="*/ 0 w 10"/>
                  <a:gd name="T5" fmla="*/ 7 h 127"/>
                  <a:gd name="T6" fmla="*/ 0 w 10"/>
                  <a:gd name="T7" fmla="*/ 3 h 127"/>
                  <a:gd name="T8" fmla="*/ 0 w 10"/>
                  <a:gd name="T9" fmla="*/ 0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27"/>
                  <a:gd name="T17" fmla="*/ 10 w 10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27">
                    <a:moveTo>
                      <a:pt x="0" y="127"/>
                    </a:moveTo>
                    <a:lnTo>
                      <a:pt x="2" y="93"/>
                    </a:lnTo>
                    <a:lnTo>
                      <a:pt x="5" y="62"/>
                    </a:lnTo>
                    <a:lnTo>
                      <a:pt x="8" y="30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1" name="Freeform 1016"/>
              <p:cNvSpPr>
                <a:spLocks/>
              </p:cNvSpPr>
              <p:nvPr/>
            </p:nvSpPr>
            <p:spPr bwMode="auto">
              <a:xfrm>
                <a:off x="4419" y="1339"/>
                <a:ext cx="3" cy="34"/>
              </a:xfrm>
              <a:custGeom>
                <a:avLst/>
                <a:gdLst>
                  <a:gd name="T0" fmla="*/ 0 w 10"/>
                  <a:gd name="T1" fmla="*/ 11 h 104"/>
                  <a:gd name="T2" fmla="*/ 0 w 10"/>
                  <a:gd name="T3" fmla="*/ 8 h 104"/>
                  <a:gd name="T4" fmla="*/ 0 w 10"/>
                  <a:gd name="T5" fmla="*/ 5 h 104"/>
                  <a:gd name="T6" fmla="*/ 1 w 10"/>
                  <a:gd name="T7" fmla="*/ 3 h 104"/>
                  <a:gd name="T8" fmla="*/ 1 w 10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4"/>
                  <a:gd name="T17" fmla="*/ 10 w 10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4">
                    <a:moveTo>
                      <a:pt x="0" y="104"/>
                    </a:moveTo>
                    <a:lnTo>
                      <a:pt x="2" y="76"/>
                    </a:lnTo>
                    <a:lnTo>
                      <a:pt x="4" y="49"/>
                    </a:lnTo>
                    <a:lnTo>
                      <a:pt x="8" y="24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2" name="Freeform 1017"/>
              <p:cNvSpPr>
                <a:spLocks/>
              </p:cNvSpPr>
              <p:nvPr/>
            </p:nvSpPr>
            <p:spPr bwMode="auto">
              <a:xfrm>
                <a:off x="4422" y="1313"/>
                <a:ext cx="2" cy="26"/>
              </a:xfrm>
              <a:custGeom>
                <a:avLst/>
                <a:gdLst>
                  <a:gd name="T0" fmla="*/ 0 w 10"/>
                  <a:gd name="T1" fmla="*/ 9 h 77"/>
                  <a:gd name="T2" fmla="*/ 0 w 10"/>
                  <a:gd name="T3" fmla="*/ 6 h 77"/>
                  <a:gd name="T4" fmla="*/ 0 w 10"/>
                  <a:gd name="T5" fmla="*/ 4 h 77"/>
                  <a:gd name="T6" fmla="*/ 0 w 10"/>
                  <a:gd name="T7" fmla="*/ 2 h 77"/>
                  <a:gd name="T8" fmla="*/ 0 w 10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7"/>
                  <a:gd name="T17" fmla="*/ 10 w 10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7">
                    <a:moveTo>
                      <a:pt x="0" y="77"/>
                    </a:moveTo>
                    <a:lnTo>
                      <a:pt x="2" y="55"/>
                    </a:lnTo>
                    <a:lnTo>
                      <a:pt x="5" y="35"/>
                    </a:lnTo>
                    <a:lnTo>
                      <a:pt x="8" y="17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3" name="Freeform 1018"/>
              <p:cNvSpPr>
                <a:spLocks/>
              </p:cNvSpPr>
              <p:nvPr/>
            </p:nvSpPr>
            <p:spPr bwMode="auto">
              <a:xfrm>
                <a:off x="4424" y="1298"/>
                <a:ext cx="3" cy="15"/>
              </a:xfrm>
              <a:custGeom>
                <a:avLst/>
                <a:gdLst>
                  <a:gd name="T0" fmla="*/ 0 w 10"/>
                  <a:gd name="T1" fmla="*/ 5 h 46"/>
                  <a:gd name="T2" fmla="*/ 0 w 10"/>
                  <a:gd name="T3" fmla="*/ 3 h 46"/>
                  <a:gd name="T4" fmla="*/ 1 w 10"/>
                  <a:gd name="T5" fmla="*/ 2 h 46"/>
                  <a:gd name="T6" fmla="*/ 1 w 10"/>
                  <a:gd name="T7" fmla="*/ 1 h 46"/>
                  <a:gd name="T8" fmla="*/ 1 w 10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6"/>
                    </a:moveTo>
                    <a:lnTo>
                      <a:pt x="3" y="31"/>
                    </a:lnTo>
                    <a:lnTo>
                      <a:pt x="5" y="18"/>
                    </a:lnTo>
                    <a:lnTo>
                      <a:pt x="8" y="8"/>
                    </a:lnTo>
                    <a:lnTo>
                      <a:pt x="10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Freeform 1019"/>
              <p:cNvSpPr>
                <a:spLocks/>
              </p:cNvSpPr>
              <p:nvPr/>
            </p:nvSpPr>
            <p:spPr bwMode="auto">
              <a:xfrm>
                <a:off x="4427" y="1293"/>
                <a:ext cx="2" cy="5"/>
              </a:xfrm>
              <a:custGeom>
                <a:avLst/>
                <a:gdLst>
                  <a:gd name="T0" fmla="*/ 0 w 11"/>
                  <a:gd name="T1" fmla="*/ 2 h 13"/>
                  <a:gd name="T2" fmla="*/ 0 w 11"/>
                  <a:gd name="T3" fmla="*/ 1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3"/>
                  <a:gd name="T17" fmla="*/ 11 w 1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3">
                    <a:moveTo>
                      <a:pt x="0" y="13"/>
                    </a:moveTo>
                    <a:lnTo>
                      <a:pt x="3" y="8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Freeform 1020"/>
              <p:cNvSpPr>
                <a:spLocks/>
              </p:cNvSpPr>
              <p:nvPr/>
            </p:nvSpPr>
            <p:spPr bwMode="auto">
              <a:xfrm>
                <a:off x="4429" y="1293"/>
                <a:ext cx="3" cy="6"/>
              </a:xfrm>
              <a:custGeom>
                <a:avLst/>
                <a:gdLst>
                  <a:gd name="T0" fmla="*/ 0 w 10"/>
                  <a:gd name="T1" fmla="*/ 0 h 18"/>
                  <a:gd name="T2" fmla="*/ 0 w 10"/>
                  <a:gd name="T3" fmla="*/ 0 h 18"/>
                  <a:gd name="T4" fmla="*/ 0 w 10"/>
                  <a:gd name="T5" fmla="*/ 1 h 18"/>
                  <a:gd name="T6" fmla="*/ 1 w 10"/>
                  <a:gd name="T7" fmla="*/ 1 h 18"/>
                  <a:gd name="T8" fmla="*/ 1 w 10"/>
                  <a:gd name="T9" fmla="*/ 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8"/>
                  <a:gd name="T17" fmla="*/ 10 w 1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8">
                    <a:moveTo>
                      <a:pt x="0" y="0"/>
                    </a:moveTo>
                    <a:lnTo>
                      <a:pt x="2" y="1"/>
                    </a:lnTo>
                    <a:lnTo>
                      <a:pt x="4" y="5"/>
                    </a:lnTo>
                    <a:lnTo>
                      <a:pt x="7" y="12"/>
                    </a:lnTo>
                    <a:lnTo>
                      <a:pt x="10" y="18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6" name="Freeform 1021"/>
              <p:cNvSpPr>
                <a:spLocks/>
              </p:cNvSpPr>
              <p:nvPr/>
            </p:nvSpPr>
            <p:spPr bwMode="auto">
              <a:xfrm>
                <a:off x="4432" y="1299"/>
                <a:ext cx="2" cy="17"/>
              </a:xfrm>
              <a:custGeom>
                <a:avLst/>
                <a:gdLst>
                  <a:gd name="T0" fmla="*/ 0 w 10"/>
                  <a:gd name="T1" fmla="*/ 0 h 51"/>
                  <a:gd name="T2" fmla="*/ 0 w 10"/>
                  <a:gd name="T3" fmla="*/ 1 h 51"/>
                  <a:gd name="T4" fmla="*/ 0 w 10"/>
                  <a:gd name="T5" fmla="*/ 2 h 51"/>
                  <a:gd name="T6" fmla="*/ 0 w 10"/>
                  <a:gd name="T7" fmla="*/ 4 h 51"/>
                  <a:gd name="T8" fmla="*/ 0 w 10"/>
                  <a:gd name="T9" fmla="*/ 6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1"/>
                  <a:gd name="T17" fmla="*/ 10 w 1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1">
                    <a:moveTo>
                      <a:pt x="0" y="0"/>
                    </a:moveTo>
                    <a:lnTo>
                      <a:pt x="2" y="9"/>
                    </a:lnTo>
                    <a:lnTo>
                      <a:pt x="4" y="21"/>
                    </a:lnTo>
                    <a:lnTo>
                      <a:pt x="8" y="36"/>
                    </a:lnTo>
                    <a:lnTo>
                      <a:pt x="10" y="51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7" name="Freeform 1022"/>
              <p:cNvSpPr>
                <a:spLocks/>
              </p:cNvSpPr>
              <p:nvPr/>
            </p:nvSpPr>
            <p:spPr bwMode="auto">
              <a:xfrm>
                <a:off x="4434" y="1316"/>
                <a:ext cx="3" cy="28"/>
              </a:xfrm>
              <a:custGeom>
                <a:avLst/>
                <a:gdLst>
                  <a:gd name="T0" fmla="*/ 0 w 10"/>
                  <a:gd name="T1" fmla="*/ 0 h 82"/>
                  <a:gd name="T2" fmla="*/ 0 w 10"/>
                  <a:gd name="T3" fmla="*/ 2 h 82"/>
                  <a:gd name="T4" fmla="*/ 0 w 10"/>
                  <a:gd name="T5" fmla="*/ 4 h 82"/>
                  <a:gd name="T6" fmla="*/ 1 w 10"/>
                  <a:gd name="T7" fmla="*/ 7 h 82"/>
                  <a:gd name="T8" fmla="*/ 1 w 10"/>
                  <a:gd name="T9" fmla="*/ 1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2"/>
                  <a:gd name="T17" fmla="*/ 10 w 10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2">
                    <a:moveTo>
                      <a:pt x="0" y="0"/>
                    </a:moveTo>
                    <a:lnTo>
                      <a:pt x="2" y="17"/>
                    </a:lnTo>
                    <a:lnTo>
                      <a:pt x="4" y="37"/>
                    </a:lnTo>
                    <a:lnTo>
                      <a:pt x="8" y="58"/>
                    </a:lnTo>
                    <a:lnTo>
                      <a:pt x="10" y="82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8" name="Freeform 1023"/>
              <p:cNvSpPr>
                <a:spLocks/>
              </p:cNvSpPr>
              <p:nvPr/>
            </p:nvSpPr>
            <p:spPr bwMode="auto">
              <a:xfrm>
                <a:off x="4437" y="1344"/>
                <a:ext cx="3" cy="36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3 h 109"/>
                  <a:gd name="T4" fmla="*/ 1 w 11"/>
                  <a:gd name="T5" fmla="*/ 6 h 109"/>
                  <a:gd name="T6" fmla="*/ 1 w 11"/>
                  <a:gd name="T7" fmla="*/ 9 h 109"/>
                  <a:gd name="T8" fmla="*/ 1 w 11"/>
                  <a:gd name="T9" fmla="*/ 12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09"/>
                  <a:gd name="T17" fmla="*/ 11 w 11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09">
                    <a:moveTo>
                      <a:pt x="0" y="0"/>
                    </a:moveTo>
                    <a:lnTo>
                      <a:pt x="2" y="25"/>
                    </a:lnTo>
                    <a:lnTo>
                      <a:pt x="6" y="51"/>
                    </a:lnTo>
                    <a:lnTo>
                      <a:pt x="9" y="80"/>
                    </a:lnTo>
                    <a:lnTo>
                      <a:pt x="11" y="109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9" name="Freeform 1024"/>
              <p:cNvSpPr>
                <a:spLocks/>
              </p:cNvSpPr>
              <p:nvPr/>
            </p:nvSpPr>
            <p:spPr bwMode="auto">
              <a:xfrm>
                <a:off x="4440" y="1380"/>
                <a:ext cx="2" cy="44"/>
              </a:xfrm>
              <a:custGeom>
                <a:avLst/>
                <a:gdLst>
                  <a:gd name="T0" fmla="*/ 0 w 10"/>
                  <a:gd name="T1" fmla="*/ 0 h 132"/>
                  <a:gd name="T2" fmla="*/ 0 w 10"/>
                  <a:gd name="T3" fmla="*/ 3 h 132"/>
                  <a:gd name="T4" fmla="*/ 0 w 10"/>
                  <a:gd name="T5" fmla="*/ 7 h 132"/>
                  <a:gd name="T6" fmla="*/ 0 w 10"/>
                  <a:gd name="T7" fmla="*/ 11 h 132"/>
                  <a:gd name="T8" fmla="*/ 0 w 10"/>
                  <a:gd name="T9" fmla="*/ 15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2"/>
                  <a:gd name="T17" fmla="*/ 10 w 10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2">
                    <a:moveTo>
                      <a:pt x="0" y="0"/>
                    </a:moveTo>
                    <a:lnTo>
                      <a:pt x="3" y="31"/>
                    </a:lnTo>
                    <a:lnTo>
                      <a:pt x="6" y="63"/>
                    </a:lnTo>
                    <a:lnTo>
                      <a:pt x="8" y="97"/>
                    </a:lnTo>
                    <a:lnTo>
                      <a:pt x="10" y="132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Freeform 1025"/>
              <p:cNvSpPr>
                <a:spLocks/>
              </p:cNvSpPr>
              <p:nvPr/>
            </p:nvSpPr>
            <p:spPr bwMode="auto">
              <a:xfrm>
                <a:off x="4442" y="1424"/>
                <a:ext cx="3" cy="50"/>
              </a:xfrm>
              <a:custGeom>
                <a:avLst/>
                <a:gdLst>
                  <a:gd name="T0" fmla="*/ 0 w 11"/>
                  <a:gd name="T1" fmla="*/ 0 h 151"/>
                  <a:gd name="T2" fmla="*/ 0 w 11"/>
                  <a:gd name="T3" fmla="*/ 4 h 151"/>
                  <a:gd name="T4" fmla="*/ 0 w 11"/>
                  <a:gd name="T5" fmla="*/ 8 h 151"/>
                  <a:gd name="T6" fmla="*/ 1 w 11"/>
                  <a:gd name="T7" fmla="*/ 12 h 151"/>
                  <a:gd name="T8" fmla="*/ 1 w 11"/>
                  <a:gd name="T9" fmla="*/ 17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51"/>
                  <a:gd name="T17" fmla="*/ 11 w 11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51">
                    <a:moveTo>
                      <a:pt x="0" y="0"/>
                    </a:moveTo>
                    <a:lnTo>
                      <a:pt x="3" y="37"/>
                    </a:lnTo>
                    <a:lnTo>
                      <a:pt x="5" y="74"/>
                    </a:lnTo>
                    <a:lnTo>
                      <a:pt x="8" y="112"/>
                    </a:lnTo>
                    <a:lnTo>
                      <a:pt x="11" y="151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1" name="Freeform 1026"/>
              <p:cNvSpPr>
                <a:spLocks/>
              </p:cNvSpPr>
              <p:nvPr/>
            </p:nvSpPr>
            <p:spPr bwMode="auto">
              <a:xfrm>
                <a:off x="4445" y="1474"/>
                <a:ext cx="2" cy="55"/>
              </a:xfrm>
              <a:custGeom>
                <a:avLst/>
                <a:gdLst>
                  <a:gd name="T0" fmla="*/ 0 w 10"/>
                  <a:gd name="T1" fmla="*/ 0 h 164"/>
                  <a:gd name="T2" fmla="*/ 0 w 10"/>
                  <a:gd name="T3" fmla="*/ 4 h 164"/>
                  <a:gd name="T4" fmla="*/ 0 w 10"/>
                  <a:gd name="T5" fmla="*/ 9 h 164"/>
                  <a:gd name="T6" fmla="*/ 0 w 10"/>
                  <a:gd name="T7" fmla="*/ 18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64"/>
                  <a:gd name="T14" fmla="*/ 10 w 10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64">
                    <a:moveTo>
                      <a:pt x="0" y="0"/>
                    </a:moveTo>
                    <a:lnTo>
                      <a:pt x="2" y="40"/>
                    </a:lnTo>
                    <a:lnTo>
                      <a:pt x="4" y="82"/>
                    </a:lnTo>
                    <a:lnTo>
                      <a:pt x="10" y="164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Freeform 1027"/>
              <p:cNvSpPr>
                <a:spLocks/>
              </p:cNvSpPr>
              <p:nvPr/>
            </p:nvSpPr>
            <p:spPr bwMode="auto">
              <a:xfrm>
                <a:off x="4447" y="1529"/>
                <a:ext cx="3" cy="57"/>
              </a:xfrm>
              <a:custGeom>
                <a:avLst/>
                <a:gdLst>
                  <a:gd name="T0" fmla="*/ 0 w 10"/>
                  <a:gd name="T1" fmla="*/ 0 h 171"/>
                  <a:gd name="T2" fmla="*/ 0 w 10"/>
                  <a:gd name="T3" fmla="*/ 10 h 171"/>
                  <a:gd name="T4" fmla="*/ 1 w 10"/>
                  <a:gd name="T5" fmla="*/ 19 h 17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71"/>
                  <a:gd name="T11" fmla="*/ 10 w 10"/>
                  <a:gd name="T12" fmla="*/ 171 h 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71">
                    <a:moveTo>
                      <a:pt x="0" y="0"/>
                    </a:moveTo>
                    <a:lnTo>
                      <a:pt x="4" y="86"/>
                    </a:lnTo>
                    <a:lnTo>
                      <a:pt x="10" y="171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Freeform 1028"/>
              <p:cNvSpPr>
                <a:spLocks/>
              </p:cNvSpPr>
              <p:nvPr/>
            </p:nvSpPr>
            <p:spPr bwMode="auto">
              <a:xfrm>
                <a:off x="4450" y="1586"/>
                <a:ext cx="2" cy="58"/>
              </a:xfrm>
              <a:custGeom>
                <a:avLst/>
                <a:gdLst>
                  <a:gd name="T0" fmla="*/ 0 w 10"/>
                  <a:gd name="T1" fmla="*/ 0 h 173"/>
                  <a:gd name="T2" fmla="*/ 0 w 10"/>
                  <a:gd name="T3" fmla="*/ 10 h 173"/>
                  <a:gd name="T4" fmla="*/ 0 w 10"/>
                  <a:gd name="T5" fmla="*/ 19 h 173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73"/>
                  <a:gd name="T11" fmla="*/ 10 w 10"/>
                  <a:gd name="T12" fmla="*/ 173 h 1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73">
                    <a:moveTo>
                      <a:pt x="0" y="0"/>
                    </a:moveTo>
                    <a:lnTo>
                      <a:pt x="4" y="87"/>
                    </a:lnTo>
                    <a:lnTo>
                      <a:pt x="10" y="173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Freeform 1029"/>
              <p:cNvSpPr>
                <a:spLocks/>
              </p:cNvSpPr>
              <p:nvPr/>
            </p:nvSpPr>
            <p:spPr bwMode="auto">
              <a:xfrm>
                <a:off x="4452" y="1644"/>
                <a:ext cx="3" cy="56"/>
              </a:xfrm>
              <a:custGeom>
                <a:avLst/>
                <a:gdLst>
                  <a:gd name="T0" fmla="*/ 0 w 10"/>
                  <a:gd name="T1" fmla="*/ 0 h 170"/>
                  <a:gd name="T2" fmla="*/ 0 w 10"/>
                  <a:gd name="T3" fmla="*/ 9 h 170"/>
                  <a:gd name="T4" fmla="*/ 1 w 10"/>
                  <a:gd name="T5" fmla="*/ 18 h 170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70"/>
                  <a:gd name="T11" fmla="*/ 10 w 10"/>
                  <a:gd name="T12" fmla="*/ 170 h 1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70">
                    <a:moveTo>
                      <a:pt x="0" y="0"/>
                    </a:moveTo>
                    <a:lnTo>
                      <a:pt x="4" y="86"/>
                    </a:lnTo>
                    <a:lnTo>
                      <a:pt x="10" y="170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5" name="Freeform 1030"/>
              <p:cNvSpPr>
                <a:spLocks/>
              </p:cNvSpPr>
              <p:nvPr/>
            </p:nvSpPr>
            <p:spPr bwMode="auto">
              <a:xfrm>
                <a:off x="4455" y="1700"/>
                <a:ext cx="3" cy="54"/>
              </a:xfrm>
              <a:custGeom>
                <a:avLst/>
                <a:gdLst>
                  <a:gd name="T0" fmla="*/ 0 w 10"/>
                  <a:gd name="T1" fmla="*/ 0 h 161"/>
                  <a:gd name="T2" fmla="*/ 1 w 10"/>
                  <a:gd name="T3" fmla="*/ 9 h 161"/>
                  <a:gd name="T4" fmla="*/ 1 w 10"/>
                  <a:gd name="T5" fmla="*/ 14 h 161"/>
                  <a:gd name="T6" fmla="*/ 1 w 10"/>
                  <a:gd name="T7" fmla="*/ 18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61"/>
                  <a:gd name="T14" fmla="*/ 10 w 10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61">
                    <a:moveTo>
                      <a:pt x="0" y="0"/>
                    </a:moveTo>
                    <a:lnTo>
                      <a:pt x="5" y="82"/>
                    </a:lnTo>
                    <a:lnTo>
                      <a:pt x="8" y="122"/>
                    </a:lnTo>
                    <a:lnTo>
                      <a:pt x="10" y="161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6" name="Freeform 1031"/>
              <p:cNvSpPr>
                <a:spLocks/>
              </p:cNvSpPr>
              <p:nvPr/>
            </p:nvSpPr>
            <p:spPr bwMode="auto">
              <a:xfrm>
                <a:off x="4458" y="1754"/>
                <a:ext cx="2" cy="50"/>
              </a:xfrm>
              <a:custGeom>
                <a:avLst/>
                <a:gdLst>
                  <a:gd name="T0" fmla="*/ 0 w 12"/>
                  <a:gd name="T1" fmla="*/ 0 h 149"/>
                  <a:gd name="T2" fmla="*/ 0 w 12"/>
                  <a:gd name="T3" fmla="*/ 9 h 149"/>
                  <a:gd name="T4" fmla="*/ 0 w 12"/>
                  <a:gd name="T5" fmla="*/ 13 h 149"/>
                  <a:gd name="T6" fmla="*/ 0 w 12"/>
                  <a:gd name="T7" fmla="*/ 17 h 1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49"/>
                  <a:gd name="T14" fmla="*/ 12 w 12"/>
                  <a:gd name="T15" fmla="*/ 149 h 1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49">
                    <a:moveTo>
                      <a:pt x="0" y="0"/>
                    </a:moveTo>
                    <a:lnTo>
                      <a:pt x="6" y="76"/>
                    </a:lnTo>
                    <a:lnTo>
                      <a:pt x="9" y="113"/>
                    </a:lnTo>
                    <a:lnTo>
                      <a:pt x="12" y="149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7" name="Freeform 1032"/>
              <p:cNvSpPr>
                <a:spLocks/>
              </p:cNvSpPr>
              <p:nvPr/>
            </p:nvSpPr>
            <p:spPr bwMode="auto">
              <a:xfrm>
                <a:off x="4460" y="1804"/>
                <a:ext cx="3" cy="43"/>
              </a:xfrm>
              <a:custGeom>
                <a:avLst/>
                <a:gdLst>
                  <a:gd name="T0" fmla="*/ 0 w 10"/>
                  <a:gd name="T1" fmla="*/ 0 h 131"/>
                  <a:gd name="T2" fmla="*/ 0 w 10"/>
                  <a:gd name="T3" fmla="*/ 4 h 131"/>
                  <a:gd name="T4" fmla="*/ 1 w 10"/>
                  <a:gd name="T5" fmla="*/ 7 h 131"/>
                  <a:gd name="T6" fmla="*/ 1 w 10"/>
                  <a:gd name="T7" fmla="*/ 11 h 131"/>
                  <a:gd name="T8" fmla="*/ 1 w 10"/>
                  <a:gd name="T9" fmla="*/ 1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1"/>
                  <a:gd name="T17" fmla="*/ 10 w 1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1">
                    <a:moveTo>
                      <a:pt x="0" y="0"/>
                    </a:moveTo>
                    <a:lnTo>
                      <a:pt x="2" y="34"/>
                    </a:lnTo>
                    <a:lnTo>
                      <a:pt x="5" y="68"/>
                    </a:lnTo>
                    <a:lnTo>
                      <a:pt x="7" y="99"/>
                    </a:lnTo>
                    <a:lnTo>
                      <a:pt x="10" y="131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8" name="Freeform 1033"/>
              <p:cNvSpPr>
                <a:spLocks/>
              </p:cNvSpPr>
              <p:nvPr/>
            </p:nvSpPr>
            <p:spPr bwMode="auto">
              <a:xfrm>
                <a:off x="4463" y="1847"/>
                <a:ext cx="2" cy="38"/>
              </a:xfrm>
              <a:custGeom>
                <a:avLst/>
                <a:gdLst>
                  <a:gd name="T0" fmla="*/ 0 w 10"/>
                  <a:gd name="T1" fmla="*/ 0 h 113"/>
                  <a:gd name="T2" fmla="*/ 0 w 10"/>
                  <a:gd name="T3" fmla="*/ 3 h 113"/>
                  <a:gd name="T4" fmla="*/ 0 w 10"/>
                  <a:gd name="T5" fmla="*/ 7 h 113"/>
                  <a:gd name="T6" fmla="*/ 0 w 10"/>
                  <a:gd name="T7" fmla="*/ 10 h 113"/>
                  <a:gd name="T8" fmla="*/ 0 w 10"/>
                  <a:gd name="T9" fmla="*/ 13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3"/>
                  <a:gd name="T17" fmla="*/ 10 w 10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3">
                    <a:moveTo>
                      <a:pt x="0" y="0"/>
                    </a:moveTo>
                    <a:lnTo>
                      <a:pt x="2" y="30"/>
                    </a:lnTo>
                    <a:lnTo>
                      <a:pt x="4" y="59"/>
                    </a:lnTo>
                    <a:lnTo>
                      <a:pt x="8" y="86"/>
                    </a:lnTo>
                    <a:lnTo>
                      <a:pt x="10" y="113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9" name="Freeform 1034"/>
              <p:cNvSpPr>
                <a:spLocks/>
              </p:cNvSpPr>
              <p:nvPr/>
            </p:nvSpPr>
            <p:spPr bwMode="auto">
              <a:xfrm>
                <a:off x="4465" y="1885"/>
                <a:ext cx="3" cy="31"/>
              </a:xfrm>
              <a:custGeom>
                <a:avLst/>
                <a:gdLst>
                  <a:gd name="T0" fmla="*/ 0 w 10"/>
                  <a:gd name="T1" fmla="*/ 0 h 93"/>
                  <a:gd name="T2" fmla="*/ 0 w 10"/>
                  <a:gd name="T3" fmla="*/ 3 h 93"/>
                  <a:gd name="T4" fmla="*/ 0 w 10"/>
                  <a:gd name="T5" fmla="*/ 5 h 93"/>
                  <a:gd name="T6" fmla="*/ 1 w 10"/>
                  <a:gd name="T7" fmla="*/ 8 h 93"/>
                  <a:gd name="T8" fmla="*/ 1 w 10"/>
                  <a:gd name="T9" fmla="*/ 1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3"/>
                  <a:gd name="T17" fmla="*/ 10 w 10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3">
                    <a:moveTo>
                      <a:pt x="0" y="0"/>
                    </a:moveTo>
                    <a:lnTo>
                      <a:pt x="2" y="25"/>
                    </a:lnTo>
                    <a:lnTo>
                      <a:pt x="4" y="48"/>
                    </a:lnTo>
                    <a:lnTo>
                      <a:pt x="8" y="72"/>
                    </a:lnTo>
                    <a:lnTo>
                      <a:pt x="10" y="93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0" name="Freeform 1035"/>
              <p:cNvSpPr>
                <a:spLocks/>
              </p:cNvSpPr>
              <p:nvPr/>
            </p:nvSpPr>
            <p:spPr bwMode="auto">
              <a:xfrm>
                <a:off x="4468" y="1916"/>
                <a:ext cx="3" cy="24"/>
              </a:xfrm>
              <a:custGeom>
                <a:avLst/>
                <a:gdLst>
                  <a:gd name="T0" fmla="*/ 0 w 10"/>
                  <a:gd name="T1" fmla="*/ 0 h 73"/>
                  <a:gd name="T2" fmla="*/ 0 w 10"/>
                  <a:gd name="T3" fmla="*/ 2 h 73"/>
                  <a:gd name="T4" fmla="*/ 0 w 10"/>
                  <a:gd name="T5" fmla="*/ 4 h 73"/>
                  <a:gd name="T6" fmla="*/ 1 w 10"/>
                  <a:gd name="T7" fmla="*/ 6 h 73"/>
                  <a:gd name="T8" fmla="*/ 1 w 10"/>
                  <a:gd name="T9" fmla="*/ 8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3"/>
                  <a:gd name="T17" fmla="*/ 10 w 1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3">
                    <a:moveTo>
                      <a:pt x="0" y="0"/>
                    </a:moveTo>
                    <a:lnTo>
                      <a:pt x="2" y="20"/>
                    </a:lnTo>
                    <a:lnTo>
                      <a:pt x="4" y="39"/>
                    </a:lnTo>
                    <a:lnTo>
                      <a:pt x="8" y="56"/>
                    </a:lnTo>
                    <a:lnTo>
                      <a:pt x="10" y="73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1" name="Freeform 1036"/>
              <p:cNvSpPr>
                <a:spLocks/>
              </p:cNvSpPr>
              <p:nvPr/>
            </p:nvSpPr>
            <p:spPr bwMode="auto">
              <a:xfrm>
                <a:off x="4471" y="1940"/>
                <a:ext cx="2" cy="18"/>
              </a:xfrm>
              <a:custGeom>
                <a:avLst/>
                <a:gdLst>
                  <a:gd name="T0" fmla="*/ 0 w 10"/>
                  <a:gd name="T1" fmla="*/ 0 h 54"/>
                  <a:gd name="T2" fmla="*/ 0 w 10"/>
                  <a:gd name="T3" fmla="*/ 2 h 54"/>
                  <a:gd name="T4" fmla="*/ 0 w 10"/>
                  <a:gd name="T5" fmla="*/ 3 h 54"/>
                  <a:gd name="T6" fmla="*/ 0 w 10"/>
                  <a:gd name="T7" fmla="*/ 5 h 54"/>
                  <a:gd name="T8" fmla="*/ 0 w 10"/>
                  <a:gd name="T9" fmla="*/ 6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4"/>
                  <a:gd name="T17" fmla="*/ 10 w 1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4">
                    <a:moveTo>
                      <a:pt x="0" y="0"/>
                    </a:moveTo>
                    <a:lnTo>
                      <a:pt x="2" y="16"/>
                    </a:lnTo>
                    <a:lnTo>
                      <a:pt x="5" y="29"/>
                    </a:lnTo>
                    <a:lnTo>
                      <a:pt x="8" y="42"/>
                    </a:lnTo>
                    <a:lnTo>
                      <a:pt x="10" y="54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2" name="Freeform 1037"/>
              <p:cNvSpPr>
                <a:spLocks/>
              </p:cNvSpPr>
              <p:nvPr/>
            </p:nvSpPr>
            <p:spPr bwMode="auto">
              <a:xfrm>
                <a:off x="4473" y="1958"/>
                <a:ext cx="3" cy="13"/>
              </a:xfrm>
              <a:custGeom>
                <a:avLst/>
                <a:gdLst>
                  <a:gd name="T0" fmla="*/ 0 w 10"/>
                  <a:gd name="T1" fmla="*/ 0 h 37"/>
                  <a:gd name="T2" fmla="*/ 0 w 10"/>
                  <a:gd name="T3" fmla="*/ 1 h 37"/>
                  <a:gd name="T4" fmla="*/ 1 w 10"/>
                  <a:gd name="T5" fmla="*/ 2 h 37"/>
                  <a:gd name="T6" fmla="*/ 1 w 10"/>
                  <a:gd name="T7" fmla="*/ 4 h 37"/>
                  <a:gd name="T8" fmla="*/ 1 w 10"/>
                  <a:gd name="T9" fmla="*/ 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7"/>
                  <a:gd name="T17" fmla="*/ 10 w 1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7">
                    <a:moveTo>
                      <a:pt x="0" y="0"/>
                    </a:moveTo>
                    <a:lnTo>
                      <a:pt x="2" y="11"/>
                    </a:lnTo>
                    <a:lnTo>
                      <a:pt x="5" y="21"/>
                    </a:lnTo>
                    <a:lnTo>
                      <a:pt x="8" y="29"/>
                    </a:lnTo>
                    <a:lnTo>
                      <a:pt x="10" y="37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3" name="Freeform 1038"/>
              <p:cNvSpPr>
                <a:spLocks/>
              </p:cNvSpPr>
              <p:nvPr/>
            </p:nvSpPr>
            <p:spPr bwMode="auto">
              <a:xfrm>
                <a:off x="4476" y="1971"/>
                <a:ext cx="2" cy="7"/>
              </a:xfrm>
              <a:custGeom>
                <a:avLst/>
                <a:gdLst>
                  <a:gd name="T0" fmla="*/ 0 w 11"/>
                  <a:gd name="T1" fmla="*/ 0 h 21"/>
                  <a:gd name="T2" fmla="*/ 0 w 11"/>
                  <a:gd name="T3" fmla="*/ 1 h 21"/>
                  <a:gd name="T4" fmla="*/ 0 w 11"/>
                  <a:gd name="T5" fmla="*/ 1 h 21"/>
                  <a:gd name="T6" fmla="*/ 0 w 11"/>
                  <a:gd name="T7" fmla="*/ 2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21"/>
                  <a:gd name="T14" fmla="*/ 11 w 1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21">
                    <a:moveTo>
                      <a:pt x="0" y="0"/>
                    </a:moveTo>
                    <a:lnTo>
                      <a:pt x="3" y="7"/>
                    </a:lnTo>
                    <a:lnTo>
                      <a:pt x="5" y="12"/>
                    </a:lnTo>
                    <a:lnTo>
                      <a:pt x="11" y="21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4" name="Freeform 1039"/>
              <p:cNvSpPr>
                <a:spLocks/>
              </p:cNvSpPr>
              <p:nvPr/>
            </p:nvSpPr>
            <p:spPr bwMode="auto">
              <a:xfrm>
                <a:off x="4478" y="1978"/>
                <a:ext cx="3" cy="3"/>
              </a:xfrm>
              <a:custGeom>
                <a:avLst/>
                <a:gdLst>
                  <a:gd name="T0" fmla="*/ 0 w 10"/>
                  <a:gd name="T1" fmla="*/ 0 h 9"/>
                  <a:gd name="T2" fmla="*/ 0 w 10"/>
                  <a:gd name="T3" fmla="*/ 1 h 9"/>
                  <a:gd name="T4" fmla="*/ 1 w 10"/>
                  <a:gd name="T5" fmla="*/ 1 h 9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9"/>
                  <a:gd name="T11" fmla="*/ 10 w 10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9">
                    <a:moveTo>
                      <a:pt x="0" y="0"/>
                    </a:moveTo>
                    <a:lnTo>
                      <a:pt x="4" y="5"/>
                    </a:lnTo>
                    <a:lnTo>
                      <a:pt x="10" y="9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5" name="Freeform 1040"/>
              <p:cNvSpPr>
                <a:spLocks/>
              </p:cNvSpPr>
              <p:nvPr/>
            </p:nvSpPr>
            <p:spPr bwMode="auto">
              <a:xfrm>
                <a:off x="4481" y="1981"/>
                <a:ext cx="2" cy="1"/>
              </a:xfrm>
              <a:custGeom>
                <a:avLst/>
                <a:gdLst>
                  <a:gd name="T0" fmla="*/ 0 w 11"/>
                  <a:gd name="T1" fmla="*/ 0 h 2"/>
                  <a:gd name="T2" fmla="*/ 0 w 11"/>
                  <a:gd name="T3" fmla="*/ 1 h 2"/>
                  <a:gd name="T4" fmla="*/ 0 w 11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"/>
                  <a:gd name="T11" fmla="*/ 11 w 1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">
                    <a:moveTo>
                      <a:pt x="0" y="0"/>
                    </a:moveTo>
                    <a:lnTo>
                      <a:pt x="5" y="2"/>
                    </a:lnTo>
                    <a:lnTo>
                      <a:pt x="11" y="2"/>
                    </a:lnTo>
                  </a:path>
                </a:pathLst>
              </a:custGeom>
              <a:noFill/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681" name="Rectangle 1041"/>
          <p:cNvSpPr>
            <a:spLocks noGrp="1" noChangeArrowheads="1"/>
          </p:cNvSpPr>
          <p:nvPr>
            <p:ph type="title"/>
          </p:nvPr>
        </p:nvSpPr>
        <p:spPr>
          <a:xfrm>
            <a:off x="1211263" y="352425"/>
            <a:ext cx="7793037" cy="1143000"/>
          </a:xfrm>
        </p:spPr>
        <p:txBody>
          <a:bodyPr/>
          <a:lstStyle/>
          <a:p>
            <a:pPr eaLnBrk="1" hangingPunct="1"/>
            <a:r>
              <a:rPr lang="en-US" smtClean="0"/>
              <a:t>Borate chelate GIC’s</a:t>
            </a:r>
          </a:p>
        </p:txBody>
      </p:sp>
      <p:sp>
        <p:nvSpPr>
          <p:cNvPr id="28682" name="Rectangle 3"/>
          <p:cNvSpPr>
            <a:spLocks noChangeArrowheads="1"/>
          </p:cNvSpPr>
          <p:nvPr/>
        </p:nvSpPr>
        <p:spPr bwMode="auto">
          <a:xfrm>
            <a:off x="6954838" y="3575050"/>
            <a:ext cx="1004887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1600">
                <a:solidFill>
                  <a:srgbClr val="3333CC"/>
                </a:solidFill>
              </a:rPr>
              <a:t>Blue: obs</a:t>
            </a:r>
          </a:p>
          <a:p>
            <a:pPr eaLnBrk="0" hangingPunct="0"/>
            <a:r>
              <a:rPr lang="en-US" sz="1600">
                <a:solidFill>
                  <a:srgbClr val="FF00FF"/>
                </a:solidFill>
              </a:rPr>
              <a:t>Pink: calc</a:t>
            </a:r>
          </a:p>
        </p:txBody>
      </p:sp>
      <p:grpSp>
        <p:nvGrpSpPr>
          <p:cNvPr id="28683" name="Group 1049"/>
          <p:cNvGrpSpPr>
            <a:grpSpLocks/>
          </p:cNvGrpSpPr>
          <p:nvPr/>
        </p:nvGrpSpPr>
        <p:grpSpPr bwMode="auto">
          <a:xfrm>
            <a:off x="1470025" y="5780088"/>
            <a:ext cx="6442075" cy="419100"/>
            <a:chOff x="926" y="3641"/>
            <a:chExt cx="4058" cy="264"/>
          </a:xfrm>
        </p:grpSpPr>
        <p:sp>
          <p:nvSpPr>
            <p:cNvPr id="28684" name="Text Box 1042"/>
            <p:cNvSpPr txBox="1">
              <a:spLocks noChangeArrowheads="1"/>
            </p:cNvSpPr>
            <p:nvPr/>
          </p:nvSpPr>
          <p:spPr bwMode="auto">
            <a:xfrm>
              <a:off x="926" y="3655"/>
              <a:ext cx="405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i="1"/>
                <a:t>Unexpected anion orientation - long axis     to sheets</a:t>
              </a:r>
            </a:p>
          </p:txBody>
        </p:sp>
        <p:sp>
          <p:nvSpPr>
            <p:cNvPr id="28685" name="Text Box 1048"/>
            <p:cNvSpPr txBox="1">
              <a:spLocks noChangeArrowheads="1"/>
            </p:cNvSpPr>
            <p:nvPr/>
          </p:nvSpPr>
          <p:spPr bwMode="auto">
            <a:xfrm rot="10800000">
              <a:off x="3687" y="3641"/>
              <a:ext cx="423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/>
                <a:t>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A25361-84C8-4EFA-8FCF-4F0D2D218594}" type="datetime4">
              <a:rPr lang="en-US" smtClean="0">
                <a:latin typeface="Calibri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March 14, 2013</a:t>
            </a:fld>
            <a:endParaRPr lang="en-US" smtClean="0">
              <a:latin typeface="Calibri" pitchFamily="34" charset="0"/>
              <a:cs typeface="Angsana New" pitchFamily="18" charset="-34"/>
            </a:endParaRP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AB9D02-0F87-454D-8E9C-399423077821}" type="slidenum">
              <a:rPr lang="en-US" smtClean="0">
                <a:latin typeface="Calibri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>
              <a:latin typeface="Calibri" pitchFamily="34" charset="0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325" y="482600"/>
            <a:ext cx="499903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GIC with </a:t>
            </a:r>
            <a:r>
              <a:rPr lang="en-US" sz="2400" b="1" u="sng" dirty="0" err="1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alkylammonium</a:t>
            </a:r>
            <a:r>
              <a:rPr lang="en-US" sz="2400" b="1" u="sng" dirty="0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bg1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cations</a:t>
            </a:r>
            <a:endParaRPr lang="th-TH" sz="2400" b="1" u="sng" dirty="0">
              <a:solidFill>
                <a:schemeClr val="bg1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 cstate="print"/>
          <a:srcRect l="6279" t="24268" r="11867" b="22845"/>
          <a:stretch>
            <a:fillRect/>
          </a:stretch>
        </p:blipFill>
        <p:spPr bwMode="auto">
          <a:xfrm>
            <a:off x="3810000" y="3581400"/>
            <a:ext cx="350043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5"/>
          <p:cNvSpPr txBox="1">
            <a:spLocks noChangeArrowheads="1"/>
          </p:cNvSpPr>
          <p:nvPr/>
        </p:nvSpPr>
        <p:spPr bwMode="auto">
          <a:xfrm>
            <a:off x="668338" y="5565775"/>
            <a:ext cx="8188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A0806"/>
                </a:solidFill>
                <a:latin typeface="Times New Roman" pitchFamily="18" charset="0"/>
                <a:cs typeface="Times New Roman" pitchFamily="18" charset="0"/>
              </a:rPr>
              <a:t>1D electron density maps of the </a:t>
            </a:r>
            <a:r>
              <a:rPr lang="en-US" sz="1600" b="1" dirty="0">
                <a:solidFill>
                  <a:srgbClr val="0A0806"/>
                </a:solidFill>
                <a:latin typeface="Times New Roman" pitchFamily="18" charset="0"/>
                <a:cs typeface="Times New Roman" pitchFamily="18" charset="0"/>
              </a:rPr>
              <a:t>flattened bilayer </a:t>
            </a:r>
            <a:r>
              <a:rPr lang="en-US" sz="1600" dirty="0">
                <a:solidFill>
                  <a:srgbClr val="0A0806"/>
                </a:solidFill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en-US" sz="1600" b="1" dirty="0">
                <a:solidFill>
                  <a:srgbClr val="0A0806"/>
                </a:solidFill>
                <a:latin typeface="Times New Roman" pitchFamily="18" charset="0"/>
                <a:cs typeface="Times New Roman" pitchFamily="18" charset="0"/>
              </a:rPr>
              <a:t>expanded monolayer </a:t>
            </a:r>
            <a:r>
              <a:rPr lang="en-US" sz="1600" dirty="0">
                <a:solidFill>
                  <a:srgbClr val="0A0806"/>
                </a:solidFill>
                <a:latin typeface="Times New Roman" pitchFamily="18" charset="0"/>
                <a:cs typeface="Times New Roman" pitchFamily="18" charset="0"/>
              </a:rPr>
              <a:t>of (C</a:t>
            </a:r>
            <a:r>
              <a:rPr lang="en-US" sz="1600" baseline="-25000" dirty="0">
                <a:solidFill>
                  <a:srgbClr val="0A080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dirty="0">
                <a:solidFill>
                  <a:srgbClr val="0A080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aseline="-25000" dirty="0">
                <a:solidFill>
                  <a:srgbClr val="0A080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600" dirty="0">
                <a:solidFill>
                  <a:srgbClr val="0A080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aseline="-25000" dirty="0">
                <a:solidFill>
                  <a:srgbClr val="0A080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>
                <a:solidFill>
                  <a:srgbClr val="0A0806"/>
                </a:solidFill>
                <a:latin typeface="Times New Roman" pitchFamily="18" charset="0"/>
                <a:cs typeface="Times New Roman" pitchFamily="18" charset="0"/>
              </a:rPr>
              <a:t>N-GIC. 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6858000" y="1905000"/>
            <a:ext cx="1385887" cy="1152525"/>
            <a:chOff x="5058598" y="4121624"/>
            <a:chExt cx="1602201" cy="1078816"/>
          </a:xfrm>
        </p:grpSpPr>
        <p:pic>
          <p:nvPicPr>
            <p:cNvPr id="42000" name="Picture 5" descr="TBA i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8080CC"/>
                </a:clrFrom>
                <a:clrTo>
                  <a:srgbClr val="8080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7878" y="4431717"/>
              <a:ext cx="1418674" cy="452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1" name="Rectangle 4"/>
            <p:cNvSpPr>
              <a:spLocks noChangeArrowheads="1"/>
            </p:cNvSpPr>
            <p:nvPr/>
          </p:nvSpPr>
          <p:spPr bwMode="auto">
            <a:xfrm>
              <a:off x="5058598" y="4121624"/>
              <a:ext cx="1602201" cy="336544"/>
            </a:xfrm>
            <a:prstGeom prst="rect">
              <a:avLst/>
            </a:prstGeom>
            <a:solidFill>
              <a:srgbClr val="80808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02" name="Rectangle 4"/>
            <p:cNvSpPr>
              <a:spLocks noChangeArrowheads="1"/>
            </p:cNvSpPr>
            <p:nvPr/>
          </p:nvSpPr>
          <p:spPr bwMode="auto">
            <a:xfrm>
              <a:off x="5058598" y="4863896"/>
              <a:ext cx="1602201" cy="336544"/>
            </a:xfrm>
            <a:prstGeom prst="rect">
              <a:avLst/>
            </a:prstGeom>
            <a:solidFill>
              <a:srgbClr val="80808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1993" name="TextBox 5"/>
          <p:cNvSpPr txBox="1">
            <a:spLocks noChangeArrowheads="1"/>
          </p:cNvSpPr>
          <p:nvPr/>
        </p:nvSpPr>
        <p:spPr bwMode="auto">
          <a:xfrm>
            <a:off x="304800" y="2209800"/>
            <a:ext cx="6196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C0476"/>
                </a:solidFill>
                <a:latin typeface="Times New Roman" pitchFamily="18" charset="0"/>
                <a:cs typeface="Times New Roman" pitchFamily="18" charset="0"/>
              </a:rPr>
              <a:t>Small R</a:t>
            </a:r>
            <a:r>
              <a:rPr lang="en-US" sz="2000" b="1" baseline="-25000" dirty="0">
                <a:solidFill>
                  <a:srgbClr val="0C047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rgbClr val="0C0476"/>
                </a:solidFill>
                <a:latin typeface="Times New Roman" pitchFamily="18" charset="0"/>
                <a:cs typeface="Times New Roman" pitchFamily="18" charset="0"/>
              </a:rPr>
              <a:t>N-intercalates</a:t>
            </a:r>
            <a:r>
              <a:rPr lang="en-US" sz="2000" dirty="0">
                <a:solidFill>
                  <a:srgbClr val="0A0806"/>
                </a:solidFill>
                <a:latin typeface="Times New Roman" pitchFamily="18" charset="0"/>
                <a:cs typeface="Times New Roman" pitchFamily="18" charset="0"/>
              </a:rPr>
              <a:t>; flattened monolayer </a:t>
            </a:r>
          </a:p>
        </p:txBody>
      </p:sp>
      <p:sp>
        <p:nvSpPr>
          <p:cNvPr id="41994" name="TextBox 5"/>
          <p:cNvSpPr txBox="1">
            <a:spLocks noChangeArrowheads="1"/>
          </p:cNvSpPr>
          <p:nvPr/>
        </p:nvSpPr>
        <p:spPr bwMode="auto">
          <a:xfrm>
            <a:off x="304800" y="2971800"/>
            <a:ext cx="619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C0476"/>
                </a:solidFill>
                <a:latin typeface="Times New Roman" pitchFamily="18" charset="0"/>
                <a:cs typeface="Times New Roman" pitchFamily="18" charset="0"/>
              </a:rPr>
              <a:t>Large R</a:t>
            </a:r>
            <a:r>
              <a:rPr lang="en-US" sz="2000" b="1" baseline="-25000" dirty="0">
                <a:solidFill>
                  <a:srgbClr val="0C047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rgbClr val="0C0476"/>
                </a:solidFill>
                <a:latin typeface="Times New Roman" pitchFamily="18" charset="0"/>
                <a:cs typeface="Times New Roman" pitchFamily="18" charset="0"/>
              </a:rPr>
              <a:t>N-intercalates</a:t>
            </a:r>
            <a:r>
              <a:rPr lang="en-US" sz="2000" dirty="0">
                <a:solidFill>
                  <a:srgbClr val="0A0806"/>
                </a:solidFill>
                <a:latin typeface="Times New Roman" pitchFamily="18" charset="0"/>
                <a:cs typeface="Times New Roman" pitchFamily="18" charset="0"/>
              </a:rPr>
              <a:t>; flattened bilayer 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038600" y="1905000"/>
            <a:ext cx="26177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e.g.  C</a:t>
            </a:r>
            <a:r>
              <a:rPr lang="en-US" baseline="-25000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41</a:t>
            </a:r>
            <a:r>
              <a:rPr lang="en-US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[(C</a:t>
            </a:r>
            <a:r>
              <a:rPr lang="en-US" baseline="-25000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4</a:t>
            </a:r>
            <a:r>
              <a:rPr lang="en-US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H</a:t>
            </a:r>
            <a:r>
              <a:rPr lang="en-US" baseline="-25000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9</a:t>
            </a:r>
            <a:r>
              <a:rPr lang="en-US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)</a:t>
            </a:r>
            <a:r>
              <a:rPr lang="en-US" baseline="-25000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4</a:t>
            </a:r>
            <a:r>
              <a:rPr lang="en-US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N]</a:t>
            </a:r>
            <a:endParaRPr lang="th-TH" dirty="0">
              <a:solidFill>
                <a:srgbClr val="0A0806"/>
              </a:solidFill>
              <a:latin typeface="Times New Roman" pitchFamily="18" charset="0"/>
              <a:ea typeface="Angsana New" pitchFamily="18" charset="-34"/>
              <a:cs typeface="Times New Roman" pitchFamily="18" charset="0"/>
            </a:endParaRP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838200" y="3810000"/>
            <a:ext cx="2819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e.g.  C</a:t>
            </a:r>
            <a:r>
              <a:rPr lang="en-US" baseline="-25000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63</a:t>
            </a:r>
            <a:r>
              <a:rPr lang="en-US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[(C</a:t>
            </a:r>
            <a:r>
              <a:rPr lang="en-US" baseline="-25000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7</a:t>
            </a:r>
            <a:r>
              <a:rPr lang="en-US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H</a:t>
            </a:r>
            <a:r>
              <a:rPr lang="en-US" baseline="-25000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15</a:t>
            </a:r>
            <a:r>
              <a:rPr lang="en-US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)</a:t>
            </a:r>
            <a:r>
              <a:rPr lang="en-US" baseline="-25000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4</a:t>
            </a:r>
            <a:r>
              <a:rPr lang="en-US" dirty="0">
                <a:solidFill>
                  <a:srgbClr val="0A0806"/>
                </a:solidFill>
                <a:latin typeface="Times New Roman" pitchFamily="18" charset="0"/>
                <a:ea typeface="Angsana New" pitchFamily="18" charset="-34"/>
                <a:cs typeface="Times New Roman" pitchFamily="18" charset="0"/>
              </a:rPr>
              <a:t>N]</a:t>
            </a:r>
            <a:endParaRPr lang="th-TH" dirty="0">
              <a:solidFill>
                <a:srgbClr val="0A0806"/>
              </a:solidFill>
              <a:latin typeface="Times New Roman" pitchFamily="18" charset="0"/>
              <a:ea typeface="Angsana New" pitchFamily="18" charset="-34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0F350-39E1-4FFB-9E0F-61E37B197BE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…if you have the correct sheet charge density and an appropriate polar solvent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94325" y="4071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1676400" y="2155825"/>
            <a:ext cx="6056313" cy="1196975"/>
            <a:chOff x="1056" y="1366"/>
            <a:chExt cx="3815" cy="754"/>
          </a:xfrm>
        </p:grpSpPr>
        <p:grpSp>
          <p:nvGrpSpPr>
            <p:cNvPr id="11278" name="Group 5"/>
            <p:cNvGrpSpPr>
              <a:grpSpLocks/>
            </p:cNvGrpSpPr>
            <p:nvPr/>
          </p:nvGrpSpPr>
          <p:grpSpPr bwMode="auto">
            <a:xfrm>
              <a:off x="1056" y="1564"/>
              <a:ext cx="422" cy="447"/>
              <a:chOff x="1056" y="1564"/>
              <a:chExt cx="422" cy="447"/>
            </a:xfrm>
          </p:grpSpPr>
          <p:grpSp>
            <p:nvGrpSpPr>
              <p:cNvPr id="11316" name="Group 6"/>
              <p:cNvGrpSpPr>
                <a:grpSpLocks/>
              </p:cNvGrpSpPr>
              <p:nvPr/>
            </p:nvGrpSpPr>
            <p:grpSpPr bwMode="auto">
              <a:xfrm>
                <a:off x="1056" y="1564"/>
                <a:ext cx="422" cy="53"/>
                <a:chOff x="2329" y="1469"/>
                <a:chExt cx="422" cy="53"/>
              </a:xfrm>
            </p:grpSpPr>
            <p:sp>
              <p:nvSpPr>
                <p:cNvPr id="11335" name="Rectangle 7"/>
                <p:cNvSpPr>
                  <a:spLocks noChangeArrowheads="1"/>
                </p:cNvSpPr>
                <p:nvPr/>
              </p:nvSpPr>
              <p:spPr bwMode="auto">
                <a:xfrm>
                  <a:off x="2329" y="1469"/>
                  <a:ext cx="422" cy="5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6" name="Rectangle 8"/>
                <p:cNvSpPr>
                  <a:spLocks noChangeArrowheads="1"/>
                </p:cNvSpPr>
                <p:nvPr/>
              </p:nvSpPr>
              <p:spPr bwMode="auto">
                <a:xfrm>
                  <a:off x="2329" y="1469"/>
                  <a:ext cx="422" cy="53"/>
                </a:xfrm>
                <a:prstGeom prst="rect">
                  <a:avLst/>
                </a:prstGeom>
                <a:solidFill>
                  <a:srgbClr val="FF0000"/>
                </a:solidFill>
                <a:ln w="7938" cap="rnd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17" name="Group 9"/>
              <p:cNvGrpSpPr>
                <a:grpSpLocks/>
              </p:cNvGrpSpPr>
              <p:nvPr/>
            </p:nvGrpSpPr>
            <p:grpSpPr bwMode="auto">
              <a:xfrm>
                <a:off x="1056" y="1761"/>
                <a:ext cx="422" cy="53"/>
                <a:chOff x="2329" y="1666"/>
                <a:chExt cx="422" cy="53"/>
              </a:xfrm>
            </p:grpSpPr>
            <p:sp>
              <p:nvSpPr>
                <p:cNvPr id="11333" name="Rectangle 10"/>
                <p:cNvSpPr>
                  <a:spLocks noChangeArrowheads="1"/>
                </p:cNvSpPr>
                <p:nvPr/>
              </p:nvSpPr>
              <p:spPr bwMode="auto">
                <a:xfrm>
                  <a:off x="2329" y="1666"/>
                  <a:ext cx="422" cy="5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4" name="Rectangle 11"/>
                <p:cNvSpPr>
                  <a:spLocks noChangeArrowheads="1"/>
                </p:cNvSpPr>
                <p:nvPr/>
              </p:nvSpPr>
              <p:spPr bwMode="auto">
                <a:xfrm>
                  <a:off x="2329" y="1666"/>
                  <a:ext cx="422" cy="53"/>
                </a:xfrm>
                <a:prstGeom prst="rect">
                  <a:avLst/>
                </a:prstGeom>
                <a:solidFill>
                  <a:srgbClr val="FF0000"/>
                </a:solidFill>
                <a:ln w="7938" cap="rnd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18" name="Group 12"/>
              <p:cNvGrpSpPr>
                <a:grpSpLocks/>
              </p:cNvGrpSpPr>
              <p:nvPr/>
            </p:nvGrpSpPr>
            <p:grpSpPr bwMode="auto">
              <a:xfrm>
                <a:off x="1056" y="1959"/>
                <a:ext cx="422" cy="52"/>
                <a:chOff x="2329" y="1864"/>
                <a:chExt cx="422" cy="52"/>
              </a:xfrm>
            </p:grpSpPr>
            <p:sp>
              <p:nvSpPr>
                <p:cNvPr id="11331" name="Rectangle 13"/>
                <p:cNvSpPr>
                  <a:spLocks noChangeArrowheads="1"/>
                </p:cNvSpPr>
                <p:nvPr/>
              </p:nvSpPr>
              <p:spPr bwMode="auto">
                <a:xfrm>
                  <a:off x="2329" y="1864"/>
                  <a:ext cx="422" cy="5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2" name="Rectangle 14"/>
                <p:cNvSpPr>
                  <a:spLocks noChangeArrowheads="1"/>
                </p:cNvSpPr>
                <p:nvPr/>
              </p:nvSpPr>
              <p:spPr bwMode="auto">
                <a:xfrm>
                  <a:off x="2329" y="1864"/>
                  <a:ext cx="422" cy="52"/>
                </a:xfrm>
                <a:prstGeom prst="rect">
                  <a:avLst/>
                </a:prstGeom>
                <a:solidFill>
                  <a:srgbClr val="FF0000"/>
                </a:solidFill>
                <a:ln w="7938" cap="rnd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19" name="Group 15"/>
              <p:cNvGrpSpPr>
                <a:grpSpLocks/>
              </p:cNvGrpSpPr>
              <p:nvPr/>
            </p:nvGrpSpPr>
            <p:grpSpPr bwMode="auto">
              <a:xfrm>
                <a:off x="1122" y="1827"/>
                <a:ext cx="106" cy="105"/>
                <a:chOff x="2395" y="1732"/>
                <a:chExt cx="106" cy="105"/>
              </a:xfrm>
            </p:grpSpPr>
            <p:sp>
              <p:nvSpPr>
                <p:cNvPr id="11329" name="Oval 16"/>
                <p:cNvSpPr>
                  <a:spLocks noChangeArrowheads="1"/>
                </p:cNvSpPr>
                <p:nvPr/>
              </p:nvSpPr>
              <p:spPr bwMode="auto">
                <a:xfrm>
                  <a:off x="2395" y="1732"/>
                  <a:ext cx="106" cy="105"/>
                </a:xfrm>
                <a:prstGeom prst="ellipse">
                  <a:avLst/>
                </a:prstGeom>
                <a:solidFill>
                  <a:schemeClr val="folHlink"/>
                </a:solidFill>
                <a:ln w="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0" name="Oval 17"/>
                <p:cNvSpPr>
                  <a:spLocks noChangeArrowheads="1"/>
                </p:cNvSpPr>
                <p:nvPr/>
              </p:nvSpPr>
              <p:spPr bwMode="auto">
                <a:xfrm>
                  <a:off x="2395" y="1732"/>
                  <a:ext cx="106" cy="105"/>
                </a:xfrm>
                <a:prstGeom prst="ellipse">
                  <a:avLst/>
                </a:prstGeom>
                <a:solidFill>
                  <a:schemeClr val="folHlink"/>
                </a:solidFill>
                <a:ln w="7938" cap="rnd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20" name="Group 18"/>
              <p:cNvGrpSpPr>
                <a:grpSpLocks/>
              </p:cNvGrpSpPr>
              <p:nvPr/>
            </p:nvGrpSpPr>
            <p:grpSpPr bwMode="auto">
              <a:xfrm>
                <a:off x="1320" y="1827"/>
                <a:ext cx="105" cy="105"/>
                <a:chOff x="2593" y="1732"/>
                <a:chExt cx="105" cy="105"/>
              </a:xfrm>
            </p:grpSpPr>
            <p:sp>
              <p:nvSpPr>
                <p:cNvPr id="11327" name="Oval 19"/>
                <p:cNvSpPr>
                  <a:spLocks noChangeArrowheads="1"/>
                </p:cNvSpPr>
                <p:nvPr/>
              </p:nvSpPr>
              <p:spPr bwMode="auto">
                <a:xfrm>
                  <a:off x="2593" y="1732"/>
                  <a:ext cx="105" cy="105"/>
                </a:xfrm>
                <a:prstGeom prst="ellipse">
                  <a:avLst/>
                </a:prstGeom>
                <a:solidFill>
                  <a:schemeClr val="folHlink"/>
                </a:solidFill>
                <a:ln w="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8" name="Oval 20"/>
                <p:cNvSpPr>
                  <a:spLocks noChangeArrowheads="1"/>
                </p:cNvSpPr>
                <p:nvPr/>
              </p:nvSpPr>
              <p:spPr bwMode="auto">
                <a:xfrm>
                  <a:off x="2593" y="1732"/>
                  <a:ext cx="105" cy="105"/>
                </a:xfrm>
                <a:prstGeom prst="ellipse">
                  <a:avLst/>
                </a:prstGeom>
                <a:solidFill>
                  <a:schemeClr val="folHlink"/>
                </a:solidFill>
                <a:ln w="7938" cap="rnd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21" name="Group 21"/>
              <p:cNvGrpSpPr>
                <a:grpSpLocks/>
              </p:cNvGrpSpPr>
              <p:nvPr/>
            </p:nvGrpSpPr>
            <p:grpSpPr bwMode="auto">
              <a:xfrm>
                <a:off x="1320" y="1630"/>
                <a:ext cx="105" cy="105"/>
                <a:chOff x="2593" y="1535"/>
                <a:chExt cx="105" cy="105"/>
              </a:xfrm>
            </p:grpSpPr>
            <p:sp>
              <p:nvSpPr>
                <p:cNvPr id="11325" name="Oval 22"/>
                <p:cNvSpPr>
                  <a:spLocks noChangeArrowheads="1"/>
                </p:cNvSpPr>
                <p:nvPr/>
              </p:nvSpPr>
              <p:spPr bwMode="auto">
                <a:xfrm>
                  <a:off x="2593" y="1535"/>
                  <a:ext cx="105" cy="105"/>
                </a:xfrm>
                <a:prstGeom prst="ellipse">
                  <a:avLst/>
                </a:prstGeom>
                <a:solidFill>
                  <a:schemeClr val="folHlink"/>
                </a:solidFill>
                <a:ln w="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6" name="Oval 23"/>
                <p:cNvSpPr>
                  <a:spLocks noChangeArrowheads="1"/>
                </p:cNvSpPr>
                <p:nvPr/>
              </p:nvSpPr>
              <p:spPr bwMode="auto">
                <a:xfrm>
                  <a:off x="2593" y="1535"/>
                  <a:ext cx="105" cy="105"/>
                </a:xfrm>
                <a:prstGeom prst="ellipse">
                  <a:avLst/>
                </a:prstGeom>
                <a:solidFill>
                  <a:schemeClr val="folHlink"/>
                </a:solidFill>
                <a:ln w="7938" cap="rnd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22" name="Group 24"/>
              <p:cNvGrpSpPr>
                <a:grpSpLocks/>
              </p:cNvGrpSpPr>
              <p:nvPr/>
            </p:nvGrpSpPr>
            <p:grpSpPr bwMode="auto">
              <a:xfrm>
                <a:off x="1122" y="1630"/>
                <a:ext cx="106" cy="105"/>
                <a:chOff x="2395" y="1535"/>
                <a:chExt cx="106" cy="105"/>
              </a:xfrm>
            </p:grpSpPr>
            <p:sp>
              <p:nvSpPr>
                <p:cNvPr id="11323" name="Oval 25"/>
                <p:cNvSpPr>
                  <a:spLocks noChangeArrowheads="1"/>
                </p:cNvSpPr>
                <p:nvPr/>
              </p:nvSpPr>
              <p:spPr bwMode="auto">
                <a:xfrm>
                  <a:off x="2395" y="1535"/>
                  <a:ext cx="106" cy="105"/>
                </a:xfrm>
                <a:prstGeom prst="ellipse">
                  <a:avLst/>
                </a:prstGeom>
                <a:solidFill>
                  <a:schemeClr val="folHlink"/>
                </a:solidFill>
                <a:ln w="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4" name="Oval 26"/>
                <p:cNvSpPr>
                  <a:spLocks noChangeArrowheads="1"/>
                </p:cNvSpPr>
                <p:nvPr/>
              </p:nvSpPr>
              <p:spPr bwMode="auto">
                <a:xfrm>
                  <a:off x="2395" y="1535"/>
                  <a:ext cx="106" cy="105"/>
                </a:xfrm>
                <a:prstGeom prst="ellipse">
                  <a:avLst/>
                </a:prstGeom>
                <a:solidFill>
                  <a:schemeClr val="folHlink"/>
                </a:solidFill>
                <a:ln w="7938" cap="rnd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279" name="Line 27"/>
            <p:cNvSpPr>
              <a:spLocks noChangeShapeType="1"/>
            </p:cNvSpPr>
            <p:nvPr/>
          </p:nvSpPr>
          <p:spPr bwMode="auto">
            <a:xfrm>
              <a:off x="1646" y="1786"/>
              <a:ext cx="76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0" name="Group 28"/>
            <p:cNvGrpSpPr>
              <a:grpSpLocks/>
            </p:cNvGrpSpPr>
            <p:nvPr/>
          </p:nvGrpSpPr>
          <p:grpSpPr bwMode="auto">
            <a:xfrm>
              <a:off x="2529" y="1366"/>
              <a:ext cx="429" cy="754"/>
              <a:chOff x="2529" y="1366"/>
              <a:chExt cx="429" cy="754"/>
            </a:xfrm>
          </p:grpSpPr>
          <p:grpSp>
            <p:nvGrpSpPr>
              <p:cNvPr id="11295" name="Group 29"/>
              <p:cNvGrpSpPr>
                <a:grpSpLocks/>
              </p:cNvGrpSpPr>
              <p:nvPr/>
            </p:nvGrpSpPr>
            <p:grpSpPr bwMode="auto">
              <a:xfrm>
                <a:off x="2529" y="1366"/>
                <a:ext cx="422" cy="53"/>
                <a:chOff x="2329" y="1469"/>
                <a:chExt cx="422" cy="53"/>
              </a:xfrm>
            </p:grpSpPr>
            <p:sp>
              <p:nvSpPr>
                <p:cNvPr id="11314" name="Rectangle 30"/>
                <p:cNvSpPr>
                  <a:spLocks noChangeArrowheads="1"/>
                </p:cNvSpPr>
                <p:nvPr/>
              </p:nvSpPr>
              <p:spPr bwMode="auto">
                <a:xfrm>
                  <a:off x="2329" y="1469"/>
                  <a:ext cx="422" cy="5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5" name="Rectangle 31"/>
                <p:cNvSpPr>
                  <a:spLocks noChangeArrowheads="1"/>
                </p:cNvSpPr>
                <p:nvPr/>
              </p:nvSpPr>
              <p:spPr bwMode="auto">
                <a:xfrm>
                  <a:off x="2329" y="1469"/>
                  <a:ext cx="422" cy="53"/>
                </a:xfrm>
                <a:prstGeom prst="rect">
                  <a:avLst/>
                </a:prstGeom>
                <a:solidFill>
                  <a:srgbClr val="FF0000"/>
                </a:solidFill>
                <a:ln w="8001" cap="rnd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96" name="Group 32"/>
              <p:cNvGrpSpPr>
                <a:grpSpLocks/>
              </p:cNvGrpSpPr>
              <p:nvPr/>
            </p:nvGrpSpPr>
            <p:grpSpPr bwMode="auto">
              <a:xfrm>
                <a:off x="2529" y="1729"/>
                <a:ext cx="422" cy="53"/>
                <a:chOff x="2329" y="1666"/>
                <a:chExt cx="422" cy="53"/>
              </a:xfrm>
            </p:grpSpPr>
            <p:sp>
              <p:nvSpPr>
                <p:cNvPr id="11312" name="Rectangle 33"/>
                <p:cNvSpPr>
                  <a:spLocks noChangeArrowheads="1"/>
                </p:cNvSpPr>
                <p:nvPr/>
              </p:nvSpPr>
              <p:spPr bwMode="auto">
                <a:xfrm>
                  <a:off x="2329" y="1666"/>
                  <a:ext cx="422" cy="5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3" name="Rectangle 34"/>
                <p:cNvSpPr>
                  <a:spLocks noChangeArrowheads="1"/>
                </p:cNvSpPr>
                <p:nvPr/>
              </p:nvSpPr>
              <p:spPr bwMode="auto">
                <a:xfrm>
                  <a:off x="2329" y="1666"/>
                  <a:ext cx="422" cy="53"/>
                </a:xfrm>
                <a:prstGeom prst="rect">
                  <a:avLst/>
                </a:prstGeom>
                <a:solidFill>
                  <a:srgbClr val="FF0000"/>
                </a:solidFill>
                <a:ln w="7938" cap="rnd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97" name="Group 35"/>
              <p:cNvGrpSpPr>
                <a:grpSpLocks/>
              </p:cNvGrpSpPr>
              <p:nvPr/>
            </p:nvGrpSpPr>
            <p:grpSpPr bwMode="auto">
              <a:xfrm>
                <a:off x="2536" y="2068"/>
                <a:ext cx="422" cy="52"/>
                <a:chOff x="2329" y="1864"/>
                <a:chExt cx="422" cy="52"/>
              </a:xfrm>
            </p:grpSpPr>
            <p:sp>
              <p:nvSpPr>
                <p:cNvPr id="11310" name="Rectangle 36"/>
                <p:cNvSpPr>
                  <a:spLocks noChangeArrowheads="1"/>
                </p:cNvSpPr>
                <p:nvPr/>
              </p:nvSpPr>
              <p:spPr bwMode="auto">
                <a:xfrm>
                  <a:off x="2329" y="1864"/>
                  <a:ext cx="422" cy="5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1" name="Rectangle 37"/>
                <p:cNvSpPr>
                  <a:spLocks noChangeArrowheads="1"/>
                </p:cNvSpPr>
                <p:nvPr/>
              </p:nvSpPr>
              <p:spPr bwMode="auto">
                <a:xfrm>
                  <a:off x="2329" y="1864"/>
                  <a:ext cx="422" cy="52"/>
                </a:xfrm>
                <a:prstGeom prst="rect">
                  <a:avLst/>
                </a:prstGeom>
                <a:solidFill>
                  <a:srgbClr val="FF0000"/>
                </a:solidFill>
                <a:ln w="7938" cap="rnd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98" name="Group 38"/>
              <p:cNvGrpSpPr>
                <a:grpSpLocks/>
              </p:cNvGrpSpPr>
              <p:nvPr/>
            </p:nvGrpSpPr>
            <p:grpSpPr bwMode="auto">
              <a:xfrm>
                <a:off x="2588" y="1875"/>
                <a:ext cx="106" cy="105"/>
                <a:chOff x="2395" y="1732"/>
                <a:chExt cx="106" cy="105"/>
              </a:xfrm>
            </p:grpSpPr>
            <p:sp>
              <p:nvSpPr>
                <p:cNvPr id="11308" name="Oval 39"/>
                <p:cNvSpPr>
                  <a:spLocks noChangeArrowheads="1"/>
                </p:cNvSpPr>
                <p:nvPr/>
              </p:nvSpPr>
              <p:spPr bwMode="auto">
                <a:xfrm>
                  <a:off x="2395" y="1732"/>
                  <a:ext cx="106" cy="105"/>
                </a:xfrm>
                <a:prstGeom prst="ellipse">
                  <a:avLst/>
                </a:prstGeom>
                <a:solidFill>
                  <a:schemeClr val="folHlink"/>
                </a:solidFill>
                <a:ln w="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9" name="Oval 40"/>
                <p:cNvSpPr>
                  <a:spLocks noChangeArrowheads="1"/>
                </p:cNvSpPr>
                <p:nvPr/>
              </p:nvSpPr>
              <p:spPr bwMode="auto">
                <a:xfrm>
                  <a:off x="2395" y="1732"/>
                  <a:ext cx="106" cy="105"/>
                </a:xfrm>
                <a:prstGeom prst="ellipse">
                  <a:avLst/>
                </a:prstGeom>
                <a:solidFill>
                  <a:schemeClr val="folHlink"/>
                </a:solidFill>
                <a:ln w="7938" cap="rnd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99" name="Group 41"/>
              <p:cNvGrpSpPr>
                <a:grpSpLocks/>
              </p:cNvGrpSpPr>
              <p:nvPr/>
            </p:nvGrpSpPr>
            <p:grpSpPr bwMode="auto">
              <a:xfrm>
                <a:off x="2793" y="1876"/>
                <a:ext cx="105" cy="105"/>
                <a:chOff x="2593" y="1732"/>
                <a:chExt cx="105" cy="105"/>
              </a:xfrm>
            </p:grpSpPr>
            <p:sp>
              <p:nvSpPr>
                <p:cNvPr id="11306" name="Oval 42"/>
                <p:cNvSpPr>
                  <a:spLocks noChangeArrowheads="1"/>
                </p:cNvSpPr>
                <p:nvPr/>
              </p:nvSpPr>
              <p:spPr bwMode="auto">
                <a:xfrm>
                  <a:off x="2593" y="1732"/>
                  <a:ext cx="105" cy="105"/>
                </a:xfrm>
                <a:prstGeom prst="ellipse">
                  <a:avLst/>
                </a:prstGeom>
                <a:solidFill>
                  <a:schemeClr val="folHlink"/>
                </a:solidFill>
                <a:ln w="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7" name="Oval 43"/>
                <p:cNvSpPr>
                  <a:spLocks noChangeArrowheads="1"/>
                </p:cNvSpPr>
                <p:nvPr/>
              </p:nvSpPr>
              <p:spPr bwMode="auto">
                <a:xfrm>
                  <a:off x="2593" y="1732"/>
                  <a:ext cx="105" cy="105"/>
                </a:xfrm>
                <a:prstGeom prst="ellipse">
                  <a:avLst/>
                </a:prstGeom>
                <a:solidFill>
                  <a:schemeClr val="folHlink"/>
                </a:solidFill>
                <a:ln w="7938" cap="rnd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00" name="Group 44"/>
              <p:cNvGrpSpPr>
                <a:grpSpLocks/>
              </p:cNvGrpSpPr>
              <p:nvPr/>
            </p:nvGrpSpPr>
            <p:grpSpPr bwMode="auto">
              <a:xfrm>
                <a:off x="2800" y="1534"/>
                <a:ext cx="105" cy="105"/>
                <a:chOff x="2593" y="1535"/>
                <a:chExt cx="105" cy="105"/>
              </a:xfrm>
            </p:grpSpPr>
            <p:sp>
              <p:nvSpPr>
                <p:cNvPr id="11304" name="Oval 45"/>
                <p:cNvSpPr>
                  <a:spLocks noChangeArrowheads="1"/>
                </p:cNvSpPr>
                <p:nvPr/>
              </p:nvSpPr>
              <p:spPr bwMode="auto">
                <a:xfrm>
                  <a:off x="2593" y="1535"/>
                  <a:ext cx="105" cy="105"/>
                </a:xfrm>
                <a:prstGeom prst="ellipse">
                  <a:avLst/>
                </a:prstGeom>
                <a:solidFill>
                  <a:schemeClr val="folHlink"/>
                </a:solidFill>
                <a:ln w="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5" name="Oval 46"/>
                <p:cNvSpPr>
                  <a:spLocks noChangeArrowheads="1"/>
                </p:cNvSpPr>
                <p:nvPr/>
              </p:nvSpPr>
              <p:spPr bwMode="auto">
                <a:xfrm>
                  <a:off x="2593" y="1535"/>
                  <a:ext cx="105" cy="105"/>
                </a:xfrm>
                <a:prstGeom prst="ellipse">
                  <a:avLst/>
                </a:prstGeom>
                <a:solidFill>
                  <a:schemeClr val="folHlink"/>
                </a:solidFill>
                <a:ln w="7938" cap="rnd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01" name="Group 47"/>
              <p:cNvGrpSpPr>
                <a:grpSpLocks/>
              </p:cNvGrpSpPr>
              <p:nvPr/>
            </p:nvGrpSpPr>
            <p:grpSpPr bwMode="auto">
              <a:xfrm>
                <a:off x="2602" y="1534"/>
                <a:ext cx="106" cy="105"/>
                <a:chOff x="2395" y="1535"/>
                <a:chExt cx="106" cy="105"/>
              </a:xfrm>
            </p:grpSpPr>
            <p:sp>
              <p:nvSpPr>
                <p:cNvPr id="11302" name="Oval 48"/>
                <p:cNvSpPr>
                  <a:spLocks noChangeArrowheads="1"/>
                </p:cNvSpPr>
                <p:nvPr/>
              </p:nvSpPr>
              <p:spPr bwMode="auto">
                <a:xfrm>
                  <a:off x="2395" y="1535"/>
                  <a:ext cx="106" cy="105"/>
                </a:xfrm>
                <a:prstGeom prst="ellipse">
                  <a:avLst/>
                </a:prstGeom>
                <a:solidFill>
                  <a:schemeClr val="folHlink"/>
                </a:solidFill>
                <a:ln w="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3" name="Oval 49"/>
                <p:cNvSpPr>
                  <a:spLocks noChangeArrowheads="1"/>
                </p:cNvSpPr>
                <p:nvPr/>
              </p:nvSpPr>
              <p:spPr bwMode="auto">
                <a:xfrm>
                  <a:off x="2395" y="1535"/>
                  <a:ext cx="106" cy="105"/>
                </a:xfrm>
                <a:prstGeom prst="ellipse">
                  <a:avLst/>
                </a:prstGeom>
                <a:solidFill>
                  <a:schemeClr val="folHlink"/>
                </a:solidFill>
                <a:ln w="7938" cap="rnd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81" name="Group 50"/>
            <p:cNvGrpSpPr>
              <a:grpSpLocks/>
            </p:cNvGrpSpPr>
            <p:nvPr/>
          </p:nvGrpSpPr>
          <p:grpSpPr bwMode="auto">
            <a:xfrm>
              <a:off x="4095" y="1404"/>
              <a:ext cx="776" cy="649"/>
              <a:chOff x="4095" y="1404"/>
              <a:chExt cx="776" cy="649"/>
            </a:xfrm>
          </p:grpSpPr>
          <p:grpSp>
            <p:nvGrpSpPr>
              <p:cNvPr id="11283" name="Group 51"/>
              <p:cNvGrpSpPr>
                <a:grpSpLocks/>
              </p:cNvGrpSpPr>
              <p:nvPr/>
            </p:nvGrpSpPr>
            <p:grpSpPr bwMode="auto">
              <a:xfrm rot="-2446034">
                <a:off x="4450" y="1409"/>
                <a:ext cx="421" cy="52"/>
                <a:chOff x="3708" y="1619"/>
                <a:chExt cx="421" cy="52"/>
              </a:xfrm>
            </p:grpSpPr>
            <p:sp>
              <p:nvSpPr>
                <p:cNvPr id="11293" name="Rectangle 52"/>
                <p:cNvSpPr>
                  <a:spLocks noChangeArrowheads="1"/>
                </p:cNvSpPr>
                <p:nvPr/>
              </p:nvSpPr>
              <p:spPr bwMode="auto">
                <a:xfrm>
                  <a:off x="3708" y="1619"/>
                  <a:ext cx="421" cy="5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" name="Rectangle 53"/>
                <p:cNvSpPr>
                  <a:spLocks noChangeArrowheads="1"/>
                </p:cNvSpPr>
                <p:nvPr/>
              </p:nvSpPr>
              <p:spPr bwMode="auto">
                <a:xfrm>
                  <a:off x="3708" y="1619"/>
                  <a:ext cx="421" cy="52"/>
                </a:xfrm>
                <a:prstGeom prst="rect">
                  <a:avLst/>
                </a:prstGeom>
                <a:solidFill>
                  <a:srgbClr val="FF0000"/>
                </a:solidFill>
                <a:ln w="7938" cap="rnd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84" name="Group 54"/>
              <p:cNvGrpSpPr>
                <a:grpSpLocks/>
              </p:cNvGrpSpPr>
              <p:nvPr/>
            </p:nvGrpSpPr>
            <p:grpSpPr bwMode="auto">
              <a:xfrm>
                <a:off x="4748" y="1936"/>
                <a:ext cx="106" cy="105"/>
                <a:chOff x="3908" y="1469"/>
                <a:chExt cx="106" cy="105"/>
              </a:xfrm>
            </p:grpSpPr>
            <p:sp>
              <p:nvSpPr>
                <p:cNvPr id="11291" name="Oval 55"/>
                <p:cNvSpPr>
                  <a:spLocks noChangeArrowheads="1"/>
                </p:cNvSpPr>
                <p:nvPr/>
              </p:nvSpPr>
              <p:spPr bwMode="auto">
                <a:xfrm>
                  <a:off x="3908" y="1469"/>
                  <a:ext cx="106" cy="105"/>
                </a:xfrm>
                <a:prstGeom prst="ellipse">
                  <a:avLst/>
                </a:prstGeom>
                <a:solidFill>
                  <a:schemeClr val="folHlink"/>
                </a:solidFill>
                <a:ln w="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2" name="Oval 56"/>
                <p:cNvSpPr>
                  <a:spLocks noChangeArrowheads="1"/>
                </p:cNvSpPr>
                <p:nvPr/>
              </p:nvSpPr>
              <p:spPr bwMode="auto">
                <a:xfrm>
                  <a:off x="3908" y="1469"/>
                  <a:ext cx="106" cy="105"/>
                </a:xfrm>
                <a:prstGeom prst="ellipse">
                  <a:avLst/>
                </a:prstGeom>
                <a:solidFill>
                  <a:schemeClr val="folHlink"/>
                </a:solidFill>
                <a:ln w="7938" cap="rnd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85" name="Group 57"/>
              <p:cNvGrpSpPr>
                <a:grpSpLocks/>
              </p:cNvGrpSpPr>
              <p:nvPr/>
            </p:nvGrpSpPr>
            <p:grpSpPr bwMode="auto">
              <a:xfrm rot="3212567">
                <a:off x="4060" y="1817"/>
                <a:ext cx="421" cy="52"/>
                <a:chOff x="3708" y="1619"/>
                <a:chExt cx="421" cy="52"/>
              </a:xfrm>
            </p:grpSpPr>
            <p:sp>
              <p:nvSpPr>
                <p:cNvPr id="11289" name="Rectangle 58"/>
                <p:cNvSpPr>
                  <a:spLocks noChangeArrowheads="1"/>
                </p:cNvSpPr>
                <p:nvPr/>
              </p:nvSpPr>
              <p:spPr bwMode="auto">
                <a:xfrm>
                  <a:off x="3708" y="1619"/>
                  <a:ext cx="421" cy="5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0" name="Rectangle 59"/>
                <p:cNvSpPr>
                  <a:spLocks noChangeArrowheads="1"/>
                </p:cNvSpPr>
                <p:nvPr/>
              </p:nvSpPr>
              <p:spPr bwMode="auto">
                <a:xfrm>
                  <a:off x="3708" y="1619"/>
                  <a:ext cx="421" cy="52"/>
                </a:xfrm>
                <a:prstGeom prst="rect">
                  <a:avLst/>
                </a:prstGeom>
                <a:solidFill>
                  <a:srgbClr val="FF0000"/>
                </a:solidFill>
                <a:ln w="7938" cap="rnd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86" name="Group 60"/>
              <p:cNvGrpSpPr>
                <a:grpSpLocks/>
              </p:cNvGrpSpPr>
              <p:nvPr/>
            </p:nvGrpSpPr>
            <p:grpSpPr bwMode="auto">
              <a:xfrm>
                <a:off x="4095" y="1404"/>
                <a:ext cx="106" cy="105"/>
                <a:chOff x="3908" y="1469"/>
                <a:chExt cx="106" cy="105"/>
              </a:xfrm>
            </p:grpSpPr>
            <p:sp>
              <p:nvSpPr>
                <p:cNvPr id="11287" name="Oval 61"/>
                <p:cNvSpPr>
                  <a:spLocks noChangeArrowheads="1"/>
                </p:cNvSpPr>
                <p:nvPr/>
              </p:nvSpPr>
              <p:spPr bwMode="auto">
                <a:xfrm>
                  <a:off x="3908" y="1469"/>
                  <a:ext cx="106" cy="105"/>
                </a:xfrm>
                <a:prstGeom prst="ellipse">
                  <a:avLst/>
                </a:prstGeom>
                <a:solidFill>
                  <a:schemeClr val="folHlink"/>
                </a:solidFill>
                <a:ln w="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8" name="Oval 62"/>
                <p:cNvSpPr>
                  <a:spLocks noChangeArrowheads="1"/>
                </p:cNvSpPr>
                <p:nvPr/>
              </p:nvSpPr>
              <p:spPr bwMode="auto">
                <a:xfrm>
                  <a:off x="3908" y="1469"/>
                  <a:ext cx="106" cy="105"/>
                </a:xfrm>
                <a:prstGeom prst="ellipse">
                  <a:avLst/>
                </a:prstGeom>
                <a:solidFill>
                  <a:schemeClr val="folHlink"/>
                </a:solidFill>
                <a:ln w="7938" cap="rnd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282" name="Line 63"/>
            <p:cNvSpPr>
              <a:spLocks noChangeShapeType="1"/>
            </p:cNvSpPr>
            <p:nvPr/>
          </p:nvSpPr>
          <p:spPr bwMode="auto">
            <a:xfrm>
              <a:off x="3195" y="1760"/>
              <a:ext cx="67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9" name="Group 64"/>
          <p:cNvGrpSpPr>
            <a:grpSpLocks/>
          </p:cNvGrpSpPr>
          <p:nvPr/>
        </p:nvGrpSpPr>
        <p:grpSpPr bwMode="auto">
          <a:xfrm>
            <a:off x="1077913" y="3660775"/>
            <a:ext cx="7651750" cy="1227138"/>
            <a:chOff x="679" y="2491"/>
            <a:chExt cx="4820" cy="773"/>
          </a:xfrm>
        </p:grpSpPr>
        <p:sp>
          <p:nvSpPr>
            <p:cNvPr id="11274" name="Text Box 65"/>
            <p:cNvSpPr txBox="1">
              <a:spLocks noChangeArrowheads="1"/>
            </p:cNvSpPr>
            <p:nvPr/>
          </p:nvSpPr>
          <p:spPr bwMode="auto">
            <a:xfrm>
              <a:off x="679" y="2491"/>
              <a:ext cx="4820" cy="4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800"/>
                <a:t>Intercalation compound      Swollen                         Colloidal</a:t>
              </a:r>
            </a:p>
            <a:p>
              <a:pPr marL="342900" indent="-342900">
                <a:spcBef>
                  <a:spcPct val="50000"/>
                </a:spcBef>
              </a:pPr>
              <a:r>
                <a:rPr lang="en-US" sz="1800"/>
                <a:t>No solvation                      solvent in galleries          solvated ions/sheets</a:t>
              </a:r>
            </a:p>
          </p:txBody>
        </p:sp>
        <p:grpSp>
          <p:nvGrpSpPr>
            <p:cNvPr id="11275" name="Group 66"/>
            <p:cNvGrpSpPr>
              <a:grpSpLocks/>
            </p:cNvGrpSpPr>
            <p:nvPr/>
          </p:nvGrpSpPr>
          <p:grpSpPr bwMode="auto">
            <a:xfrm>
              <a:off x="887" y="3002"/>
              <a:ext cx="4252" cy="262"/>
              <a:chOff x="887" y="3002"/>
              <a:chExt cx="4252" cy="262"/>
            </a:xfrm>
          </p:grpSpPr>
          <p:sp>
            <p:nvSpPr>
              <p:cNvPr id="11276" name="Rectangle 67"/>
              <p:cNvSpPr>
                <a:spLocks noChangeArrowheads="1"/>
              </p:cNvSpPr>
              <p:nvPr/>
            </p:nvSpPr>
            <p:spPr bwMode="auto">
              <a:xfrm>
                <a:off x="887" y="3002"/>
                <a:ext cx="10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Symbol" pitchFamily="18" charset="2"/>
                  </a:rPr>
                  <a:t>DH</a:t>
                </a:r>
                <a:r>
                  <a:rPr lang="en-US" sz="2000" baseline="-25000"/>
                  <a:t>L  </a:t>
                </a:r>
                <a:r>
                  <a:rPr lang="en-US" sz="2000"/>
                  <a:t>&gt;  </a:t>
                </a:r>
                <a:r>
                  <a:rPr lang="en-US" sz="2000">
                    <a:latin typeface="Symbol" pitchFamily="18" charset="2"/>
                  </a:rPr>
                  <a:t>DH</a:t>
                </a:r>
                <a:r>
                  <a:rPr lang="en-US" sz="2000" baseline="-25000"/>
                  <a:t>solv</a:t>
                </a:r>
                <a:r>
                  <a:rPr lang="en-US" sz="2000">
                    <a:solidFill>
                      <a:srgbClr val="0000FF"/>
                    </a:solidFill>
                    <a:latin typeface="Symbol" pitchFamily="18" charset="2"/>
                  </a:rPr>
                  <a:t> </a:t>
                </a:r>
              </a:p>
            </p:txBody>
          </p:sp>
          <p:sp>
            <p:nvSpPr>
              <p:cNvPr id="11277" name="Rectangle 68"/>
              <p:cNvSpPr>
                <a:spLocks noChangeArrowheads="1"/>
              </p:cNvSpPr>
              <p:nvPr/>
            </p:nvSpPr>
            <p:spPr bwMode="auto">
              <a:xfrm>
                <a:off x="4043" y="3014"/>
                <a:ext cx="10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Symbol" pitchFamily="18" charset="2"/>
                  </a:rPr>
                  <a:t>DH</a:t>
                </a:r>
                <a:r>
                  <a:rPr lang="en-US" sz="2000" baseline="-25000"/>
                  <a:t>solv  </a:t>
                </a:r>
                <a:r>
                  <a:rPr lang="en-US" sz="2000"/>
                  <a:t>&gt;  </a:t>
                </a:r>
                <a:r>
                  <a:rPr lang="en-US" sz="2000">
                    <a:latin typeface="Symbol" pitchFamily="18" charset="2"/>
                  </a:rPr>
                  <a:t>DH</a:t>
                </a:r>
                <a:r>
                  <a:rPr lang="en-US" sz="2000" baseline="-25000"/>
                  <a:t>L</a:t>
                </a:r>
                <a:r>
                  <a:rPr lang="en-US" sz="2000">
                    <a:solidFill>
                      <a:srgbClr val="0000FF"/>
                    </a:solidFill>
                    <a:latin typeface="Symbol" pitchFamily="18" charset="2"/>
                  </a:rPr>
                  <a:t> </a:t>
                </a:r>
              </a:p>
            </p:txBody>
          </p:sp>
        </p:grpSp>
      </p:grpSp>
      <p:grpSp>
        <p:nvGrpSpPr>
          <p:cNvPr id="11270" name="Group 69"/>
          <p:cNvGrpSpPr>
            <a:grpSpLocks/>
          </p:cNvGrpSpPr>
          <p:nvPr/>
        </p:nvGrpSpPr>
        <p:grpSpPr bwMode="auto">
          <a:xfrm>
            <a:off x="1881188" y="5262563"/>
            <a:ext cx="5659437" cy="733425"/>
            <a:chOff x="1185" y="3315"/>
            <a:chExt cx="3565" cy="462"/>
          </a:xfrm>
        </p:grpSpPr>
        <p:sp>
          <p:nvSpPr>
            <p:cNvPr id="11271" name="Text Box 70"/>
            <p:cNvSpPr txBox="1">
              <a:spLocks noChangeArrowheads="1"/>
            </p:cNvSpPr>
            <p:nvPr/>
          </p:nvSpPr>
          <p:spPr bwMode="auto">
            <a:xfrm>
              <a:off x="1831" y="3315"/>
              <a:ext cx="2381" cy="4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i="1"/>
                <a:t>higher surface charge density</a:t>
              </a:r>
            </a:p>
            <a:p>
              <a:pPr marL="342900" indent="-342900">
                <a:spcBef>
                  <a:spcPct val="50000"/>
                </a:spcBef>
              </a:pPr>
              <a:r>
                <a:rPr lang="en-US" sz="2000" i="1"/>
                <a:t>lower surface charge density</a:t>
              </a:r>
            </a:p>
          </p:txBody>
        </p:sp>
        <p:sp>
          <p:nvSpPr>
            <p:cNvPr id="11272" name="Line 71"/>
            <p:cNvSpPr>
              <a:spLocks noChangeShapeType="1"/>
            </p:cNvSpPr>
            <p:nvPr/>
          </p:nvSpPr>
          <p:spPr bwMode="auto">
            <a:xfrm flipH="1">
              <a:off x="1185" y="3418"/>
              <a:ext cx="63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72"/>
            <p:cNvSpPr>
              <a:spLocks noChangeShapeType="1"/>
            </p:cNvSpPr>
            <p:nvPr/>
          </p:nvSpPr>
          <p:spPr bwMode="auto">
            <a:xfrm>
              <a:off x="4149" y="3669"/>
              <a:ext cx="60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695400-B11A-41A8-B550-6896B1CFCED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29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Graphite structure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2209800"/>
            <a:ext cx="3886200" cy="1868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C-C in-plane = 1.42 Å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Usually (AB)</a:t>
            </a:r>
            <a:r>
              <a:rPr lang="en-US" sz="1800" baseline="-25000" smtClean="0"/>
              <a:t>n </a:t>
            </a:r>
            <a:r>
              <a:rPr lang="en-US" sz="1800" smtClean="0"/>
              <a:t>hexgonal stacking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Interlayer distance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		= 3.354 Å</a:t>
            </a:r>
          </a:p>
        </p:txBody>
      </p:sp>
      <p:pic>
        <p:nvPicPr>
          <p:cNvPr id="12293" name="Picture 4" descr="grap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2672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grap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5410200" y="5867400"/>
            <a:ext cx="309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/>
          </a:p>
          <a:p>
            <a:r>
              <a:rPr lang="en-US" sz="1400"/>
              <a:t>http://www.ccs.uky.edu/~ernst/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1219200" y="4724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1219200" y="5562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121920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5791200" y="4343400"/>
            <a:ext cx="2667000" cy="15779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Graphite is a semi-metal,  chemically stable, light, strong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F9ACEF-7AF2-4251-ABD5-FC0257B160E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5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924800" cy="609600"/>
          </a:xfrm>
        </p:spPr>
        <p:txBody>
          <a:bodyPr/>
          <a:lstStyle/>
          <a:p>
            <a:r>
              <a:rPr lang="en-US" smtClean="0"/>
              <a:t>Graphite Lithiation</a:t>
            </a:r>
          </a:p>
        </p:txBody>
      </p:sp>
      <p:sp>
        <p:nvSpPr>
          <p:cNvPr id="2053" name="Rectangle 23"/>
          <p:cNvSpPr>
            <a:spLocks noChangeArrowheads="1"/>
          </p:cNvSpPr>
          <p:nvPr/>
        </p:nvSpPr>
        <p:spPr bwMode="auto">
          <a:xfrm>
            <a:off x="922338" y="4022725"/>
            <a:ext cx="6937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en-US" sz="1800" b="1">
                <a:cs typeface="Times New Roman" pitchFamily="18" charset="0"/>
              </a:rPr>
              <a:t>Graphite lithiation:		approx 0.2-0.3 V vs Li</a:t>
            </a:r>
            <a:r>
              <a:rPr lang="en-US" sz="1800" b="1" baseline="30000">
                <a:cs typeface="Times New Roman" pitchFamily="18" charset="0"/>
              </a:rPr>
              <a:t>+</a:t>
            </a:r>
            <a:r>
              <a:rPr lang="en-US" sz="1800" b="1">
                <a:cs typeface="Times New Roman" pitchFamily="18" charset="0"/>
              </a:rPr>
              <a:t>/Li</a:t>
            </a:r>
            <a:endParaRPr lang="en-US" sz="1800">
              <a:cs typeface="Times New Roman" pitchFamily="18" charset="0"/>
            </a:endParaRPr>
          </a:p>
          <a:p>
            <a:pPr indent="457200" eaLnBrk="0" hangingPunct="0"/>
            <a:r>
              <a:rPr lang="en-US" sz="1800">
                <a:cs typeface="Times New Roman" pitchFamily="18" charset="0"/>
              </a:rPr>
              <a:t>  </a:t>
            </a:r>
          </a:p>
          <a:p>
            <a:pPr indent="457200" eaLnBrk="0" hangingPunct="0"/>
            <a:r>
              <a:rPr lang="en-US" sz="1800"/>
              <a:t>Theoretical capacity:		</a:t>
            </a:r>
          </a:p>
          <a:p>
            <a:pPr indent="457200" eaLnBrk="0" hangingPunct="0"/>
            <a:r>
              <a:rPr lang="en-US" sz="1800"/>
              <a:t>     Li metal		&gt; 1000 mAh/g</a:t>
            </a:r>
          </a:p>
          <a:p>
            <a:pPr indent="457200" eaLnBrk="0" hangingPunct="0"/>
            <a:r>
              <a:rPr lang="en-US" sz="1800">
                <a:cs typeface="Times New Roman" pitchFamily="18" charset="0"/>
              </a:rPr>
              <a:t>     C</a:t>
            </a:r>
            <a:r>
              <a:rPr lang="en-US" sz="1800" baseline="-25000">
                <a:cs typeface="Times New Roman" pitchFamily="18" charset="0"/>
              </a:rPr>
              <a:t>6</a:t>
            </a:r>
            <a:r>
              <a:rPr lang="en-US" sz="1800">
                <a:cs typeface="Times New Roman" pitchFamily="18" charset="0"/>
              </a:rPr>
              <a:t>Li		    370</a:t>
            </a:r>
          </a:p>
          <a:p>
            <a:pPr indent="457200" eaLnBrk="0" hangingPunct="0"/>
            <a:endParaRPr lang="en-US" sz="1800">
              <a:cs typeface="Times New Roman" pitchFamily="18" charset="0"/>
            </a:endParaRPr>
          </a:p>
          <a:p>
            <a:pPr indent="457200" eaLnBrk="0" hangingPunct="0"/>
            <a:r>
              <a:rPr lang="en-US" sz="1800">
                <a:cs typeface="Times New Roman" pitchFamily="18" charset="0"/>
              </a:rPr>
              <a:t>Actual C</a:t>
            </a:r>
            <a:r>
              <a:rPr lang="en-US" sz="1800" baseline="-25000">
                <a:cs typeface="Times New Roman" pitchFamily="18" charset="0"/>
              </a:rPr>
              <a:t>6</a:t>
            </a:r>
            <a:r>
              <a:rPr lang="en-US" sz="1800">
                <a:cs typeface="Times New Roman" pitchFamily="18" charset="0"/>
              </a:rPr>
              <a:t>Li formation:   320 – 340 mAh/g</a:t>
            </a:r>
            <a:r>
              <a:rPr lang="en-US">
                <a:cs typeface="Times New Roman" pitchFamily="18" charset="0"/>
              </a:rPr>
              <a:t> </a:t>
            </a:r>
            <a:r>
              <a:rPr lang="en-US" sz="1800">
                <a:cs typeface="Times New Roman" pitchFamily="18" charset="0"/>
              </a:rPr>
              <a:t>reversible;</a:t>
            </a:r>
          </a:p>
          <a:p>
            <a:pPr indent="457200" eaLnBrk="0" hangingPunct="0"/>
            <a:r>
              <a:rPr lang="en-US" sz="1800">
                <a:cs typeface="Times New Roman" pitchFamily="18" charset="0"/>
              </a:rPr>
              <a:t>			  20 – 40 irreversible</a:t>
            </a:r>
            <a:endParaRPr lang="en-US" sz="180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71600" y="2286000"/>
          <a:ext cx="7391400" cy="1644650"/>
        </p:xfrm>
        <a:graphic>
          <a:graphicData uri="http://schemas.openxmlformats.org/presentationml/2006/ole">
            <p:oleObj spid="_x0000_s2050" r:id="rId3" imgW="4323810" imgH="961905" progId="PBrush">
              <p:embed/>
            </p:oleObj>
          </a:graphicData>
        </a:graphic>
      </p:graphicFrame>
      <p:sp>
        <p:nvSpPr>
          <p:cNvPr id="2054" name="Text Box 24"/>
          <p:cNvSpPr txBox="1">
            <a:spLocks noChangeArrowheads="1"/>
          </p:cNvSpPr>
          <p:nvPr/>
        </p:nvSpPr>
        <p:spPr bwMode="auto">
          <a:xfrm>
            <a:off x="4295775" y="3132138"/>
            <a:ext cx="20034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800">
                <a:solidFill>
                  <a:srgbClr val="FF0000"/>
                </a:solidFill>
              </a:rPr>
              <a:t>Expands about</a:t>
            </a:r>
          </a:p>
          <a:p>
            <a:pPr marL="342900" indent="-342900"/>
            <a:r>
              <a:rPr lang="en-US" sz="1800">
                <a:solidFill>
                  <a:srgbClr val="FF0000"/>
                </a:solidFill>
              </a:rPr>
              <a:t>10% along 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AAC93E-2428-46F0-8CA2-32C20050318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363" name="Rectangle 139"/>
          <p:cNvSpPr>
            <a:spLocks noChangeArrowheads="1"/>
          </p:cNvSpPr>
          <p:nvPr/>
        </p:nvSpPr>
        <p:spPr bwMode="auto">
          <a:xfrm>
            <a:off x="1120775" y="4206875"/>
            <a:ext cx="6345238" cy="22225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>
                <a:solidFill>
                  <a:schemeClr val="bg1"/>
                </a:solidFill>
              </a:rPr>
              <a:t>Theoretical capacity:		</a:t>
            </a:r>
          </a:p>
          <a:p>
            <a:pPr marL="342900" indent="-342900"/>
            <a:r>
              <a:rPr lang="en-US">
                <a:solidFill>
                  <a:schemeClr val="bg1"/>
                </a:solidFill>
              </a:rPr>
              <a:t>     Li metal		&gt; 1000 mAh/g</a:t>
            </a:r>
          </a:p>
          <a:p>
            <a:pPr marL="342900" indent="-342900"/>
            <a:r>
              <a:rPr lang="en-US">
                <a:solidFill>
                  <a:schemeClr val="bg1"/>
                </a:solidFill>
              </a:rPr>
              <a:t>     C</a:t>
            </a:r>
            <a:r>
              <a:rPr lang="en-US" baseline="-25000">
                <a:solidFill>
                  <a:schemeClr val="bg1"/>
                </a:solidFill>
              </a:rPr>
              <a:t>6</a:t>
            </a:r>
            <a:r>
              <a:rPr lang="en-US">
                <a:solidFill>
                  <a:schemeClr val="bg1"/>
                </a:solidFill>
              </a:rPr>
              <a:t>Li		 	   370</a:t>
            </a:r>
          </a:p>
          <a:p>
            <a:pPr marL="342900" indent="-342900"/>
            <a:endParaRPr lang="en-US">
              <a:solidFill>
                <a:schemeClr val="bg1"/>
              </a:solidFill>
            </a:endParaRPr>
          </a:p>
          <a:p>
            <a:pPr marL="342900" indent="-342900"/>
            <a:r>
              <a:rPr lang="en-US">
                <a:solidFill>
                  <a:schemeClr val="bg1"/>
                </a:solidFill>
              </a:rPr>
              <a:t>Typical C</a:t>
            </a:r>
            <a:r>
              <a:rPr lang="en-US" baseline="-25000">
                <a:solidFill>
                  <a:schemeClr val="bg1"/>
                </a:solidFill>
              </a:rPr>
              <a:t>6</a:t>
            </a:r>
            <a:r>
              <a:rPr lang="en-US">
                <a:solidFill>
                  <a:schemeClr val="bg1"/>
                </a:solidFill>
              </a:rPr>
              <a:t>Li formation:	320 – 340 reversible;</a:t>
            </a:r>
          </a:p>
          <a:p>
            <a:pPr marL="342900" indent="-342900"/>
            <a:r>
              <a:rPr lang="en-US">
                <a:solidFill>
                  <a:schemeClr val="bg1"/>
                </a:solidFill>
              </a:rPr>
              <a:t>				20 – 40 irreversible</a:t>
            </a:r>
          </a:p>
        </p:txBody>
      </p:sp>
      <p:sp>
        <p:nvSpPr>
          <p:cNvPr id="1536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 arrangement in C</a:t>
            </a:r>
            <a:r>
              <a:rPr lang="en-US" baseline="-25000" smtClean="0"/>
              <a:t>6</a:t>
            </a:r>
            <a:r>
              <a:rPr lang="en-US" smtClean="0"/>
              <a:t>Li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2600325"/>
            <a:ext cx="3857625" cy="10588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   Li</a:t>
            </a:r>
            <a:r>
              <a:rPr lang="en-US" sz="2000" baseline="30000" smtClean="0"/>
              <a:t>+</a:t>
            </a:r>
            <a:r>
              <a:rPr lang="en-US" sz="2000" smtClean="0"/>
              <a:t> occupies hexagon centers of non-adjacent hexagons</a:t>
            </a:r>
          </a:p>
        </p:txBody>
      </p:sp>
      <p:pic>
        <p:nvPicPr>
          <p:cNvPr id="15366" name="Picture 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1475" y="2324100"/>
            <a:ext cx="2919413" cy="213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Oregon State University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D15DB7-FCF6-42FF-BC08-6CEBCF5CC52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GIC’s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304800" y="2133600"/>
            <a:ext cx="43434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eaLnBrk="0" hangingPunct="0"/>
            <a:r>
              <a:rPr lang="en-US" b="1" u="sng">
                <a:latin typeface="Arial" charset="0"/>
                <a:cs typeface="Times New Roman" pitchFamily="18" charset="0"/>
              </a:rPr>
              <a:t>Reduction</a:t>
            </a:r>
            <a:r>
              <a:rPr lang="en-US" b="1">
                <a:latin typeface="Arial" charset="0"/>
                <a:cs typeface="Times New Roman" pitchFamily="18" charset="0"/>
              </a:rPr>
              <a:t>	 </a:t>
            </a:r>
            <a:r>
              <a:rPr lang="en-US">
                <a:latin typeface="Arial" charset="0"/>
                <a:cs typeface="Times New Roman" pitchFamily="18" charset="0"/>
              </a:rPr>
              <a:t>M</a:t>
            </a:r>
            <a:r>
              <a:rPr lang="en-US" baseline="30000">
                <a:latin typeface="Arial" charset="0"/>
                <a:cs typeface="Times New Roman" pitchFamily="18" charset="0"/>
              </a:rPr>
              <a:t>+</a:t>
            </a:r>
            <a:r>
              <a:rPr lang="en-US">
                <a:latin typeface="Arial" charset="0"/>
                <a:cs typeface="Times New Roman" pitchFamily="18" charset="0"/>
              </a:rPr>
              <a:t>C</a:t>
            </a:r>
            <a:r>
              <a:rPr lang="en-US" baseline="-30000">
                <a:latin typeface="Arial" charset="0"/>
                <a:cs typeface="Times New Roman" pitchFamily="18" charset="0"/>
              </a:rPr>
              <a:t>x</a:t>
            </a:r>
            <a:r>
              <a:rPr lang="en-US" baseline="30000">
                <a:latin typeface="Arial" charset="0"/>
                <a:cs typeface="Times New Roman" pitchFamily="18" charset="0"/>
              </a:rPr>
              <a:t>-</a:t>
            </a:r>
            <a:endParaRPr lang="en-US">
              <a:latin typeface="Arial" charset="0"/>
              <a:cs typeface="Times New Roman" pitchFamily="18" charset="0"/>
            </a:endParaRPr>
          </a:p>
          <a:p>
            <a:pPr indent="457200" eaLnBrk="0" hangingPunct="0"/>
            <a:r>
              <a:rPr lang="en-US" sz="1800">
                <a:latin typeface="Arial" charset="0"/>
                <a:cs typeface="Times New Roman" pitchFamily="18" charset="0"/>
              </a:rPr>
              <a:t> </a:t>
            </a:r>
          </a:p>
          <a:p>
            <a:pPr indent="457200" eaLnBrk="0" hangingPunct="0"/>
            <a:r>
              <a:rPr lang="en-US" sz="2000">
                <a:latin typeface="Arial" charset="0"/>
                <a:cs typeface="Times New Roman" pitchFamily="18" charset="0"/>
              </a:rPr>
              <a:t>Group 1 except Na</a:t>
            </a:r>
          </a:p>
          <a:p>
            <a:pPr indent="457200" eaLnBrk="0" hangingPunct="0"/>
            <a:r>
              <a:rPr lang="en-US" sz="1800">
                <a:latin typeface="Arial" charset="0"/>
                <a:cs typeface="Times New Roman" pitchFamily="18" charset="0"/>
              </a:rPr>
              <a:t>  </a:t>
            </a:r>
          </a:p>
          <a:p>
            <a:pPr indent="457200" eaLnBrk="0" hangingPunct="0"/>
            <a:r>
              <a:rPr lang="en-US" b="1" u="sng">
                <a:latin typeface="Arial" charset="0"/>
                <a:cs typeface="Times New Roman" pitchFamily="18" charset="0"/>
              </a:rPr>
              <a:t>Oxidation</a:t>
            </a:r>
            <a:r>
              <a:rPr lang="en-US">
                <a:latin typeface="Arial" charset="0"/>
                <a:cs typeface="Times New Roman" pitchFamily="18" charset="0"/>
              </a:rPr>
              <a:t>         C</a:t>
            </a:r>
            <a:r>
              <a:rPr lang="en-US" baseline="-30000">
                <a:latin typeface="Arial" charset="0"/>
                <a:cs typeface="Times New Roman" pitchFamily="18" charset="0"/>
              </a:rPr>
              <a:t>x</a:t>
            </a:r>
            <a:r>
              <a:rPr lang="en-US" baseline="30000">
                <a:latin typeface="Arial" charset="0"/>
                <a:cs typeface="Times New Roman" pitchFamily="18" charset="0"/>
              </a:rPr>
              <a:t>+</a:t>
            </a:r>
            <a:r>
              <a:rPr lang="en-US">
                <a:latin typeface="Arial" charset="0"/>
                <a:cs typeface="Times New Roman" pitchFamily="18" charset="0"/>
              </a:rPr>
              <a:t>An</a:t>
            </a:r>
            <a:r>
              <a:rPr lang="en-US" baseline="30000">
                <a:latin typeface="Arial" charset="0"/>
                <a:cs typeface="Times New Roman" pitchFamily="18" charset="0"/>
              </a:rPr>
              <a:t>-</a:t>
            </a:r>
            <a:endParaRPr lang="en-US">
              <a:latin typeface="Arial" charset="0"/>
              <a:cs typeface="Times New Roman" pitchFamily="18" charset="0"/>
            </a:endParaRPr>
          </a:p>
          <a:p>
            <a:pPr indent="457200" eaLnBrk="0" hangingPunct="0"/>
            <a:endParaRPr lang="en-US" sz="1800">
              <a:latin typeface="Arial" charset="0"/>
              <a:cs typeface="Times New Roman" pitchFamily="18" charset="0"/>
            </a:endParaRPr>
          </a:p>
          <a:p>
            <a:pPr indent="457200" eaLnBrk="0" hangingPunct="0"/>
            <a:r>
              <a:rPr lang="en-US" sz="2000">
                <a:latin typeface="Arial" charset="0"/>
                <a:cs typeface="Times New Roman" pitchFamily="18" charset="0"/>
              </a:rPr>
              <a:t>F, Br</a:t>
            </a:r>
            <a:r>
              <a:rPr lang="en-US" sz="2000" baseline="-25000">
                <a:latin typeface="Arial" charset="0"/>
                <a:cs typeface="Times New Roman" pitchFamily="18" charset="0"/>
              </a:rPr>
              <a:t>3</a:t>
            </a:r>
            <a:r>
              <a:rPr lang="en-US" sz="2000" baseline="30000">
                <a:latin typeface="Arial" charset="0"/>
                <a:cs typeface="Times New Roman" pitchFamily="18" charset="0"/>
              </a:rPr>
              <a:t>-</a:t>
            </a:r>
            <a:r>
              <a:rPr lang="en-US" sz="2000">
                <a:latin typeface="Arial" charset="0"/>
                <a:cs typeface="Times New Roman" pitchFamily="18" charset="0"/>
              </a:rPr>
              <a:t>, O (OH)</a:t>
            </a:r>
          </a:p>
          <a:p>
            <a:pPr lvl="1" eaLnBrk="0" hangingPunct="0"/>
            <a:endParaRPr lang="en-US" sz="2000">
              <a:latin typeface="Arial" charset="0"/>
              <a:cs typeface="Times New Roman" pitchFamily="18" charset="0"/>
            </a:endParaRP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4477" r="8955" b="23199"/>
          <a:stretch>
            <a:fillRect/>
          </a:stretch>
        </p:blipFill>
        <p:spPr bwMode="auto">
          <a:xfrm>
            <a:off x="4267200" y="1981200"/>
            <a:ext cx="441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304800" y="4486275"/>
            <a:ext cx="81534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latin typeface="Arial" charset="0"/>
                <a:cs typeface="Times New Roman" pitchFamily="18" charset="0"/>
              </a:rPr>
              <a:t>BF</a:t>
            </a:r>
            <a:r>
              <a:rPr lang="en-US" sz="2000" baseline="-25000">
                <a:latin typeface="Arial" charset="0"/>
                <a:cs typeface="Times New Roman" pitchFamily="18" charset="0"/>
              </a:rPr>
              <a:t>4</a:t>
            </a:r>
            <a:r>
              <a:rPr lang="en-US" sz="2000" baseline="30000">
                <a:latin typeface="Arial" charset="0"/>
                <a:cs typeface="Times New Roman" pitchFamily="18" charset="0"/>
              </a:rPr>
              <a:t>-</a:t>
            </a:r>
            <a:r>
              <a:rPr lang="en-US" sz="2000">
                <a:latin typeface="Arial" charset="0"/>
                <a:cs typeface="Times New Roman" pitchFamily="18" charset="0"/>
              </a:rPr>
              <a:t>, P </a:t>
            </a:r>
            <a:r>
              <a:rPr lang="en-US" sz="2000">
                <a:latin typeface="Arial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>
                <a:latin typeface="Arial" charset="0"/>
                <a:cs typeface="Times New Roman" pitchFamily="18" charset="0"/>
              </a:rPr>
              <a:t>BiF</a:t>
            </a:r>
            <a:r>
              <a:rPr lang="en-US" sz="2000" baseline="-25000">
                <a:latin typeface="Arial" charset="0"/>
                <a:cs typeface="Times New Roman" pitchFamily="18" charset="0"/>
              </a:rPr>
              <a:t>6</a:t>
            </a:r>
            <a:r>
              <a:rPr lang="en-US" sz="2000" baseline="30000">
                <a:latin typeface="Arial" charset="0"/>
                <a:cs typeface="Times New Roman" pitchFamily="18" charset="0"/>
              </a:rPr>
              <a:t>-</a:t>
            </a:r>
            <a:r>
              <a:rPr lang="en-US" sz="2000">
                <a:latin typeface="Arial" charset="0"/>
                <a:cs typeface="Times New Roman" pitchFamily="18" charset="0"/>
              </a:rPr>
              <a:t> , GeF</a:t>
            </a:r>
            <a:r>
              <a:rPr lang="en-US" sz="2000" baseline="-25000">
                <a:latin typeface="Arial" charset="0"/>
                <a:cs typeface="Times New Roman" pitchFamily="18" charset="0"/>
              </a:rPr>
              <a:t>6</a:t>
            </a:r>
            <a:r>
              <a:rPr lang="en-US" sz="2000" baseline="30000">
                <a:latin typeface="Arial" charset="0"/>
                <a:cs typeface="Times New Roman" pitchFamily="18" charset="0"/>
              </a:rPr>
              <a:t>2-</a:t>
            </a:r>
            <a:r>
              <a:rPr lang="en-US" sz="2000">
                <a:latin typeface="Arial" charset="0"/>
                <a:cs typeface="Times New Roman" pitchFamily="18" charset="0"/>
              </a:rPr>
              <a:t> to PbF</a:t>
            </a:r>
            <a:r>
              <a:rPr lang="en-US" sz="2000" baseline="-25000">
                <a:latin typeface="Arial" charset="0"/>
                <a:cs typeface="Times New Roman" pitchFamily="18" charset="0"/>
              </a:rPr>
              <a:t>6</a:t>
            </a:r>
            <a:r>
              <a:rPr lang="en-US" sz="2000" baseline="30000">
                <a:latin typeface="Arial" charset="0"/>
                <a:cs typeface="Times New Roman" pitchFamily="18" charset="0"/>
              </a:rPr>
              <a:t>2-</a:t>
            </a:r>
            <a:r>
              <a:rPr lang="en-US" sz="2000">
                <a:latin typeface="Arial" charset="0"/>
                <a:cs typeface="Times New Roman" pitchFamily="18" charset="0"/>
              </a:rPr>
              <a:t>, MoF</a:t>
            </a:r>
            <a:r>
              <a:rPr lang="en-US" sz="2000" baseline="-25000">
                <a:latin typeface="Arial" charset="0"/>
                <a:cs typeface="Times New Roman" pitchFamily="18" charset="0"/>
              </a:rPr>
              <a:t>6</a:t>
            </a:r>
            <a:r>
              <a:rPr lang="en-US" sz="2000" baseline="30000">
                <a:latin typeface="Arial" charset="0"/>
                <a:cs typeface="Times New Roman" pitchFamily="18" charset="0"/>
              </a:rPr>
              <a:t>-</a:t>
            </a:r>
            <a:r>
              <a:rPr lang="en-US" sz="2000">
                <a:latin typeface="Arial" charset="0"/>
                <a:cs typeface="Times New Roman" pitchFamily="18" charset="0"/>
              </a:rPr>
              <a:t>, NiF</a:t>
            </a:r>
            <a:r>
              <a:rPr lang="en-US" sz="2000" baseline="-25000">
                <a:latin typeface="Arial" charset="0"/>
                <a:cs typeface="Times New Roman" pitchFamily="18" charset="0"/>
              </a:rPr>
              <a:t>6</a:t>
            </a:r>
            <a:r>
              <a:rPr lang="en-US" sz="2000" baseline="30000">
                <a:latin typeface="Arial" charset="0"/>
                <a:cs typeface="Times New Roman" pitchFamily="18" charset="0"/>
              </a:rPr>
              <a:t>2-</a:t>
            </a:r>
            <a:r>
              <a:rPr lang="en-US" sz="2000">
                <a:latin typeface="Arial" charset="0"/>
                <a:cs typeface="Times New Roman" pitchFamily="18" charset="0"/>
              </a:rPr>
              <a:t>, TaF</a:t>
            </a:r>
            <a:r>
              <a:rPr lang="en-US" sz="2000" baseline="-25000">
                <a:latin typeface="Arial" charset="0"/>
                <a:cs typeface="Times New Roman" pitchFamily="18" charset="0"/>
              </a:rPr>
              <a:t>6</a:t>
            </a:r>
            <a:r>
              <a:rPr lang="en-US" sz="2000" baseline="30000">
                <a:latin typeface="Arial" charset="0"/>
                <a:cs typeface="Times New Roman" pitchFamily="18" charset="0"/>
              </a:rPr>
              <a:t>-</a:t>
            </a:r>
            <a:r>
              <a:rPr lang="en-US" sz="2000">
                <a:latin typeface="Arial" charset="0"/>
                <a:cs typeface="Times New Roman" pitchFamily="18" charset="0"/>
              </a:rPr>
              <a:t>, Re </a:t>
            </a:r>
            <a:r>
              <a:rPr lang="en-US" sz="2000">
                <a:latin typeface="Arial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>
                <a:latin typeface="Arial" charset="0"/>
                <a:cs typeface="Times New Roman" pitchFamily="18" charset="0"/>
              </a:rPr>
              <a:t> PtF</a:t>
            </a:r>
            <a:r>
              <a:rPr lang="en-US" sz="2000" baseline="-25000">
                <a:latin typeface="Arial" charset="0"/>
                <a:cs typeface="Times New Roman" pitchFamily="18" charset="0"/>
              </a:rPr>
              <a:t>6</a:t>
            </a:r>
            <a:r>
              <a:rPr lang="en-US" sz="2000" baseline="30000">
                <a:latin typeface="Arial" charset="0"/>
                <a:cs typeface="Times New Roman" pitchFamily="18" charset="0"/>
              </a:rPr>
              <a:t>-</a:t>
            </a:r>
            <a:endParaRPr lang="en-US" sz="2000" baseline="30000">
              <a:latin typeface="Arial" charset="0"/>
              <a:cs typeface="Times New Roman" pitchFamily="18" charset="0"/>
              <a:sym typeface="Wingdings" pitchFamily="2" charset="2"/>
            </a:endParaRPr>
          </a:p>
          <a:p>
            <a:pPr lvl="1" eaLnBrk="0" hangingPunct="0">
              <a:spcBef>
                <a:spcPct val="50000"/>
              </a:spcBef>
            </a:pPr>
            <a:r>
              <a:rPr lang="en-US" sz="2000">
                <a:latin typeface="Arial" charset="0"/>
                <a:cs typeface="Times New Roman" pitchFamily="18" charset="0"/>
                <a:sym typeface="Wingdings" pitchFamily="2" charset="2"/>
              </a:rPr>
              <a:t>SO</a:t>
            </a:r>
            <a:r>
              <a:rPr lang="en-US" sz="2000" baseline="-25000">
                <a:latin typeface="Arial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baseline="30000">
                <a:latin typeface="Arial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2000">
                <a:latin typeface="Arial" charset="0"/>
                <a:cs typeface="Times New Roman" pitchFamily="18" charset="0"/>
                <a:sym typeface="Wingdings" pitchFamily="2" charset="2"/>
              </a:rPr>
              <a:t>, NO</a:t>
            </a:r>
            <a:r>
              <a:rPr lang="en-US" sz="2000" baseline="-25000">
                <a:latin typeface="Arial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aseline="30000">
                <a:latin typeface="Arial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2000">
                <a:latin typeface="Arial" charset="0"/>
                <a:cs typeface="Times New Roman" pitchFamily="18" charset="0"/>
                <a:sym typeface="Wingdings" pitchFamily="2" charset="2"/>
              </a:rPr>
              <a:t>, ClO</a:t>
            </a:r>
            <a:r>
              <a:rPr lang="en-US" sz="2000" baseline="-25000">
                <a:latin typeface="Arial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baseline="30000">
                <a:latin typeface="Arial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2000">
                <a:latin typeface="Arial" charset="0"/>
                <a:cs typeface="Times New Roman" pitchFamily="18" charset="0"/>
                <a:sym typeface="Wingdings" pitchFamily="2" charset="2"/>
              </a:rPr>
              <a:t>, IO</a:t>
            </a:r>
            <a:r>
              <a:rPr lang="en-US" sz="2000" baseline="-25000">
                <a:latin typeface="Arial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aseline="30000">
                <a:latin typeface="Arial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2000">
                <a:latin typeface="Arial" charset="0"/>
                <a:cs typeface="Times New Roman" pitchFamily="18" charset="0"/>
                <a:sym typeface="Wingdings" pitchFamily="2" charset="2"/>
              </a:rPr>
              <a:t>, VO</a:t>
            </a:r>
            <a:r>
              <a:rPr lang="en-US" sz="2000" baseline="-25000">
                <a:latin typeface="Arial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baseline="30000">
                <a:latin typeface="Arial" charset="0"/>
                <a:cs typeface="Times New Roman" pitchFamily="18" charset="0"/>
                <a:sym typeface="Wingdings" pitchFamily="2" charset="2"/>
              </a:rPr>
              <a:t>3-</a:t>
            </a:r>
            <a:r>
              <a:rPr lang="en-US" sz="2000">
                <a:latin typeface="Arial" charset="0"/>
                <a:cs typeface="Times New Roman" pitchFamily="18" charset="0"/>
                <a:sym typeface="Wingdings" pitchFamily="2" charset="2"/>
              </a:rPr>
              <a:t>, CrO</a:t>
            </a:r>
            <a:r>
              <a:rPr lang="en-US" sz="2000" baseline="-25000">
                <a:latin typeface="Arial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baseline="30000">
                <a:latin typeface="Arial" charset="0"/>
                <a:cs typeface="Times New Roman" pitchFamily="18" charset="0"/>
                <a:sym typeface="Wingdings" pitchFamily="2" charset="2"/>
              </a:rPr>
              <a:t>2-</a:t>
            </a:r>
          </a:p>
          <a:p>
            <a:pPr lvl="1" eaLnBrk="0" hangingPunct="0">
              <a:spcBef>
                <a:spcPct val="50000"/>
              </a:spcBef>
            </a:pPr>
            <a:endParaRPr lang="en-US" sz="2000" baseline="30000">
              <a:latin typeface="Arial" charset="0"/>
              <a:cs typeface="Times New Roman" pitchFamily="18" charset="0"/>
              <a:sym typeface="Wingdings" pitchFamily="2" charset="2"/>
            </a:endParaRPr>
          </a:p>
          <a:p>
            <a:pPr lvl="1" eaLnBrk="0" hangingPunct="0"/>
            <a:r>
              <a:rPr lang="en-US" sz="2000">
                <a:latin typeface="Arial" charset="0"/>
                <a:cs typeface="Times New Roman" pitchFamily="18" charset="0"/>
                <a:sym typeface="Wingdings" pitchFamily="2" charset="2"/>
              </a:rPr>
              <a:t>AlCl</a:t>
            </a:r>
            <a:r>
              <a:rPr lang="en-US" sz="2000" baseline="-25000">
                <a:latin typeface="Arial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baseline="30000">
                <a:latin typeface="Arial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2000">
                <a:latin typeface="Arial" charset="0"/>
                <a:cs typeface="Times New Roman" pitchFamily="18" charset="0"/>
                <a:sym typeface="Wingdings" pitchFamily="2" charset="2"/>
              </a:rPr>
              <a:t>, GaCl</a:t>
            </a:r>
            <a:r>
              <a:rPr lang="en-US" sz="2000" baseline="-25000">
                <a:latin typeface="Arial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baseline="30000">
                <a:latin typeface="Arial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2000">
                <a:latin typeface="Arial" charset="0"/>
                <a:cs typeface="Times New Roman" pitchFamily="18" charset="0"/>
                <a:sym typeface="Wingdings" pitchFamily="2" charset="2"/>
              </a:rPr>
              <a:t>,FeCl</a:t>
            </a:r>
            <a:r>
              <a:rPr lang="en-US" sz="2000" baseline="-25000">
                <a:latin typeface="Arial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baseline="30000">
                <a:latin typeface="Arial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2000">
                <a:latin typeface="Arial" charset="0"/>
                <a:cs typeface="Times New Roman" pitchFamily="18" charset="0"/>
                <a:sym typeface="Wingdings" pitchFamily="2" charset="2"/>
              </a:rPr>
              <a:t>, ZrCl</a:t>
            </a:r>
            <a:r>
              <a:rPr lang="en-US" sz="2000" baseline="-25000">
                <a:latin typeface="Arial" charset="0"/>
                <a:cs typeface="Times New Roman" pitchFamily="18" charset="0"/>
                <a:sym typeface="Wingdings" pitchFamily="2" charset="2"/>
              </a:rPr>
              <a:t>6</a:t>
            </a:r>
            <a:r>
              <a:rPr lang="en-US" sz="2000" baseline="30000">
                <a:latin typeface="Arial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2000">
                <a:latin typeface="Arial" charset="0"/>
                <a:cs typeface="Times New Roman" pitchFamily="18" charset="0"/>
                <a:sym typeface="Wingdings" pitchFamily="2" charset="2"/>
              </a:rPr>
              <a:t>,TaCl</a:t>
            </a:r>
            <a:r>
              <a:rPr lang="en-US" sz="2000" baseline="-25000">
                <a:latin typeface="Arial" charset="0"/>
                <a:cs typeface="Times New Roman" pitchFamily="18" charset="0"/>
                <a:sym typeface="Wingdings" pitchFamily="2" charset="2"/>
              </a:rPr>
              <a:t>6</a:t>
            </a:r>
            <a:r>
              <a:rPr lang="en-US" sz="2000" baseline="30000">
                <a:latin typeface="Arial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200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lvl="1" eaLnBrk="0" hangingPunct="0">
              <a:spcBef>
                <a:spcPct val="50000"/>
              </a:spcBef>
            </a:pPr>
            <a:endParaRPr lang="en-US" sz="2000">
              <a:latin typeface="Arial" charset="0"/>
              <a:cs typeface="Times New Roman" pitchFamily="18" charset="0"/>
              <a:sym typeface="Wingdings" pitchFamily="2" charset="2"/>
            </a:endParaRPr>
          </a:p>
          <a:p>
            <a:pPr eaLnBrk="0" hangingPunct="0">
              <a:spcBef>
                <a:spcPct val="50000"/>
              </a:spcBef>
            </a:pPr>
            <a:endParaRPr lang="en-US" sz="2000">
              <a:latin typeface="Arial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Oregon State University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524F50-A0FF-43F4-B0C0-C15A0A1DA45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Staging and dimensions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contrast="6000"/>
          </a:blip>
          <a:srcRect r="27962"/>
          <a:stretch>
            <a:fillRect/>
          </a:stretch>
        </p:blipFill>
        <p:spPr>
          <a:xfrm>
            <a:off x="1295400" y="1828800"/>
            <a:ext cx="5599113" cy="4114800"/>
          </a:xfrm>
        </p:spPr>
      </p:pic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2286000" y="5105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  <a:cs typeface="Times New Roman" pitchFamily="18" charset="0"/>
              </a:rPr>
              <a:t>I</a:t>
            </a:r>
            <a:r>
              <a:rPr lang="en-US" baseline="-30000">
                <a:latin typeface="Arial" charset="0"/>
                <a:cs typeface="Times New Roman" pitchFamily="18" charset="0"/>
              </a:rPr>
              <a:t>c</a:t>
            </a:r>
            <a:r>
              <a:rPr lang="en-US">
                <a:latin typeface="Arial" charset="0"/>
                <a:cs typeface="Times New Roman" pitchFamily="18" charset="0"/>
              </a:rPr>
              <a:t>    =    d</a:t>
            </a:r>
            <a:r>
              <a:rPr lang="en-US" baseline="-30000">
                <a:latin typeface="Arial" charset="0"/>
                <a:cs typeface="Times New Roman" pitchFamily="18" charset="0"/>
              </a:rPr>
              <a:t>i</a:t>
            </a:r>
            <a:r>
              <a:rPr lang="en-US">
                <a:latin typeface="Arial" charset="0"/>
                <a:cs typeface="Times New Roman" pitchFamily="18" charset="0"/>
              </a:rPr>
              <a:t>   +   (n - 1) (3.354 Å) 	</a:t>
            </a:r>
            <a:r>
              <a:rPr lang="en-US">
                <a:latin typeface="Arial" charset="0"/>
              </a:rPr>
              <a:t> </a:t>
            </a:r>
          </a:p>
        </p:txBody>
      </p:sp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3" cstate="print"/>
          <a:srcRect t="33960" r="82545" b="13533"/>
          <a:stretch>
            <a:fillRect/>
          </a:stretch>
        </p:blipFill>
        <p:spPr bwMode="auto">
          <a:xfrm>
            <a:off x="7543800" y="2286000"/>
            <a:ext cx="838200" cy="3198813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609600" y="5715000"/>
            <a:ext cx="548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fluoro, oxometallates d</a:t>
            </a:r>
            <a:r>
              <a:rPr lang="en-US" baseline="-25000"/>
              <a:t>i</a:t>
            </a:r>
            <a:r>
              <a:rPr lang="en-US"/>
              <a:t> </a:t>
            </a:r>
            <a:r>
              <a:rPr lang="en-US">
                <a:latin typeface="Arial" charset="0"/>
                <a:cs typeface="Arial" charset="0"/>
              </a:rPr>
              <a:t>≈ 8 A,</a:t>
            </a:r>
          </a:p>
          <a:p>
            <a:r>
              <a:rPr lang="en-US">
                <a:latin typeface="Arial" charset="0"/>
                <a:cs typeface="Arial" charset="0"/>
              </a:rPr>
              <a:t> for chlorometallates d</a:t>
            </a:r>
            <a:r>
              <a:rPr lang="en-US" baseline="-25000">
                <a:latin typeface="Arial" charset="0"/>
                <a:cs typeface="Arial" charset="0"/>
              </a:rPr>
              <a:t>i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/>
              <a:t>≈ 9-10 A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Oregon State University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5E574F-9152-4D92-9CA3-60D484FC207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Graphite oxidation potentials</a:t>
            </a:r>
          </a:p>
        </p:txBody>
      </p:sp>
      <p:sp>
        <p:nvSpPr>
          <p:cNvPr id="19461" name="Text Box 7"/>
          <p:cNvSpPr>
            <a:spLocks noChangeArrowheads="1"/>
          </p:cNvSpPr>
          <p:nvPr>
            <p:ph type="body" idx="1"/>
          </p:nvPr>
        </p:nvSpPr>
        <p:spPr>
          <a:xfrm>
            <a:off x="228600" y="2286000"/>
            <a:ext cx="3200400" cy="4114800"/>
          </a:xfrm>
          <a:noFill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" charset="0"/>
              </a:rPr>
              <a:t>	H</a:t>
            </a:r>
            <a:r>
              <a:rPr lang="en-US" sz="2000" baseline="-25000" smtClean="0">
                <a:latin typeface="Arial" charset="0"/>
              </a:rPr>
              <a:t>2</a:t>
            </a:r>
            <a:r>
              <a:rPr lang="en-US" sz="2000" smtClean="0">
                <a:latin typeface="Arial" charset="0"/>
              </a:rPr>
              <a:t>O oxidation potential vs Hammett acidity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 smtClean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" charset="0"/>
              </a:rPr>
              <a:t>	Colored regions show the electrochemical potential for GIC stages.</a:t>
            </a:r>
          </a:p>
        </p:txBody>
      </p:sp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-457200"/>
            <a:ext cx="6388100" cy="81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Line 9"/>
          <p:cNvSpPr>
            <a:spLocks noChangeShapeType="1"/>
          </p:cNvSpPr>
          <p:nvPr/>
        </p:nvSpPr>
        <p:spPr bwMode="auto">
          <a:xfrm flipV="1">
            <a:off x="5867400" y="3124200"/>
            <a:ext cx="0" cy="8382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7391400" y="4114800"/>
            <a:ext cx="175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49% hydrofluoric acid</a:t>
            </a:r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 flipH="1" flipV="1">
            <a:off x="6019800" y="37338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914400" y="4648200"/>
            <a:ext cx="2743200" cy="19431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All GICs are unstable in ambient atmosphere , they oxidize 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3566</TotalTime>
  <Words>502</Words>
  <Application>Microsoft Office PowerPoint</Application>
  <PresentationFormat>On-screen Show (4:3)</PresentationFormat>
  <Paragraphs>196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Tahoma</vt:lpstr>
      <vt:lpstr>Arial</vt:lpstr>
      <vt:lpstr>Wingdings</vt:lpstr>
      <vt:lpstr>Times New Roman</vt:lpstr>
      <vt:lpstr>Symbol</vt:lpstr>
      <vt:lpstr>Blends</vt:lpstr>
      <vt:lpstr>Microsoft Word Document</vt:lpstr>
      <vt:lpstr>Paintbrush Picture</vt:lpstr>
      <vt:lpstr>Microsoft Office Excel Chart</vt:lpstr>
      <vt:lpstr>Bitmap Image</vt:lpstr>
      <vt:lpstr>Single-sheet inorganic colloidal dispersions are common and easily prepared</vt:lpstr>
      <vt:lpstr>Intercalation/exfoliation</vt:lpstr>
      <vt:lpstr>…if you have the correct sheet charge density and an appropriate polar solvent</vt:lpstr>
      <vt:lpstr>Graphite structure</vt:lpstr>
      <vt:lpstr>Graphite Lithiation</vt:lpstr>
      <vt:lpstr>Li arrangement in C6Li</vt:lpstr>
      <vt:lpstr>GIC’s</vt:lpstr>
      <vt:lpstr>Staging and dimensions</vt:lpstr>
      <vt:lpstr>Graphite oxidation potentials</vt:lpstr>
      <vt:lpstr>New syntheses: chemical method</vt:lpstr>
      <vt:lpstr>CxN(SO2CF3)2 chem prepn</vt:lpstr>
      <vt:lpstr>New syntheses: N(SO2CF3)2 orientation</vt:lpstr>
      <vt:lpstr>Increasing F anion co-intercalate with reaction time</vt:lpstr>
      <vt:lpstr>New syntheses: imide intercalates</vt:lpstr>
      <vt:lpstr>CxN(SO2CF3)2 echem prepn</vt:lpstr>
      <vt:lpstr>CxN(SO2CF3)2 - echem prepn</vt:lpstr>
      <vt:lpstr>Imide (NR2-) intercalates</vt:lpstr>
      <vt:lpstr>CxPFOS - preparation</vt:lpstr>
      <vt:lpstr>CxPFOS intercalate structure</vt:lpstr>
      <vt:lpstr>New syntheses: CxSO3C8F17</vt:lpstr>
      <vt:lpstr>Borate chelate GIC’s</vt:lpstr>
      <vt:lpstr>Slide 22</vt:lpstr>
      <vt:lpstr>Slide 23</vt:lpstr>
    </vt:vector>
  </TitlesOfParts>
  <Company>Chemistry, 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Graphite Intercalation with Large Anions</dc:title>
  <dc:creator>Michael Lerner</dc:creator>
  <cp:lastModifiedBy>lernerm</cp:lastModifiedBy>
  <cp:revision>82</cp:revision>
  <dcterms:created xsi:type="dcterms:W3CDTF">2002-05-07T18:04:52Z</dcterms:created>
  <dcterms:modified xsi:type="dcterms:W3CDTF">2013-03-14T16:10:29Z</dcterms:modified>
</cp:coreProperties>
</file>