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65" r:id="rId2"/>
    <p:sldId id="262" r:id="rId3"/>
    <p:sldId id="258" r:id="rId4"/>
    <p:sldId id="259" r:id="rId5"/>
    <p:sldId id="260" r:id="rId6"/>
    <p:sldId id="266" r:id="rId7"/>
    <p:sldId id="268" r:id="rId8"/>
    <p:sldId id="269" r:id="rId9"/>
    <p:sldId id="267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470" y="-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A0B700-8F51-4D85-957A-8F9C7900805A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D0B49F-69E0-40F0-9639-4B587C291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1A097-CA9F-49A4-AEB4-9ECE6405ED65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5454-80A4-4D67-A972-3F68A6808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6A6E0-9188-4BB2-BEBE-C40F0FC2D5D1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70DA-2BFB-47BB-BC4D-BB4BA9F44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34AD-963E-41B9-A856-566929D07B31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385B-2D5E-41EF-AF26-63CCF0079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0739-46DB-4D9D-B02E-C4309721CEAC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E376-5BF7-4951-94EB-0688DEF65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A221-10A5-4624-AD72-F91D332A1A90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664E-4238-4EDB-99D1-118A395C8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95725-9A5F-42B9-A438-7D8C5E5B4984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E423-3EF5-4C44-A6CD-BE7ADD8BC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9DF5-A6E2-4D00-9F99-B9BE1CEA27AF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3A70-3DDC-4D0A-AAAE-455F8651E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314C0-4A0D-43C5-AECC-762BA85AEAEF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0BAB-688D-4D58-BD45-3EE26089F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C427-2234-4ECF-BFBF-EC30DCF1D457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99C7F-B407-4FBF-A6FA-E7C5E71AC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4518-F39D-4DE3-9FDA-C3B8B4DDAE90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9967-640C-451E-8F14-411288333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0291-A764-4AC1-A306-619C8B332F4A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2AE5-07F5-4FA4-9142-36405CA76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019180-EB83-44EB-88A1-4580AB1445BB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2DC659-B73F-4FA4-BF1E-27D61A9B0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OSU Faculty Research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Professor Michael Lerner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Oct </a:t>
            </a:r>
            <a:r>
              <a:rPr lang="en-US" dirty="0" smtClean="0"/>
              <a:t>14, 2011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Syntheses</a:t>
            </a:r>
            <a:endParaRPr lang="en-US" dirty="0"/>
          </a:p>
        </p:txBody>
      </p:sp>
      <p:pic>
        <p:nvPicPr>
          <p:cNvPr id="4" name="Content Placeholder 3" descr="Image2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9" y="1600201"/>
            <a:ext cx="34059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53340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Template Preparation of NiPS</a:t>
            </a:r>
            <a:r>
              <a:rPr lang="en-US" sz="1400" baseline="-25000" dirty="0">
                <a:latin typeface="+mj-lt"/>
              </a:rPr>
              <a:t>3</a:t>
            </a:r>
            <a:r>
              <a:rPr lang="en-US" sz="1400" dirty="0">
                <a:latin typeface="+mj-lt"/>
              </a:rPr>
              <a:t> Polymer </a:t>
            </a:r>
            <a:r>
              <a:rPr lang="en-US" sz="1400" dirty="0" smtClean="0">
                <a:latin typeface="+mj-lt"/>
              </a:rPr>
              <a:t>Nanocomposites </a:t>
            </a:r>
            <a:r>
              <a:rPr lang="en-GB" sz="1400" dirty="0" smtClean="0">
                <a:latin typeface="+mj-lt"/>
              </a:rPr>
              <a:t>Amila Udayanga Liyanage </a:t>
            </a:r>
            <a:r>
              <a:rPr lang="en-GB" sz="1400" dirty="0">
                <a:latin typeface="+mj-lt"/>
              </a:rPr>
              <a:t>and Michael M. </a:t>
            </a:r>
            <a:r>
              <a:rPr lang="en-GB" sz="1400" dirty="0" smtClean="0">
                <a:latin typeface="+mj-lt"/>
              </a:rPr>
              <a:t>Lerner  RSC Advances </a:t>
            </a:r>
            <a:r>
              <a:rPr lang="en-GB" sz="1400" b="1" dirty="0" smtClean="0">
                <a:latin typeface="+mj-lt"/>
              </a:rPr>
              <a:t>2011</a:t>
            </a:r>
            <a:r>
              <a:rPr lang="en-GB" sz="1400" dirty="0" smtClean="0">
                <a:latin typeface="+mj-lt"/>
              </a:rPr>
              <a:t>, </a:t>
            </a:r>
            <a:r>
              <a:rPr lang="en-GB" sz="1400" i="1" dirty="0" smtClean="0">
                <a:latin typeface="+mj-lt"/>
              </a:rPr>
              <a:t>in press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Graphite’s fundamental properties</a:t>
            </a:r>
          </a:p>
        </p:txBody>
      </p:sp>
      <p:pic>
        <p:nvPicPr>
          <p:cNvPr id="7171" name="Picture 7" descr="graph3"/>
          <p:cNvPicPr>
            <a:picLocks noChangeAspect="1" noChangeArrowheads="1"/>
          </p:cNvPicPr>
          <p:nvPr/>
        </p:nvPicPr>
        <p:blipFill>
          <a:blip r:embed="rId2" cstate="print"/>
          <a:srcRect t="13333"/>
          <a:stretch>
            <a:fillRect/>
          </a:stretch>
        </p:blipFill>
        <p:spPr bwMode="auto">
          <a:xfrm>
            <a:off x="1619250" y="4035425"/>
            <a:ext cx="24384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graph2"/>
          <p:cNvPicPr>
            <a:picLocks noChangeAspect="1" noChangeArrowheads="1"/>
          </p:cNvPicPr>
          <p:nvPr/>
        </p:nvPicPr>
        <p:blipFill>
          <a:blip r:embed="rId3" cstate="print"/>
          <a:srcRect l="13513" t="16216" r="10811"/>
          <a:stretch>
            <a:fillRect/>
          </a:stretch>
        </p:blipFill>
        <p:spPr bwMode="auto">
          <a:xfrm>
            <a:off x="1611313" y="2062163"/>
            <a:ext cx="2438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1936750" y="574675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Image from www.ccs.uky.edu/~ernst</a:t>
            </a:r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4413250" y="2073275"/>
            <a:ext cx="4078288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>
                <a:latin typeface="Tahoma" pitchFamily="34" charset="0"/>
              </a:rPr>
              <a:t>Graphite / graphene sheets are: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>
                <a:latin typeface="Tahoma" pitchFamily="34" charset="0"/>
              </a:rPr>
              <a:t>Thin (0.34 nm)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>
                <a:latin typeface="Tahoma" pitchFamily="34" charset="0"/>
              </a:rPr>
              <a:t>Strong (C-C covalent bonding)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>
                <a:latin typeface="Tahoma" pitchFamily="34" charset="0"/>
              </a:rPr>
              <a:t>Thermally and chemically stable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>
                <a:latin typeface="Tahoma" pitchFamily="34" charset="0"/>
              </a:rPr>
              <a:t>Conducting and electroactive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>
                <a:latin typeface="Tahoma" pitchFamily="34" charset="0"/>
              </a:rPr>
              <a:t>Light-weight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>
                <a:latin typeface="Tahoma" pitchFamily="34" charset="0"/>
              </a:rPr>
              <a:t>Cheap and non-toxic</a:t>
            </a:r>
          </a:p>
          <a:p>
            <a:pPr marL="342900" indent="-342900">
              <a:buFont typeface="Wingdings" pitchFamily="2" charset="2"/>
              <a:buChar char="n"/>
            </a:pP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syntheses: C</a:t>
            </a:r>
            <a:r>
              <a:rPr lang="en-US" baseline="-25000" smtClean="0"/>
              <a:t>x</a:t>
            </a:r>
            <a:r>
              <a:rPr lang="en-US" smtClean="0"/>
              <a:t>N(SO</a:t>
            </a:r>
            <a:r>
              <a:rPr lang="en-US" baseline="-25000" smtClean="0"/>
              <a:t>2</a:t>
            </a:r>
            <a:r>
              <a:rPr lang="en-US" smtClean="0"/>
              <a:t>CF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endParaRPr lang="en-US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 l="21471" t="12279" r="19235" b="29680"/>
          <a:stretch>
            <a:fillRect/>
          </a:stretch>
        </p:blipFill>
        <p:spPr bwMode="auto">
          <a:xfrm>
            <a:off x="2701925" y="1914525"/>
            <a:ext cx="33909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175" y="-776288"/>
            <a:ext cx="9144000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197" name="Rectangle 153"/>
          <p:cNvSpPr>
            <a:spLocks noChangeArrowheads="1"/>
          </p:cNvSpPr>
          <p:nvPr/>
        </p:nvSpPr>
        <p:spPr bwMode="auto">
          <a:xfrm>
            <a:off x="3175" y="6630988"/>
            <a:ext cx="9144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198" name="Rectangle 157"/>
          <p:cNvSpPr>
            <a:spLocks noChangeArrowheads="1"/>
          </p:cNvSpPr>
          <p:nvPr/>
        </p:nvSpPr>
        <p:spPr bwMode="auto">
          <a:xfrm>
            <a:off x="5541963" y="6072188"/>
            <a:ext cx="30670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i="1">
                <a:latin typeface="Tahoma" pitchFamily="34" charset="0"/>
              </a:rPr>
              <a:t>Yan, Lerner, J Electrochem Soc 2001</a:t>
            </a:r>
            <a:endParaRPr lang="en-US" sz="2000" i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syntheses: imide intercalates</a:t>
            </a:r>
          </a:p>
        </p:txBody>
      </p:sp>
      <p:pic>
        <p:nvPicPr>
          <p:cNvPr id="921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7713" y="4262438"/>
            <a:ext cx="29924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8000" y="3829050"/>
            <a:ext cx="2470150" cy="1325563"/>
          </a:xfrm>
          <a:noFill/>
        </p:spPr>
      </p:pic>
      <p:pic>
        <p:nvPicPr>
          <p:cNvPr id="922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563" y="4419600"/>
            <a:ext cx="27368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2667000" y="1981200"/>
            <a:ext cx="598963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 b="1">
                <a:latin typeface="Calibri" pitchFamily="34" charset="0"/>
              </a:rPr>
              <a:t>Anion		          	        	mw        d</a:t>
            </a:r>
            <a:r>
              <a:rPr lang="en-US" sz="2400" b="1" baseline="-25000">
                <a:latin typeface="Calibri" pitchFamily="34" charset="0"/>
              </a:rPr>
              <a:t>i </a:t>
            </a:r>
            <a:r>
              <a:rPr lang="en-US" sz="2400" b="1">
                <a:latin typeface="Calibri" pitchFamily="34" charset="0"/>
              </a:rPr>
              <a:t>/ nm</a:t>
            </a:r>
          </a:p>
          <a:p>
            <a:pPr marL="342900" indent="-342900"/>
            <a:r>
              <a:rPr lang="en-US" sz="2400">
                <a:latin typeface="Calibri" pitchFamily="34" charset="0"/>
              </a:rPr>
              <a:t>1. N(SO</a:t>
            </a:r>
            <a:r>
              <a:rPr lang="en-US" sz="2400" baseline="-25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CF</a:t>
            </a:r>
            <a:r>
              <a:rPr lang="en-US" sz="2400" baseline="-25000">
                <a:latin typeface="Calibri" pitchFamily="34" charset="0"/>
              </a:rPr>
              <a:t>3</a:t>
            </a:r>
            <a:r>
              <a:rPr lang="en-US" sz="2400">
                <a:latin typeface="Calibri" pitchFamily="34" charset="0"/>
              </a:rPr>
              <a:t>)</a:t>
            </a:r>
            <a:r>
              <a:rPr lang="en-US" sz="2400" baseline="-25000">
                <a:latin typeface="Calibri" pitchFamily="34" charset="0"/>
              </a:rPr>
              <a:t>2                	</a:t>
            </a:r>
            <a:r>
              <a:rPr lang="en-US" sz="2400">
                <a:latin typeface="Calibri" pitchFamily="34" charset="0"/>
              </a:rPr>
              <a:t>280         0.81</a:t>
            </a:r>
          </a:p>
          <a:p>
            <a:pPr marL="342900" indent="-342900"/>
            <a:r>
              <a:rPr lang="en-US" sz="2400">
                <a:latin typeface="Calibri" pitchFamily="34" charset="0"/>
              </a:rPr>
              <a:t>2. N(SO</a:t>
            </a:r>
            <a:r>
              <a:rPr lang="en-US" sz="2400" baseline="-25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C</a:t>
            </a:r>
            <a:r>
              <a:rPr lang="en-US" sz="2400" baseline="-25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F</a:t>
            </a:r>
            <a:r>
              <a:rPr lang="en-US" sz="2400" baseline="-25000">
                <a:latin typeface="Calibri" pitchFamily="34" charset="0"/>
              </a:rPr>
              <a:t>5</a:t>
            </a:r>
            <a:r>
              <a:rPr lang="en-US" sz="2400">
                <a:latin typeface="Calibri" pitchFamily="34" charset="0"/>
              </a:rPr>
              <a:t>)</a:t>
            </a:r>
            <a:r>
              <a:rPr lang="en-US" sz="2400" baseline="-25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 </a:t>
            </a:r>
            <a:r>
              <a:rPr lang="en-US" sz="2400" baseline="-25000">
                <a:latin typeface="Calibri" pitchFamily="34" charset="0"/>
              </a:rPr>
              <a:t>                        	</a:t>
            </a:r>
            <a:r>
              <a:rPr lang="en-US" sz="2400">
                <a:latin typeface="Calibri" pitchFamily="34" charset="0"/>
              </a:rPr>
              <a:t>380         0.82</a:t>
            </a:r>
          </a:p>
          <a:p>
            <a:pPr marL="342900" indent="-342900"/>
            <a:r>
              <a:rPr lang="en-US" sz="2400">
                <a:latin typeface="Calibri" pitchFamily="34" charset="0"/>
              </a:rPr>
              <a:t>3. N(SO</a:t>
            </a:r>
            <a:r>
              <a:rPr lang="en-US" sz="2400" baseline="-25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CF</a:t>
            </a:r>
            <a:r>
              <a:rPr lang="en-US" sz="2400" baseline="-25000">
                <a:latin typeface="Calibri" pitchFamily="34" charset="0"/>
              </a:rPr>
              <a:t>3</a:t>
            </a:r>
            <a:r>
              <a:rPr lang="en-US" sz="2400">
                <a:latin typeface="Calibri" pitchFamily="34" charset="0"/>
              </a:rPr>
              <a:t>)</a:t>
            </a:r>
            <a:r>
              <a:rPr lang="en-US" sz="2400">
                <a:latin typeface="Tahoma" pitchFamily="34" charset="0"/>
              </a:rPr>
              <a:t>(SO</a:t>
            </a:r>
            <a:r>
              <a:rPr lang="en-US" sz="2400" baseline="-25000">
                <a:latin typeface="Tahoma" pitchFamily="34" charset="0"/>
              </a:rPr>
              <a:t>2</a:t>
            </a:r>
            <a:r>
              <a:rPr lang="en-US" sz="2400">
                <a:latin typeface="Tahoma" pitchFamily="34" charset="0"/>
              </a:rPr>
              <a:t>C</a:t>
            </a:r>
            <a:r>
              <a:rPr lang="en-US" sz="2400" baseline="-25000">
                <a:latin typeface="Tahoma" pitchFamily="34" charset="0"/>
              </a:rPr>
              <a:t>4</a:t>
            </a:r>
            <a:r>
              <a:rPr lang="en-US" sz="2400">
                <a:latin typeface="Tahoma" pitchFamily="34" charset="0"/>
              </a:rPr>
              <a:t>F</a:t>
            </a:r>
            <a:r>
              <a:rPr lang="en-US" sz="2400" baseline="-25000">
                <a:latin typeface="Tahoma" pitchFamily="34" charset="0"/>
              </a:rPr>
              <a:t>9</a:t>
            </a:r>
            <a:r>
              <a:rPr lang="en-US" sz="2400">
                <a:latin typeface="Tahoma" pitchFamily="34" charset="0"/>
              </a:rPr>
              <a:t>)</a:t>
            </a:r>
            <a:r>
              <a:rPr lang="en-US" sz="2400">
                <a:latin typeface="Calibri" pitchFamily="34" charset="0"/>
              </a:rPr>
              <a:t>     	430         0.83	</a:t>
            </a:r>
          </a:p>
          <a:p>
            <a:pPr marL="342900" indent="-342900"/>
            <a:r>
              <a:rPr lang="en-US" sz="2400">
                <a:latin typeface="Calibri" pitchFamily="34" charset="0"/>
              </a:rPr>
              <a:t>   </a:t>
            </a:r>
          </a:p>
        </p:txBody>
      </p:sp>
      <p:sp>
        <p:nvSpPr>
          <p:cNvPr id="9223" name="Text Box 16"/>
          <p:cNvSpPr txBox="1">
            <a:spLocks noChangeArrowheads="1"/>
          </p:cNvSpPr>
          <p:nvPr/>
        </p:nvSpPr>
        <p:spPr bwMode="auto">
          <a:xfrm>
            <a:off x="1381125" y="5310188"/>
            <a:ext cx="322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i="1">
                <a:latin typeface="Tahoma" pitchFamily="34" charset="0"/>
              </a:rPr>
              <a:t>1</a:t>
            </a:r>
          </a:p>
        </p:txBody>
      </p:sp>
      <p:sp>
        <p:nvSpPr>
          <p:cNvPr id="9224" name="Text Box 17"/>
          <p:cNvSpPr txBox="1">
            <a:spLocks noChangeArrowheads="1"/>
          </p:cNvSpPr>
          <p:nvPr/>
        </p:nvSpPr>
        <p:spPr bwMode="auto">
          <a:xfrm>
            <a:off x="4276725" y="5957888"/>
            <a:ext cx="322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i="1">
                <a:latin typeface="Tahoma" pitchFamily="34" charset="0"/>
              </a:rPr>
              <a:t>2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7181850" y="5635625"/>
            <a:ext cx="322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i="1">
                <a:latin typeface="Tahom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syntheses: C</a:t>
            </a:r>
            <a:r>
              <a:rPr lang="en-US" baseline="-25000" smtClean="0"/>
              <a:t>x</a:t>
            </a:r>
            <a:r>
              <a:rPr lang="en-US" smtClean="0">
                <a:latin typeface="Arial" charset="0"/>
              </a:rPr>
              <a:t>SO</a:t>
            </a:r>
            <a:r>
              <a:rPr lang="en-US" baseline="-25000" smtClean="0">
                <a:latin typeface="Arial" charset="0"/>
              </a:rPr>
              <a:t>3</a:t>
            </a:r>
            <a:r>
              <a:rPr lang="en-US" smtClean="0">
                <a:latin typeface="Arial" charset="0"/>
              </a:rPr>
              <a:t>C</a:t>
            </a:r>
            <a:r>
              <a:rPr lang="en-US" baseline="-25000" smtClean="0">
                <a:latin typeface="Arial" charset="0"/>
              </a:rPr>
              <a:t>8</a:t>
            </a:r>
            <a:r>
              <a:rPr lang="en-US" smtClean="0">
                <a:latin typeface="Arial" charset="0"/>
              </a:rPr>
              <a:t>F</a:t>
            </a:r>
            <a:r>
              <a:rPr lang="en-US" baseline="-25000" smtClean="0">
                <a:latin typeface="Arial" charset="0"/>
              </a:rPr>
              <a:t>17</a:t>
            </a:r>
            <a:endParaRPr lang="en-US" smtClean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020763" y="5832475"/>
            <a:ext cx="774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Calibri" pitchFamily="34" charset="0"/>
              </a:rPr>
              <a:t>Anions self-assemble as bilayers within graphite galleries</a:t>
            </a:r>
          </a:p>
        </p:txBody>
      </p:sp>
      <p:grpSp>
        <p:nvGrpSpPr>
          <p:cNvPr id="2053" name="Group 21"/>
          <p:cNvGrpSpPr>
            <a:grpSpLocks/>
          </p:cNvGrpSpPr>
          <p:nvPr/>
        </p:nvGrpSpPr>
        <p:grpSpPr bwMode="auto">
          <a:xfrm>
            <a:off x="1466850" y="1893888"/>
            <a:ext cx="4757738" cy="3233737"/>
            <a:chOff x="924" y="1193"/>
            <a:chExt cx="2997" cy="203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4697" t="14693" r="17146" b="5510"/>
            <a:stretch>
              <a:fillRect/>
            </a:stretch>
          </p:blipFill>
          <p:spPr bwMode="auto">
            <a:xfrm>
              <a:off x="924" y="1193"/>
              <a:ext cx="2392" cy="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3200" y="1267"/>
            <a:ext cx="721" cy="995"/>
          </p:xfrm>
          <a:graphic>
            <a:graphicData uri="http://schemas.openxmlformats.org/presentationml/2006/ole">
              <p:oleObj spid="_x0000_s2050" name="Bitmap Image" r:id="rId4" imgW="2295238" imgH="3371429" progId="Paint.Picture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Synthesis of amine GICs</a:t>
            </a:r>
          </a:p>
        </p:txBody>
      </p:sp>
      <p:grpSp>
        <p:nvGrpSpPr>
          <p:cNvPr id="12291" name="Group 1718"/>
          <p:cNvGrpSpPr>
            <a:grpSpLocks noGrp="1"/>
          </p:cNvGrpSpPr>
          <p:nvPr>
            <p:ph idx="1"/>
          </p:nvPr>
        </p:nvGrpSpPr>
        <p:grpSpPr bwMode="auto">
          <a:xfrm>
            <a:off x="987425" y="1795463"/>
            <a:ext cx="7780338" cy="4171950"/>
            <a:chOff x="1192" y="9600"/>
            <a:chExt cx="7832" cy="6531"/>
          </a:xfrm>
        </p:grpSpPr>
        <p:sp>
          <p:nvSpPr>
            <p:cNvPr id="12292" name="Text Box 40"/>
            <p:cNvSpPr txBox="1">
              <a:spLocks noChangeArrowheads="1"/>
            </p:cNvSpPr>
            <p:nvPr/>
          </p:nvSpPr>
          <p:spPr bwMode="auto">
            <a:xfrm>
              <a:off x="1344" y="9600"/>
              <a:ext cx="7680" cy="723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095750"/>
              <a:endParaRPr lang="en-US" sz="3000" b="1"/>
            </a:p>
          </p:txBody>
        </p:sp>
        <p:pic>
          <p:nvPicPr>
            <p:cNvPr id="12293" name="Picture 161" descr="GordonPic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2" y="11228"/>
              <a:ext cx="3150" cy="2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162" descr="GordonPic2"/>
            <p:cNvPicPr>
              <a:picLocks noChangeAspect="1" noChangeArrowheads="1"/>
            </p:cNvPicPr>
            <p:nvPr/>
          </p:nvPicPr>
          <p:blipFill>
            <a:blip r:embed="rId3" cstate="print"/>
            <a:srcRect l="22929" t="15320" r="22929" b="30638"/>
            <a:stretch>
              <a:fillRect/>
            </a:stretch>
          </p:blipFill>
          <p:spPr bwMode="auto">
            <a:xfrm>
              <a:off x="4406" y="11295"/>
              <a:ext cx="3051" cy="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5" name="Text Box 40"/>
            <p:cNvSpPr txBox="1">
              <a:spLocks noChangeArrowheads="1"/>
            </p:cNvSpPr>
            <p:nvPr/>
          </p:nvSpPr>
          <p:spPr bwMode="auto">
            <a:xfrm>
              <a:off x="1200" y="15408"/>
              <a:ext cx="3312" cy="723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095750"/>
              <a:endParaRPr lang="en-US" sz="30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ernerm\Desktop\2011 Carbon branched amines\Figure Graphical Abstract rev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956048" cy="3663812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524000" y="5550932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A comparative structural study of ternary graphite intercalation compounds containing alkali metals and linear or branched amines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Tosapol Maluangnont, Weekit Sirisaksoontorn and Michael M. Lerner 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 Carbon 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2011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381000"/>
            <a:ext cx="5830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Synthesis of amine GICs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diamines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142999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Synthesis of Ternary and Quaternary Graphite Intercalation Compounds containing Alkali Metal Cations and </a:t>
            </a:r>
            <a:r>
              <a:rPr lang="en-US" sz="1400" dirty="0" smtClean="0"/>
              <a:t>Diamines </a:t>
            </a:r>
            <a:r>
              <a:rPr lang="en-US" sz="1400" i="1" dirty="0" smtClean="0"/>
              <a:t>Tosapol </a:t>
            </a:r>
            <a:r>
              <a:rPr lang="en-US" sz="1400" i="1" dirty="0" smtClean="0"/>
              <a:t>Maluangnont and Michael M. </a:t>
            </a:r>
            <a:r>
              <a:rPr lang="en-US" sz="1400" i="1" dirty="0" smtClean="0"/>
              <a:t>Lerner </a:t>
            </a:r>
            <a:r>
              <a:rPr lang="en-US" sz="1400" dirty="0" smtClean="0"/>
              <a:t>Inorganic Chemistry </a:t>
            </a:r>
            <a:r>
              <a:rPr lang="en-US" sz="1400" b="1" dirty="0" smtClean="0"/>
              <a:t>2011</a:t>
            </a:r>
            <a:r>
              <a:rPr lang="en-US" sz="1400" i="1" dirty="0" smtClean="0"/>
              <a:t>, in press</a:t>
            </a:r>
            <a:endParaRPr lang="en-US" sz="1400" i="1" dirty="0"/>
          </a:p>
        </p:txBody>
      </p:sp>
      <p:pic>
        <p:nvPicPr>
          <p:cNvPr id="44034" name="Picture 2" descr="C:\Users\lernerm\Desktop\2011 GIC diamines\Fig TOC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5482127" cy="2592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</a:t>
            </a:r>
            <a:r>
              <a:rPr lang="en-US" dirty="0" err="1" smtClean="0"/>
              <a:t>alkylammonium</a:t>
            </a:r>
            <a:r>
              <a:rPr lang="en-US" dirty="0" smtClean="0"/>
              <a:t> GICs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438400"/>
            <a:ext cx="4272897" cy="134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62200" y="44958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Weekit Sirisaksoontorn, Adeniyi A. Adenuga, Vincent T. Remcho, and Michael M. Lerner </a:t>
            </a:r>
            <a:r>
              <a:rPr lang="en-US" sz="1400" i="1" dirty="0" smtClean="0">
                <a:latin typeface="+mn-lt"/>
              </a:rPr>
              <a:t>J. Am. Chem. Soc.</a:t>
            </a:r>
            <a:r>
              <a:rPr lang="en-US" sz="1400" dirty="0" smtClean="0">
                <a:latin typeface="+mn-lt"/>
              </a:rPr>
              <a:t>, 2011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200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Times New Roman</vt:lpstr>
      <vt:lpstr>Batang</vt:lpstr>
      <vt:lpstr>Office Theme</vt:lpstr>
      <vt:lpstr>Bitmap Image</vt:lpstr>
      <vt:lpstr>OSU Faculty Research Presentation</vt:lpstr>
      <vt:lpstr>Graphite’s fundamental properties</vt:lpstr>
      <vt:lpstr>New syntheses: CxN(SO2CF3)2</vt:lpstr>
      <vt:lpstr>New syntheses: imide intercalates</vt:lpstr>
      <vt:lpstr>New syntheses: CxSO3C8F17</vt:lpstr>
      <vt:lpstr>Synthesis of amine GICs</vt:lpstr>
      <vt:lpstr>Slide 7</vt:lpstr>
      <vt:lpstr>Synthesis of diamines</vt:lpstr>
      <vt:lpstr>Synthesis of alkylammonium GICs</vt:lpstr>
      <vt:lpstr>Template Syntheses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OSU Faculty Research Presentation</dc:title>
  <dc:creator>lernerm</dc:creator>
  <cp:lastModifiedBy>lernerm</cp:lastModifiedBy>
  <cp:revision>8</cp:revision>
  <dcterms:created xsi:type="dcterms:W3CDTF">2009-10-25T22:38:26Z</dcterms:created>
  <dcterms:modified xsi:type="dcterms:W3CDTF">2011-10-14T16:41:44Z</dcterms:modified>
</cp:coreProperties>
</file>